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xml" ContentType="application/vnd.openxmlformats-officedocument.drawingml.chart+xml"/>
  <Override PartName="/ppt/notesSlides/notesSlide58.xml" ContentType="application/vnd.openxmlformats-officedocument.presentationml.notesSlide+xml"/>
  <Override PartName="/ppt/charts/chart2.xml" ContentType="application/vnd.openxmlformats-officedocument.drawingml.chart+xml"/>
  <Override PartName="/ppt/notesSlides/notesSlide59.xml" ContentType="application/vnd.openxmlformats-officedocument.presentationml.notesSlide+xml"/>
  <Override PartName="/ppt/charts/chart3.xml" ContentType="application/vnd.openxmlformats-officedocument.drawingml.chart+xml"/>
  <Override PartName="/ppt/notesSlides/notesSlide60.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61.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62.xml" ContentType="application/vnd.openxmlformats-officedocument.presentationml.notesSlide+xml"/>
  <Override PartName="/ppt/charts/chart6.xml" ContentType="application/vnd.openxmlformats-officedocument.drawingml.chart+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2.xml" ContentType="application/vnd.openxmlformats-officedocument.drawingml.chartshapes+xml"/>
  <Override PartName="/ppt/notesSlides/notesSlide66.xml" ContentType="application/vnd.openxmlformats-officedocument.presentationml.notesSl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3.xml" ContentType="application/vnd.openxmlformats-officedocument.drawingml.chartshapes+xml"/>
  <Override PartName="/ppt/notesSlides/notesSlide67.xml" ContentType="application/vnd.openxmlformats-officedocument.presentationml.notesSlid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4.xml" ContentType="application/vnd.openxmlformats-officedocument.drawingml.chartshapes+xml"/>
  <Override PartName="/ppt/notesSlides/notesSlide68.xml" ContentType="application/vnd.openxmlformats-officedocument.presentationml.notesSlide+xml"/>
  <Override PartName="/ppt/charts/chart10.xml" ContentType="application/vnd.openxmlformats-officedocument.drawingml.chart+xml"/>
  <Override PartName="/ppt/theme/themeOverride2.xml" ContentType="application/vnd.openxmlformats-officedocument.themeOverrid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5.xml" ContentType="application/vnd.openxmlformats-officedocument.drawingml.chartshape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5"/>
  </p:notesMasterIdLst>
  <p:sldIdLst>
    <p:sldId id="389" r:id="rId2"/>
    <p:sldId id="390" r:id="rId3"/>
    <p:sldId id="393" r:id="rId4"/>
    <p:sldId id="435" r:id="rId5"/>
    <p:sldId id="436" r:id="rId6"/>
    <p:sldId id="437" r:id="rId7"/>
    <p:sldId id="438" r:id="rId8"/>
    <p:sldId id="439" r:id="rId9"/>
    <p:sldId id="452" r:id="rId10"/>
    <p:sldId id="440" r:id="rId11"/>
    <p:sldId id="442" r:id="rId12"/>
    <p:sldId id="443" r:id="rId13"/>
    <p:sldId id="444" r:id="rId14"/>
    <p:sldId id="445" r:id="rId15"/>
    <p:sldId id="446" r:id="rId16"/>
    <p:sldId id="447" r:id="rId17"/>
    <p:sldId id="469" r:id="rId18"/>
    <p:sldId id="470" r:id="rId19"/>
    <p:sldId id="471" r:id="rId20"/>
    <p:sldId id="472" r:id="rId21"/>
    <p:sldId id="473" r:id="rId22"/>
    <p:sldId id="474" r:id="rId23"/>
    <p:sldId id="475" r:id="rId24"/>
    <p:sldId id="476" r:id="rId25"/>
    <p:sldId id="529" r:id="rId26"/>
    <p:sldId id="530" r:id="rId27"/>
    <p:sldId id="531" r:id="rId28"/>
    <p:sldId id="532" r:id="rId29"/>
    <p:sldId id="483" r:id="rId30"/>
    <p:sldId id="484" r:id="rId31"/>
    <p:sldId id="485" r:id="rId32"/>
    <p:sldId id="486" r:id="rId33"/>
    <p:sldId id="487" r:id="rId34"/>
    <p:sldId id="488" r:id="rId35"/>
    <p:sldId id="489" r:id="rId36"/>
    <p:sldId id="490" r:id="rId37"/>
    <p:sldId id="468" r:id="rId38"/>
    <p:sldId id="467" r:id="rId39"/>
    <p:sldId id="491" r:id="rId40"/>
    <p:sldId id="492" r:id="rId41"/>
    <p:sldId id="493" r:id="rId42"/>
    <p:sldId id="494" r:id="rId43"/>
    <p:sldId id="495" r:id="rId44"/>
    <p:sldId id="496" r:id="rId45"/>
    <p:sldId id="497" r:id="rId46"/>
    <p:sldId id="498" r:id="rId47"/>
    <p:sldId id="499" r:id="rId48"/>
    <p:sldId id="500" r:id="rId49"/>
    <p:sldId id="501" r:id="rId50"/>
    <p:sldId id="502" r:id="rId51"/>
    <p:sldId id="503" r:id="rId52"/>
    <p:sldId id="504" r:id="rId53"/>
    <p:sldId id="457" r:id="rId54"/>
    <p:sldId id="460" r:id="rId55"/>
    <p:sldId id="461" r:id="rId56"/>
    <p:sldId id="462" r:id="rId57"/>
    <p:sldId id="522" r:id="rId58"/>
    <p:sldId id="523" r:id="rId59"/>
    <p:sldId id="524" r:id="rId60"/>
    <p:sldId id="525" r:id="rId61"/>
    <p:sldId id="526" r:id="rId62"/>
    <p:sldId id="527" r:id="rId63"/>
    <p:sldId id="528" r:id="rId64"/>
    <p:sldId id="512" r:id="rId65"/>
    <p:sldId id="521" r:id="rId66"/>
    <p:sldId id="395" r:id="rId67"/>
    <p:sldId id="396" r:id="rId68"/>
    <p:sldId id="397" r:id="rId69"/>
    <p:sldId id="398" r:id="rId70"/>
    <p:sldId id="399" r:id="rId71"/>
    <p:sldId id="520" r:id="rId72"/>
    <p:sldId id="533" r:id="rId73"/>
    <p:sldId id="394" r:id="rId74"/>
    <p:sldId id="400" r:id="rId75"/>
    <p:sldId id="449" r:id="rId76"/>
    <p:sldId id="568" r:id="rId77"/>
    <p:sldId id="569" r:id="rId78"/>
    <p:sldId id="570" r:id="rId79"/>
    <p:sldId id="571" r:id="rId80"/>
    <p:sldId id="572" r:id="rId81"/>
    <p:sldId id="573" r:id="rId82"/>
    <p:sldId id="574" r:id="rId83"/>
    <p:sldId id="575" r:id="rId84"/>
    <p:sldId id="576" r:id="rId85"/>
    <p:sldId id="577" r:id="rId86"/>
    <p:sldId id="578" r:id="rId87"/>
    <p:sldId id="579" r:id="rId88"/>
    <p:sldId id="580" r:id="rId89"/>
    <p:sldId id="581" r:id="rId90"/>
    <p:sldId id="582" r:id="rId91"/>
    <p:sldId id="455" r:id="rId92"/>
    <p:sldId id="456" r:id="rId93"/>
    <p:sldId id="346" r:id="rId9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EBFE0A-D5A5-4D9B-AAF6-E51D1041BF09}" v="93" dt="2022-04-26T11:58:26.26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9030" autoAdjust="0"/>
    <p:restoredTop sz="80185" autoAdjust="0"/>
  </p:normalViewPr>
  <p:slideViewPr>
    <p:cSldViewPr snapToGrid="0">
      <p:cViewPr varScale="1">
        <p:scale>
          <a:sx n="172" d="100"/>
          <a:sy n="172" d="100"/>
        </p:scale>
        <p:origin x="1128" y="1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0" d="100"/>
          <a:sy n="70" d="100"/>
        </p:scale>
        <p:origin x="3048"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Odd Hegle" userId="6e04f1c5-f8c5-46fd-b5b9-1e98a3d90243" providerId="ADAL" clId="{E8EBFE0A-D5A5-4D9B-AAF6-E51D1041BF09}"/>
    <pc:docChg chg="custSel modSld">
      <pc:chgData name="Per-Odd Hegle" userId="6e04f1c5-f8c5-46fd-b5b9-1e98a3d90243" providerId="ADAL" clId="{E8EBFE0A-D5A5-4D9B-AAF6-E51D1041BF09}" dt="2022-04-26T11:58:26.263" v="95"/>
      <pc:docMkLst>
        <pc:docMk/>
      </pc:docMkLst>
      <pc:sldChg chg="addSp modSp">
        <pc:chgData name="Per-Odd Hegle" userId="6e04f1c5-f8c5-46fd-b5b9-1e98a3d90243" providerId="ADAL" clId="{E8EBFE0A-D5A5-4D9B-AAF6-E51D1041BF09}" dt="2022-04-26T11:58:26.263" v="95"/>
        <pc:sldMkLst>
          <pc:docMk/>
          <pc:sldMk cId="858474593" sldId="346"/>
        </pc:sldMkLst>
        <pc:picChg chg="add mod">
          <ac:chgData name="Per-Odd Hegle" userId="6e04f1c5-f8c5-46fd-b5b9-1e98a3d90243" providerId="ADAL" clId="{E8EBFE0A-D5A5-4D9B-AAF6-E51D1041BF09}" dt="2022-04-26T11:58:26.263" v="95"/>
          <ac:picMkLst>
            <pc:docMk/>
            <pc:sldMk cId="858474593" sldId="346"/>
            <ac:picMk id="5" creationId="{C901C2C1-EA03-419E-9A95-95E2C626E5BD}"/>
          </ac:picMkLst>
        </pc:picChg>
      </pc:sldChg>
      <pc:sldChg chg="addSp modSp mod">
        <pc:chgData name="Per-Odd Hegle" userId="6e04f1c5-f8c5-46fd-b5b9-1e98a3d90243" providerId="ADAL" clId="{E8EBFE0A-D5A5-4D9B-AAF6-E51D1041BF09}" dt="2022-04-26T11:51:26.331" v="2" actId="14100"/>
        <pc:sldMkLst>
          <pc:docMk/>
          <pc:sldMk cId="922886294" sldId="389"/>
        </pc:sldMkLst>
        <pc:picChg chg="add mod">
          <ac:chgData name="Per-Odd Hegle" userId="6e04f1c5-f8c5-46fd-b5b9-1e98a3d90243" providerId="ADAL" clId="{E8EBFE0A-D5A5-4D9B-AAF6-E51D1041BF09}" dt="2022-04-26T11:51:26.331" v="2" actId="14100"/>
          <ac:picMkLst>
            <pc:docMk/>
            <pc:sldMk cId="922886294" sldId="389"/>
            <ac:picMk id="6" creationId="{5C529748-E559-4BA7-8A8B-4BA5447943AD}"/>
          </ac:picMkLst>
        </pc:picChg>
      </pc:sldChg>
      <pc:sldChg chg="addSp modSp">
        <pc:chgData name="Per-Odd Hegle" userId="6e04f1c5-f8c5-46fd-b5b9-1e98a3d90243" providerId="ADAL" clId="{E8EBFE0A-D5A5-4D9B-AAF6-E51D1041BF09}" dt="2022-04-26T11:51:41.442" v="3"/>
        <pc:sldMkLst>
          <pc:docMk/>
          <pc:sldMk cId="1812641534" sldId="390"/>
        </pc:sldMkLst>
        <pc:picChg chg="add mod">
          <ac:chgData name="Per-Odd Hegle" userId="6e04f1c5-f8c5-46fd-b5b9-1e98a3d90243" providerId="ADAL" clId="{E8EBFE0A-D5A5-4D9B-AAF6-E51D1041BF09}" dt="2022-04-26T11:51:41.442" v="3"/>
          <ac:picMkLst>
            <pc:docMk/>
            <pc:sldMk cId="1812641534" sldId="390"/>
            <ac:picMk id="9" creationId="{34B2841F-30B1-47EF-923F-2BDAD0C0BB78}"/>
          </ac:picMkLst>
        </pc:picChg>
      </pc:sldChg>
      <pc:sldChg chg="addSp modSp">
        <pc:chgData name="Per-Odd Hegle" userId="6e04f1c5-f8c5-46fd-b5b9-1e98a3d90243" providerId="ADAL" clId="{E8EBFE0A-D5A5-4D9B-AAF6-E51D1041BF09}" dt="2022-04-26T11:51:45.389" v="4"/>
        <pc:sldMkLst>
          <pc:docMk/>
          <pc:sldMk cId="4085417870" sldId="393"/>
        </pc:sldMkLst>
        <pc:picChg chg="add mod">
          <ac:chgData name="Per-Odd Hegle" userId="6e04f1c5-f8c5-46fd-b5b9-1e98a3d90243" providerId="ADAL" clId="{E8EBFE0A-D5A5-4D9B-AAF6-E51D1041BF09}" dt="2022-04-26T11:51:45.389" v="4"/>
          <ac:picMkLst>
            <pc:docMk/>
            <pc:sldMk cId="4085417870" sldId="393"/>
            <ac:picMk id="9" creationId="{B525F866-1278-464A-93A8-EC69E928F856}"/>
          </ac:picMkLst>
        </pc:picChg>
      </pc:sldChg>
      <pc:sldChg chg="addSp modSp">
        <pc:chgData name="Per-Odd Hegle" userId="6e04f1c5-f8c5-46fd-b5b9-1e98a3d90243" providerId="ADAL" clId="{E8EBFE0A-D5A5-4D9B-AAF6-E51D1041BF09}" dt="2022-04-26T11:56:58.062" v="75"/>
        <pc:sldMkLst>
          <pc:docMk/>
          <pc:sldMk cId="440921635" sldId="394"/>
        </pc:sldMkLst>
        <pc:picChg chg="add mod">
          <ac:chgData name="Per-Odd Hegle" userId="6e04f1c5-f8c5-46fd-b5b9-1e98a3d90243" providerId="ADAL" clId="{E8EBFE0A-D5A5-4D9B-AAF6-E51D1041BF09}" dt="2022-04-26T11:56:58.062" v="75"/>
          <ac:picMkLst>
            <pc:docMk/>
            <pc:sldMk cId="440921635" sldId="394"/>
            <ac:picMk id="7" creationId="{4682E9C1-787B-49FA-B9E0-FD67A5525773}"/>
          </ac:picMkLst>
        </pc:picChg>
      </pc:sldChg>
      <pc:sldChg chg="addSp modSp">
        <pc:chgData name="Per-Odd Hegle" userId="6e04f1c5-f8c5-46fd-b5b9-1e98a3d90243" providerId="ADAL" clId="{E8EBFE0A-D5A5-4D9B-AAF6-E51D1041BF09}" dt="2022-04-26T11:56:23.019" v="68"/>
        <pc:sldMkLst>
          <pc:docMk/>
          <pc:sldMk cId="1287420160" sldId="395"/>
        </pc:sldMkLst>
        <pc:picChg chg="add mod">
          <ac:chgData name="Per-Odd Hegle" userId="6e04f1c5-f8c5-46fd-b5b9-1e98a3d90243" providerId="ADAL" clId="{E8EBFE0A-D5A5-4D9B-AAF6-E51D1041BF09}" dt="2022-04-26T11:56:23.019" v="68"/>
          <ac:picMkLst>
            <pc:docMk/>
            <pc:sldMk cId="1287420160" sldId="395"/>
            <ac:picMk id="6" creationId="{C5EEFF24-E490-4C41-B68A-C98100EFC13B}"/>
          </ac:picMkLst>
        </pc:picChg>
      </pc:sldChg>
      <pc:sldChg chg="addSp modSp">
        <pc:chgData name="Per-Odd Hegle" userId="6e04f1c5-f8c5-46fd-b5b9-1e98a3d90243" providerId="ADAL" clId="{E8EBFE0A-D5A5-4D9B-AAF6-E51D1041BF09}" dt="2022-04-26T11:56:26.727" v="69"/>
        <pc:sldMkLst>
          <pc:docMk/>
          <pc:sldMk cId="2927681389" sldId="396"/>
        </pc:sldMkLst>
        <pc:picChg chg="add mod">
          <ac:chgData name="Per-Odd Hegle" userId="6e04f1c5-f8c5-46fd-b5b9-1e98a3d90243" providerId="ADAL" clId="{E8EBFE0A-D5A5-4D9B-AAF6-E51D1041BF09}" dt="2022-04-26T11:56:26.727" v="69"/>
          <ac:picMkLst>
            <pc:docMk/>
            <pc:sldMk cId="2927681389" sldId="396"/>
            <ac:picMk id="9" creationId="{26762BF7-51C0-4C9C-8A51-2760B7D3E352}"/>
          </ac:picMkLst>
        </pc:picChg>
      </pc:sldChg>
      <pc:sldChg chg="addSp modSp">
        <pc:chgData name="Per-Odd Hegle" userId="6e04f1c5-f8c5-46fd-b5b9-1e98a3d90243" providerId="ADAL" clId="{E8EBFE0A-D5A5-4D9B-AAF6-E51D1041BF09}" dt="2022-04-26T11:56:28.996" v="70"/>
        <pc:sldMkLst>
          <pc:docMk/>
          <pc:sldMk cId="3912782743" sldId="397"/>
        </pc:sldMkLst>
        <pc:picChg chg="add mod">
          <ac:chgData name="Per-Odd Hegle" userId="6e04f1c5-f8c5-46fd-b5b9-1e98a3d90243" providerId="ADAL" clId="{E8EBFE0A-D5A5-4D9B-AAF6-E51D1041BF09}" dt="2022-04-26T11:56:28.996" v="70"/>
          <ac:picMkLst>
            <pc:docMk/>
            <pc:sldMk cId="3912782743" sldId="397"/>
            <ac:picMk id="7" creationId="{3DAB9997-C65B-46D7-A011-12CC04F88503}"/>
          </ac:picMkLst>
        </pc:picChg>
      </pc:sldChg>
      <pc:sldChg chg="addSp modSp">
        <pc:chgData name="Per-Odd Hegle" userId="6e04f1c5-f8c5-46fd-b5b9-1e98a3d90243" providerId="ADAL" clId="{E8EBFE0A-D5A5-4D9B-AAF6-E51D1041BF09}" dt="2022-04-26T11:56:33.034" v="71"/>
        <pc:sldMkLst>
          <pc:docMk/>
          <pc:sldMk cId="3855812388" sldId="398"/>
        </pc:sldMkLst>
        <pc:picChg chg="add mod">
          <ac:chgData name="Per-Odd Hegle" userId="6e04f1c5-f8c5-46fd-b5b9-1e98a3d90243" providerId="ADAL" clId="{E8EBFE0A-D5A5-4D9B-AAF6-E51D1041BF09}" dt="2022-04-26T11:56:33.034" v="71"/>
          <ac:picMkLst>
            <pc:docMk/>
            <pc:sldMk cId="3855812388" sldId="398"/>
            <ac:picMk id="12" creationId="{AA7C655E-355E-485D-A94A-48317CEEFB62}"/>
          </ac:picMkLst>
        </pc:picChg>
      </pc:sldChg>
      <pc:sldChg chg="addSp modSp">
        <pc:chgData name="Per-Odd Hegle" userId="6e04f1c5-f8c5-46fd-b5b9-1e98a3d90243" providerId="ADAL" clId="{E8EBFE0A-D5A5-4D9B-AAF6-E51D1041BF09}" dt="2022-04-26T11:56:35.775" v="72"/>
        <pc:sldMkLst>
          <pc:docMk/>
          <pc:sldMk cId="2606319639" sldId="399"/>
        </pc:sldMkLst>
        <pc:picChg chg="add mod">
          <ac:chgData name="Per-Odd Hegle" userId="6e04f1c5-f8c5-46fd-b5b9-1e98a3d90243" providerId="ADAL" clId="{E8EBFE0A-D5A5-4D9B-AAF6-E51D1041BF09}" dt="2022-04-26T11:56:35.775" v="72"/>
          <ac:picMkLst>
            <pc:docMk/>
            <pc:sldMk cId="2606319639" sldId="399"/>
            <ac:picMk id="9" creationId="{74D77E74-5B1E-4140-8160-E69EAB0C38C2}"/>
          </ac:picMkLst>
        </pc:picChg>
      </pc:sldChg>
      <pc:sldChg chg="addSp modSp">
        <pc:chgData name="Per-Odd Hegle" userId="6e04f1c5-f8c5-46fd-b5b9-1e98a3d90243" providerId="ADAL" clId="{E8EBFE0A-D5A5-4D9B-AAF6-E51D1041BF09}" dt="2022-04-26T11:57:02.076" v="76"/>
        <pc:sldMkLst>
          <pc:docMk/>
          <pc:sldMk cId="4182815307" sldId="400"/>
        </pc:sldMkLst>
        <pc:picChg chg="add mod">
          <ac:chgData name="Per-Odd Hegle" userId="6e04f1c5-f8c5-46fd-b5b9-1e98a3d90243" providerId="ADAL" clId="{E8EBFE0A-D5A5-4D9B-AAF6-E51D1041BF09}" dt="2022-04-26T11:57:02.076" v="76"/>
          <ac:picMkLst>
            <pc:docMk/>
            <pc:sldMk cId="4182815307" sldId="400"/>
            <ac:picMk id="5" creationId="{A0419380-851B-46F4-A56E-8D0C0CD8B7A7}"/>
          </ac:picMkLst>
        </pc:picChg>
      </pc:sldChg>
      <pc:sldChg chg="addSp modSp">
        <pc:chgData name="Per-Odd Hegle" userId="6e04f1c5-f8c5-46fd-b5b9-1e98a3d90243" providerId="ADAL" clId="{E8EBFE0A-D5A5-4D9B-AAF6-E51D1041BF09}" dt="2022-04-26T11:51:50.037" v="5"/>
        <pc:sldMkLst>
          <pc:docMk/>
          <pc:sldMk cId="653433357" sldId="435"/>
        </pc:sldMkLst>
        <pc:picChg chg="add mod">
          <ac:chgData name="Per-Odd Hegle" userId="6e04f1c5-f8c5-46fd-b5b9-1e98a3d90243" providerId="ADAL" clId="{E8EBFE0A-D5A5-4D9B-AAF6-E51D1041BF09}" dt="2022-04-26T11:51:50.037" v="5"/>
          <ac:picMkLst>
            <pc:docMk/>
            <pc:sldMk cId="653433357" sldId="435"/>
            <ac:picMk id="14" creationId="{A1FED454-357A-408D-99F5-6F31C9EE5674}"/>
          </ac:picMkLst>
        </pc:picChg>
      </pc:sldChg>
      <pc:sldChg chg="addSp modSp">
        <pc:chgData name="Per-Odd Hegle" userId="6e04f1c5-f8c5-46fd-b5b9-1e98a3d90243" providerId="ADAL" clId="{E8EBFE0A-D5A5-4D9B-AAF6-E51D1041BF09}" dt="2022-04-26T11:51:56.571" v="6"/>
        <pc:sldMkLst>
          <pc:docMk/>
          <pc:sldMk cId="371331230" sldId="436"/>
        </pc:sldMkLst>
        <pc:picChg chg="add mod">
          <ac:chgData name="Per-Odd Hegle" userId="6e04f1c5-f8c5-46fd-b5b9-1e98a3d90243" providerId="ADAL" clId="{E8EBFE0A-D5A5-4D9B-AAF6-E51D1041BF09}" dt="2022-04-26T11:51:56.571" v="6"/>
          <ac:picMkLst>
            <pc:docMk/>
            <pc:sldMk cId="371331230" sldId="436"/>
            <ac:picMk id="11" creationId="{354E94D7-3615-4540-A402-55DBC94D5406}"/>
          </ac:picMkLst>
        </pc:picChg>
      </pc:sldChg>
      <pc:sldChg chg="addSp modSp">
        <pc:chgData name="Per-Odd Hegle" userId="6e04f1c5-f8c5-46fd-b5b9-1e98a3d90243" providerId="ADAL" clId="{E8EBFE0A-D5A5-4D9B-AAF6-E51D1041BF09}" dt="2022-04-26T11:52:02.171" v="7"/>
        <pc:sldMkLst>
          <pc:docMk/>
          <pc:sldMk cId="1340250945" sldId="437"/>
        </pc:sldMkLst>
        <pc:picChg chg="add mod">
          <ac:chgData name="Per-Odd Hegle" userId="6e04f1c5-f8c5-46fd-b5b9-1e98a3d90243" providerId="ADAL" clId="{E8EBFE0A-D5A5-4D9B-AAF6-E51D1041BF09}" dt="2022-04-26T11:52:02.171" v="7"/>
          <ac:picMkLst>
            <pc:docMk/>
            <pc:sldMk cId="1340250945" sldId="437"/>
            <ac:picMk id="11" creationId="{AF8BACC1-EC32-4625-BCBF-F8F22D6F3249}"/>
          </ac:picMkLst>
        </pc:picChg>
      </pc:sldChg>
      <pc:sldChg chg="addSp modSp">
        <pc:chgData name="Per-Odd Hegle" userId="6e04f1c5-f8c5-46fd-b5b9-1e98a3d90243" providerId="ADAL" clId="{E8EBFE0A-D5A5-4D9B-AAF6-E51D1041BF09}" dt="2022-04-26T11:52:07.407" v="8"/>
        <pc:sldMkLst>
          <pc:docMk/>
          <pc:sldMk cId="438370718" sldId="438"/>
        </pc:sldMkLst>
        <pc:picChg chg="add mod">
          <ac:chgData name="Per-Odd Hegle" userId="6e04f1c5-f8c5-46fd-b5b9-1e98a3d90243" providerId="ADAL" clId="{E8EBFE0A-D5A5-4D9B-AAF6-E51D1041BF09}" dt="2022-04-26T11:52:07.407" v="8"/>
          <ac:picMkLst>
            <pc:docMk/>
            <pc:sldMk cId="438370718" sldId="438"/>
            <ac:picMk id="8" creationId="{C4491142-50A2-48A3-9E1E-50B6ABBBE278}"/>
          </ac:picMkLst>
        </pc:picChg>
      </pc:sldChg>
      <pc:sldChg chg="addSp modSp">
        <pc:chgData name="Per-Odd Hegle" userId="6e04f1c5-f8c5-46fd-b5b9-1e98a3d90243" providerId="ADAL" clId="{E8EBFE0A-D5A5-4D9B-AAF6-E51D1041BF09}" dt="2022-04-26T11:52:10.214" v="9"/>
        <pc:sldMkLst>
          <pc:docMk/>
          <pc:sldMk cId="4230019352" sldId="439"/>
        </pc:sldMkLst>
        <pc:picChg chg="add mod">
          <ac:chgData name="Per-Odd Hegle" userId="6e04f1c5-f8c5-46fd-b5b9-1e98a3d90243" providerId="ADAL" clId="{E8EBFE0A-D5A5-4D9B-AAF6-E51D1041BF09}" dt="2022-04-26T11:52:10.214" v="9"/>
          <ac:picMkLst>
            <pc:docMk/>
            <pc:sldMk cId="4230019352" sldId="439"/>
            <ac:picMk id="14" creationId="{104A5256-E0A4-4B38-9304-44798ADA4B1A}"/>
          </ac:picMkLst>
        </pc:picChg>
      </pc:sldChg>
      <pc:sldChg chg="addSp modSp">
        <pc:chgData name="Per-Odd Hegle" userId="6e04f1c5-f8c5-46fd-b5b9-1e98a3d90243" providerId="ADAL" clId="{E8EBFE0A-D5A5-4D9B-AAF6-E51D1041BF09}" dt="2022-04-26T11:52:18.551" v="11"/>
        <pc:sldMkLst>
          <pc:docMk/>
          <pc:sldMk cId="1301962973" sldId="440"/>
        </pc:sldMkLst>
        <pc:picChg chg="add mod">
          <ac:chgData name="Per-Odd Hegle" userId="6e04f1c5-f8c5-46fd-b5b9-1e98a3d90243" providerId="ADAL" clId="{E8EBFE0A-D5A5-4D9B-AAF6-E51D1041BF09}" dt="2022-04-26T11:52:18.551" v="11"/>
          <ac:picMkLst>
            <pc:docMk/>
            <pc:sldMk cId="1301962973" sldId="440"/>
            <ac:picMk id="7" creationId="{F3AA137E-FAB4-4E35-9C7F-052CE1757843}"/>
          </ac:picMkLst>
        </pc:picChg>
      </pc:sldChg>
      <pc:sldChg chg="addSp modSp">
        <pc:chgData name="Per-Odd Hegle" userId="6e04f1c5-f8c5-46fd-b5b9-1e98a3d90243" providerId="ADAL" clId="{E8EBFE0A-D5A5-4D9B-AAF6-E51D1041BF09}" dt="2022-04-26T11:52:22.116" v="12"/>
        <pc:sldMkLst>
          <pc:docMk/>
          <pc:sldMk cId="2989888428" sldId="442"/>
        </pc:sldMkLst>
        <pc:picChg chg="add mod">
          <ac:chgData name="Per-Odd Hegle" userId="6e04f1c5-f8c5-46fd-b5b9-1e98a3d90243" providerId="ADAL" clId="{E8EBFE0A-D5A5-4D9B-AAF6-E51D1041BF09}" dt="2022-04-26T11:52:22.116" v="12"/>
          <ac:picMkLst>
            <pc:docMk/>
            <pc:sldMk cId="2989888428" sldId="442"/>
            <ac:picMk id="9" creationId="{C25A34CA-EE43-48D2-B665-9FD102EE92C0}"/>
          </ac:picMkLst>
        </pc:picChg>
      </pc:sldChg>
      <pc:sldChg chg="addSp modSp">
        <pc:chgData name="Per-Odd Hegle" userId="6e04f1c5-f8c5-46fd-b5b9-1e98a3d90243" providerId="ADAL" clId="{E8EBFE0A-D5A5-4D9B-AAF6-E51D1041BF09}" dt="2022-04-26T11:52:26.991" v="13"/>
        <pc:sldMkLst>
          <pc:docMk/>
          <pc:sldMk cId="1748558603" sldId="443"/>
        </pc:sldMkLst>
        <pc:picChg chg="add mod">
          <ac:chgData name="Per-Odd Hegle" userId="6e04f1c5-f8c5-46fd-b5b9-1e98a3d90243" providerId="ADAL" clId="{E8EBFE0A-D5A5-4D9B-AAF6-E51D1041BF09}" dt="2022-04-26T11:52:26.991" v="13"/>
          <ac:picMkLst>
            <pc:docMk/>
            <pc:sldMk cId="1748558603" sldId="443"/>
            <ac:picMk id="14" creationId="{351C9B50-5D38-45A0-B83B-2D78A31B22F3}"/>
          </ac:picMkLst>
        </pc:picChg>
      </pc:sldChg>
      <pc:sldChg chg="addSp modSp">
        <pc:chgData name="Per-Odd Hegle" userId="6e04f1c5-f8c5-46fd-b5b9-1e98a3d90243" providerId="ADAL" clId="{E8EBFE0A-D5A5-4D9B-AAF6-E51D1041BF09}" dt="2022-04-26T11:52:31.745" v="14"/>
        <pc:sldMkLst>
          <pc:docMk/>
          <pc:sldMk cId="2304225104" sldId="444"/>
        </pc:sldMkLst>
        <pc:picChg chg="add mod">
          <ac:chgData name="Per-Odd Hegle" userId="6e04f1c5-f8c5-46fd-b5b9-1e98a3d90243" providerId="ADAL" clId="{E8EBFE0A-D5A5-4D9B-AAF6-E51D1041BF09}" dt="2022-04-26T11:52:31.745" v="14"/>
          <ac:picMkLst>
            <pc:docMk/>
            <pc:sldMk cId="2304225104" sldId="444"/>
            <ac:picMk id="7" creationId="{D4738EFA-C44E-4985-AC04-9976A53A9841}"/>
          </ac:picMkLst>
        </pc:picChg>
      </pc:sldChg>
      <pc:sldChg chg="addSp modSp">
        <pc:chgData name="Per-Odd Hegle" userId="6e04f1c5-f8c5-46fd-b5b9-1e98a3d90243" providerId="ADAL" clId="{E8EBFE0A-D5A5-4D9B-AAF6-E51D1041BF09}" dt="2022-04-26T11:52:34.695" v="15"/>
        <pc:sldMkLst>
          <pc:docMk/>
          <pc:sldMk cId="2619920159" sldId="445"/>
        </pc:sldMkLst>
        <pc:picChg chg="add mod">
          <ac:chgData name="Per-Odd Hegle" userId="6e04f1c5-f8c5-46fd-b5b9-1e98a3d90243" providerId="ADAL" clId="{E8EBFE0A-D5A5-4D9B-AAF6-E51D1041BF09}" dt="2022-04-26T11:52:34.695" v="15"/>
          <ac:picMkLst>
            <pc:docMk/>
            <pc:sldMk cId="2619920159" sldId="445"/>
            <ac:picMk id="6" creationId="{ECCB319F-DCEB-4DAA-BD0B-CEE1879A9B20}"/>
          </ac:picMkLst>
        </pc:picChg>
      </pc:sldChg>
      <pc:sldChg chg="addSp modSp">
        <pc:chgData name="Per-Odd Hegle" userId="6e04f1c5-f8c5-46fd-b5b9-1e98a3d90243" providerId="ADAL" clId="{E8EBFE0A-D5A5-4D9B-AAF6-E51D1041BF09}" dt="2022-04-26T11:52:40.239" v="16"/>
        <pc:sldMkLst>
          <pc:docMk/>
          <pc:sldMk cId="2429942493" sldId="446"/>
        </pc:sldMkLst>
        <pc:picChg chg="add mod">
          <ac:chgData name="Per-Odd Hegle" userId="6e04f1c5-f8c5-46fd-b5b9-1e98a3d90243" providerId="ADAL" clId="{E8EBFE0A-D5A5-4D9B-AAF6-E51D1041BF09}" dt="2022-04-26T11:52:40.239" v="16"/>
          <ac:picMkLst>
            <pc:docMk/>
            <pc:sldMk cId="2429942493" sldId="446"/>
            <ac:picMk id="17" creationId="{8FF0CEE9-56A5-4B83-A072-8FE3490F0017}"/>
          </ac:picMkLst>
        </pc:picChg>
      </pc:sldChg>
      <pc:sldChg chg="addSp modSp">
        <pc:chgData name="Per-Odd Hegle" userId="6e04f1c5-f8c5-46fd-b5b9-1e98a3d90243" providerId="ADAL" clId="{E8EBFE0A-D5A5-4D9B-AAF6-E51D1041BF09}" dt="2022-04-26T11:52:43.366" v="17"/>
        <pc:sldMkLst>
          <pc:docMk/>
          <pc:sldMk cId="2664291801" sldId="447"/>
        </pc:sldMkLst>
        <pc:picChg chg="add mod">
          <ac:chgData name="Per-Odd Hegle" userId="6e04f1c5-f8c5-46fd-b5b9-1e98a3d90243" providerId="ADAL" clId="{E8EBFE0A-D5A5-4D9B-AAF6-E51D1041BF09}" dt="2022-04-26T11:52:43.366" v="17"/>
          <ac:picMkLst>
            <pc:docMk/>
            <pc:sldMk cId="2664291801" sldId="447"/>
            <ac:picMk id="10" creationId="{BE28C5C8-C35C-41C1-90FF-71F14541EF32}"/>
          </ac:picMkLst>
        </pc:picChg>
      </pc:sldChg>
      <pc:sldChg chg="addSp modSp">
        <pc:chgData name="Per-Odd Hegle" userId="6e04f1c5-f8c5-46fd-b5b9-1e98a3d90243" providerId="ADAL" clId="{E8EBFE0A-D5A5-4D9B-AAF6-E51D1041BF09}" dt="2022-04-26T11:57:06.848" v="77"/>
        <pc:sldMkLst>
          <pc:docMk/>
          <pc:sldMk cId="1142526099" sldId="449"/>
        </pc:sldMkLst>
        <pc:picChg chg="add mod">
          <ac:chgData name="Per-Odd Hegle" userId="6e04f1c5-f8c5-46fd-b5b9-1e98a3d90243" providerId="ADAL" clId="{E8EBFE0A-D5A5-4D9B-AAF6-E51D1041BF09}" dt="2022-04-26T11:57:06.848" v="77"/>
          <ac:picMkLst>
            <pc:docMk/>
            <pc:sldMk cId="1142526099" sldId="449"/>
            <ac:picMk id="5" creationId="{8810AB42-B78B-4C1E-A4CC-A9590F0B38BE}"/>
          </ac:picMkLst>
        </pc:picChg>
      </pc:sldChg>
      <pc:sldChg chg="addSp modSp">
        <pc:chgData name="Per-Odd Hegle" userId="6e04f1c5-f8c5-46fd-b5b9-1e98a3d90243" providerId="ADAL" clId="{E8EBFE0A-D5A5-4D9B-AAF6-E51D1041BF09}" dt="2022-04-26T11:52:14.483" v="10"/>
        <pc:sldMkLst>
          <pc:docMk/>
          <pc:sldMk cId="2563493469" sldId="452"/>
        </pc:sldMkLst>
        <pc:picChg chg="add mod">
          <ac:chgData name="Per-Odd Hegle" userId="6e04f1c5-f8c5-46fd-b5b9-1e98a3d90243" providerId="ADAL" clId="{E8EBFE0A-D5A5-4D9B-AAF6-E51D1041BF09}" dt="2022-04-26T11:52:14.483" v="10"/>
          <ac:picMkLst>
            <pc:docMk/>
            <pc:sldMk cId="2563493469" sldId="452"/>
            <ac:picMk id="19" creationId="{EAC8C090-72E7-4A37-9D5F-FF108E4C9BF1}"/>
          </ac:picMkLst>
        </pc:picChg>
      </pc:sldChg>
      <pc:sldChg chg="addSp modSp">
        <pc:chgData name="Per-Odd Hegle" userId="6e04f1c5-f8c5-46fd-b5b9-1e98a3d90243" providerId="ADAL" clId="{E8EBFE0A-D5A5-4D9B-AAF6-E51D1041BF09}" dt="2022-04-26T11:58:14.108" v="93"/>
        <pc:sldMkLst>
          <pc:docMk/>
          <pc:sldMk cId="336202776" sldId="455"/>
        </pc:sldMkLst>
        <pc:picChg chg="add mod">
          <ac:chgData name="Per-Odd Hegle" userId="6e04f1c5-f8c5-46fd-b5b9-1e98a3d90243" providerId="ADAL" clId="{E8EBFE0A-D5A5-4D9B-AAF6-E51D1041BF09}" dt="2022-04-26T11:58:14.108" v="93"/>
          <ac:picMkLst>
            <pc:docMk/>
            <pc:sldMk cId="336202776" sldId="455"/>
            <ac:picMk id="10" creationId="{435888D8-5543-4ADF-9E45-844CF49D4B46}"/>
          </ac:picMkLst>
        </pc:picChg>
      </pc:sldChg>
      <pc:sldChg chg="addSp modSp">
        <pc:chgData name="Per-Odd Hegle" userId="6e04f1c5-f8c5-46fd-b5b9-1e98a3d90243" providerId="ADAL" clId="{E8EBFE0A-D5A5-4D9B-AAF6-E51D1041BF09}" dt="2022-04-26T11:58:19.654" v="94"/>
        <pc:sldMkLst>
          <pc:docMk/>
          <pc:sldMk cId="4147428032" sldId="456"/>
        </pc:sldMkLst>
        <pc:picChg chg="add mod">
          <ac:chgData name="Per-Odd Hegle" userId="6e04f1c5-f8c5-46fd-b5b9-1e98a3d90243" providerId="ADAL" clId="{E8EBFE0A-D5A5-4D9B-AAF6-E51D1041BF09}" dt="2022-04-26T11:58:19.654" v="94"/>
          <ac:picMkLst>
            <pc:docMk/>
            <pc:sldMk cId="4147428032" sldId="456"/>
            <ac:picMk id="20" creationId="{852A1450-33D9-40F1-9F8C-D23AD24DD468}"/>
          </ac:picMkLst>
        </pc:picChg>
      </pc:sldChg>
      <pc:sldChg chg="addSp modSp">
        <pc:chgData name="Per-Odd Hegle" userId="6e04f1c5-f8c5-46fd-b5b9-1e98a3d90243" providerId="ADAL" clId="{E8EBFE0A-D5A5-4D9B-AAF6-E51D1041BF09}" dt="2022-04-26T11:55:27.535" v="55"/>
        <pc:sldMkLst>
          <pc:docMk/>
          <pc:sldMk cId="477014929" sldId="457"/>
        </pc:sldMkLst>
        <pc:picChg chg="add mod">
          <ac:chgData name="Per-Odd Hegle" userId="6e04f1c5-f8c5-46fd-b5b9-1e98a3d90243" providerId="ADAL" clId="{E8EBFE0A-D5A5-4D9B-AAF6-E51D1041BF09}" dt="2022-04-26T11:55:27.535" v="55"/>
          <ac:picMkLst>
            <pc:docMk/>
            <pc:sldMk cId="477014929" sldId="457"/>
            <ac:picMk id="5" creationId="{89909410-E604-463C-AB4E-F778198846E6}"/>
          </ac:picMkLst>
        </pc:picChg>
      </pc:sldChg>
      <pc:sldChg chg="addSp modSp">
        <pc:chgData name="Per-Odd Hegle" userId="6e04f1c5-f8c5-46fd-b5b9-1e98a3d90243" providerId="ADAL" clId="{E8EBFE0A-D5A5-4D9B-AAF6-E51D1041BF09}" dt="2022-04-26T11:55:30.791" v="56"/>
        <pc:sldMkLst>
          <pc:docMk/>
          <pc:sldMk cId="3623981745" sldId="460"/>
        </pc:sldMkLst>
        <pc:picChg chg="add mod">
          <ac:chgData name="Per-Odd Hegle" userId="6e04f1c5-f8c5-46fd-b5b9-1e98a3d90243" providerId="ADAL" clId="{E8EBFE0A-D5A5-4D9B-AAF6-E51D1041BF09}" dt="2022-04-26T11:55:30.791" v="56"/>
          <ac:picMkLst>
            <pc:docMk/>
            <pc:sldMk cId="3623981745" sldId="460"/>
            <ac:picMk id="11" creationId="{6A6335B2-6BC0-44AB-9DAC-97DD9E01F556}"/>
          </ac:picMkLst>
        </pc:picChg>
      </pc:sldChg>
      <pc:sldChg chg="addSp modSp">
        <pc:chgData name="Per-Odd Hegle" userId="6e04f1c5-f8c5-46fd-b5b9-1e98a3d90243" providerId="ADAL" clId="{E8EBFE0A-D5A5-4D9B-AAF6-E51D1041BF09}" dt="2022-04-26T11:55:36.884" v="57"/>
        <pc:sldMkLst>
          <pc:docMk/>
          <pc:sldMk cId="39316821" sldId="461"/>
        </pc:sldMkLst>
        <pc:picChg chg="add mod">
          <ac:chgData name="Per-Odd Hegle" userId="6e04f1c5-f8c5-46fd-b5b9-1e98a3d90243" providerId="ADAL" clId="{E8EBFE0A-D5A5-4D9B-AAF6-E51D1041BF09}" dt="2022-04-26T11:55:36.884" v="57"/>
          <ac:picMkLst>
            <pc:docMk/>
            <pc:sldMk cId="39316821" sldId="461"/>
            <ac:picMk id="8" creationId="{7B59B546-359A-4E82-A6B1-2102FB6F6E64}"/>
          </ac:picMkLst>
        </pc:picChg>
      </pc:sldChg>
      <pc:sldChg chg="addSp modSp">
        <pc:chgData name="Per-Odd Hegle" userId="6e04f1c5-f8c5-46fd-b5b9-1e98a3d90243" providerId="ADAL" clId="{E8EBFE0A-D5A5-4D9B-AAF6-E51D1041BF09}" dt="2022-04-26T11:55:40.992" v="58"/>
        <pc:sldMkLst>
          <pc:docMk/>
          <pc:sldMk cId="1621800980" sldId="462"/>
        </pc:sldMkLst>
        <pc:picChg chg="add mod">
          <ac:chgData name="Per-Odd Hegle" userId="6e04f1c5-f8c5-46fd-b5b9-1e98a3d90243" providerId="ADAL" clId="{E8EBFE0A-D5A5-4D9B-AAF6-E51D1041BF09}" dt="2022-04-26T11:55:40.992" v="58"/>
          <ac:picMkLst>
            <pc:docMk/>
            <pc:sldMk cId="1621800980" sldId="462"/>
            <ac:picMk id="12" creationId="{5E847B5D-5FC5-4D65-9BE0-B8DAB1DC6E31}"/>
          </ac:picMkLst>
        </pc:picChg>
      </pc:sldChg>
      <pc:sldChg chg="addSp modSp">
        <pc:chgData name="Per-Odd Hegle" userId="6e04f1c5-f8c5-46fd-b5b9-1e98a3d90243" providerId="ADAL" clId="{E8EBFE0A-D5A5-4D9B-AAF6-E51D1041BF09}" dt="2022-04-26T11:54:24.280" v="40"/>
        <pc:sldMkLst>
          <pc:docMk/>
          <pc:sldMk cId="2107726303" sldId="467"/>
        </pc:sldMkLst>
        <pc:picChg chg="add mod">
          <ac:chgData name="Per-Odd Hegle" userId="6e04f1c5-f8c5-46fd-b5b9-1e98a3d90243" providerId="ADAL" clId="{E8EBFE0A-D5A5-4D9B-AAF6-E51D1041BF09}" dt="2022-04-26T11:54:24.280" v="40"/>
          <ac:picMkLst>
            <pc:docMk/>
            <pc:sldMk cId="2107726303" sldId="467"/>
            <ac:picMk id="5" creationId="{A0B7DB5E-E11F-41E8-AE33-3A48BCBD889F}"/>
          </ac:picMkLst>
        </pc:picChg>
      </pc:sldChg>
      <pc:sldChg chg="addSp modSp">
        <pc:chgData name="Per-Odd Hegle" userId="6e04f1c5-f8c5-46fd-b5b9-1e98a3d90243" providerId="ADAL" clId="{E8EBFE0A-D5A5-4D9B-AAF6-E51D1041BF09}" dt="2022-04-26T11:54:17.935" v="39"/>
        <pc:sldMkLst>
          <pc:docMk/>
          <pc:sldMk cId="2607888613" sldId="468"/>
        </pc:sldMkLst>
        <pc:picChg chg="add mod">
          <ac:chgData name="Per-Odd Hegle" userId="6e04f1c5-f8c5-46fd-b5b9-1e98a3d90243" providerId="ADAL" clId="{E8EBFE0A-D5A5-4D9B-AAF6-E51D1041BF09}" dt="2022-04-26T11:54:17.935" v="39"/>
          <ac:picMkLst>
            <pc:docMk/>
            <pc:sldMk cId="2607888613" sldId="468"/>
            <ac:picMk id="8" creationId="{0D48CE3C-E181-4455-9F85-C843C85225B3}"/>
          </ac:picMkLst>
        </pc:picChg>
      </pc:sldChg>
      <pc:sldChg chg="addSp modSp">
        <pc:chgData name="Per-Odd Hegle" userId="6e04f1c5-f8c5-46fd-b5b9-1e98a3d90243" providerId="ADAL" clId="{E8EBFE0A-D5A5-4D9B-AAF6-E51D1041BF09}" dt="2022-04-26T11:52:46.964" v="18"/>
        <pc:sldMkLst>
          <pc:docMk/>
          <pc:sldMk cId="2606671419" sldId="469"/>
        </pc:sldMkLst>
        <pc:picChg chg="add mod">
          <ac:chgData name="Per-Odd Hegle" userId="6e04f1c5-f8c5-46fd-b5b9-1e98a3d90243" providerId="ADAL" clId="{E8EBFE0A-D5A5-4D9B-AAF6-E51D1041BF09}" dt="2022-04-26T11:52:46.964" v="18"/>
          <ac:picMkLst>
            <pc:docMk/>
            <pc:sldMk cId="2606671419" sldId="469"/>
            <ac:picMk id="6" creationId="{361534E1-3E72-40E8-B189-52A1DBF3ADB7}"/>
          </ac:picMkLst>
        </pc:picChg>
      </pc:sldChg>
      <pc:sldChg chg="addSp modSp">
        <pc:chgData name="Per-Odd Hegle" userId="6e04f1c5-f8c5-46fd-b5b9-1e98a3d90243" providerId="ADAL" clId="{E8EBFE0A-D5A5-4D9B-AAF6-E51D1041BF09}" dt="2022-04-26T11:52:51.397" v="19"/>
        <pc:sldMkLst>
          <pc:docMk/>
          <pc:sldMk cId="448333082" sldId="470"/>
        </pc:sldMkLst>
        <pc:picChg chg="add mod">
          <ac:chgData name="Per-Odd Hegle" userId="6e04f1c5-f8c5-46fd-b5b9-1e98a3d90243" providerId="ADAL" clId="{E8EBFE0A-D5A5-4D9B-AAF6-E51D1041BF09}" dt="2022-04-26T11:52:51.397" v="19"/>
          <ac:picMkLst>
            <pc:docMk/>
            <pc:sldMk cId="448333082" sldId="470"/>
            <ac:picMk id="6" creationId="{1FB4CB5E-103B-4621-B402-F4EA4C6CF687}"/>
          </ac:picMkLst>
        </pc:picChg>
      </pc:sldChg>
      <pc:sldChg chg="addSp modSp">
        <pc:chgData name="Per-Odd Hegle" userId="6e04f1c5-f8c5-46fd-b5b9-1e98a3d90243" providerId="ADAL" clId="{E8EBFE0A-D5A5-4D9B-AAF6-E51D1041BF09}" dt="2022-04-26T11:52:53.975" v="20"/>
        <pc:sldMkLst>
          <pc:docMk/>
          <pc:sldMk cId="2129831299" sldId="471"/>
        </pc:sldMkLst>
        <pc:picChg chg="add mod">
          <ac:chgData name="Per-Odd Hegle" userId="6e04f1c5-f8c5-46fd-b5b9-1e98a3d90243" providerId="ADAL" clId="{E8EBFE0A-D5A5-4D9B-AAF6-E51D1041BF09}" dt="2022-04-26T11:52:53.975" v="20"/>
          <ac:picMkLst>
            <pc:docMk/>
            <pc:sldMk cId="2129831299" sldId="471"/>
            <ac:picMk id="11" creationId="{E9B6D121-A83B-4AE1-82C5-EF4F46C36F23}"/>
          </ac:picMkLst>
        </pc:picChg>
      </pc:sldChg>
      <pc:sldChg chg="addSp modSp">
        <pc:chgData name="Per-Odd Hegle" userId="6e04f1c5-f8c5-46fd-b5b9-1e98a3d90243" providerId="ADAL" clId="{E8EBFE0A-D5A5-4D9B-AAF6-E51D1041BF09}" dt="2022-04-26T11:52:58.431" v="21"/>
        <pc:sldMkLst>
          <pc:docMk/>
          <pc:sldMk cId="3379987831" sldId="472"/>
        </pc:sldMkLst>
        <pc:picChg chg="add mod">
          <ac:chgData name="Per-Odd Hegle" userId="6e04f1c5-f8c5-46fd-b5b9-1e98a3d90243" providerId="ADAL" clId="{E8EBFE0A-D5A5-4D9B-AAF6-E51D1041BF09}" dt="2022-04-26T11:52:58.431" v="21"/>
          <ac:picMkLst>
            <pc:docMk/>
            <pc:sldMk cId="3379987831" sldId="472"/>
            <ac:picMk id="8" creationId="{0D9112C6-0DAB-4663-8AF4-0AF8C45F612C}"/>
          </ac:picMkLst>
        </pc:picChg>
      </pc:sldChg>
      <pc:sldChg chg="addSp modSp">
        <pc:chgData name="Per-Odd Hegle" userId="6e04f1c5-f8c5-46fd-b5b9-1e98a3d90243" providerId="ADAL" clId="{E8EBFE0A-D5A5-4D9B-AAF6-E51D1041BF09}" dt="2022-04-26T11:53:01.299" v="22"/>
        <pc:sldMkLst>
          <pc:docMk/>
          <pc:sldMk cId="1216539470" sldId="473"/>
        </pc:sldMkLst>
        <pc:picChg chg="add mod">
          <ac:chgData name="Per-Odd Hegle" userId="6e04f1c5-f8c5-46fd-b5b9-1e98a3d90243" providerId="ADAL" clId="{E8EBFE0A-D5A5-4D9B-AAF6-E51D1041BF09}" dt="2022-04-26T11:53:01.299" v="22"/>
          <ac:picMkLst>
            <pc:docMk/>
            <pc:sldMk cId="1216539470" sldId="473"/>
            <ac:picMk id="11" creationId="{605E45AE-E735-4CCE-83E5-657B3EE07321}"/>
          </ac:picMkLst>
        </pc:picChg>
      </pc:sldChg>
      <pc:sldChg chg="addSp modSp">
        <pc:chgData name="Per-Odd Hegle" userId="6e04f1c5-f8c5-46fd-b5b9-1e98a3d90243" providerId="ADAL" clId="{E8EBFE0A-D5A5-4D9B-AAF6-E51D1041BF09}" dt="2022-04-26T11:53:04.723" v="23"/>
        <pc:sldMkLst>
          <pc:docMk/>
          <pc:sldMk cId="2311395085" sldId="474"/>
        </pc:sldMkLst>
        <pc:picChg chg="add mod">
          <ac:chgData name="Per-Odd Hegle" userId="6e04f1c5-f8c5-46fd-b5b9-1e98a3d90243" providerId="ADAL" clId="{E8EBFE0A-D5A5-4D9B-AAF6-E51D1041BF09}" dt="2022-04-26T11:53:04.723" v="23"/>
          <ac:picMkLst>
            <pc:docMk/>
            <pc:sldMk cId="2311395085" sldId="474"/>
            <ac:picMk id="8" creationId="{386FF6E0-BC9B-41A3-A965-9476DB2BDD5A}"/>
          </ac:picMkLst>
        </pc:picChg>
      </pc:sldChg>
      <pc:sldChg chg="addSp modSp">
        <pc:chgData name="Per-Odd Hegle" userId="6e04f1c5-f8c5-46fd-b5b9-1e98a3d90243" providerId="ADAL" clId="{E8EBFE0A-D5A5-4D9B-AAF6-E51D1041BF09}" dt="2022-04-26T11:53:08.547" v="24"/>
        <pc:sldMkLst>
          <pc:docMk/>
          <pc:sldMk cId="2436954647" sldId="475"/>
        </pc:sldMkLst>
        <pc:picChg chg="add mod">
          <ac:chgData name="Per-Odd Hegle" userId="6e04f1c5-f8c5-46fd-b5b9-1e98a3d90243" providerId="ADAL" clId="{E8EBFE0A-D5A5-4D9B-AAF6-E51D1041BF09}" dt="2022-04-26T11:53:08.547" v="24"/>
          <ac:picMkLst>
            <pc:docMk/>
            <pc:sldMk cId="2436954647" sldId="475"/>
            <ac:picMk id="19" creationId="{98CB7F9B-8880-43BA-8A67-E3EA90D33CBB}"/>
          </ac:picMkLst>
        </pc:picChg>
      </pc:sldChg>
      <pc:sldChg chg="addSp modSp">
        <pc:chgData name="Per-Odd Hegle" userId="6e04f1c5-f8c5-46fd-b5b9-1e98a3d90243" providerId="ADAL" clId="{E8EBFE0A-D5A5-4D9B-AAF6-E51D1041BF09}" dt="2022-04-26T11:53:11.147" v="25"/>
        <pc:sldMkLst>
          <pc:docMk/>
          <pc:sldMk cId="663814388" sldId="476"/>
        </pc:sldMkLst>
        <pc:picChg chg="add mod">
          <ac:chgData name="Per-Odd Hegle" userId="6e04f1c5-f8c5-46fd-b5b9-1e98a3d90243" providerId="ADAL" clId="{E8EBFE0A-D5A5-4D9B-AAF6-E51D1041BF09}" dt="2022-04-26T11:53:11.147" v="25"/>
          <ac:picMkLst>
            <pc:docMk/>
            <pc:sldMk cId="663814388" sldId="476"/>
            <ac:picMk id="21" creationId="{E77ACC75-C4B1-4573-B1B8-AE915BAAAB9C}"/>
          </ac:picMkLst>
        </pc:picChg>
      </pc:sldChg>
      <pc:sldChg chg="addSp modSp">
        <pc:chgData name="Per-Odd Hegle" userId="6e04f1c5-f8c5-46fd-b5b9-1e98a3d90243" providerId="ADAL" clId="{E8EBFE0A-D5A5-4D9B-AAF6-E51D1041BF09}" dt="2022-04-26T11:53:32.907" v="30"/>
        <pc:sldMkLst>
          <pc:docMk/>
          <pc:sldMk cId="1254922197" sldId="483"/>
        </pc:sldMkLst>
        <pc:picChg chg="add mod">
          <ac:chgData name="Per-Odd Hegle" userId="6e04f1c5-f8c5-46fd-b5b9-1e98a3d90243" providerId="ADAL" clId="{E8EBFE0A-D5A5-4D9B-AAF6-E51D1041BF09}" dt="2022-04-26T11:53:32.907" v="30"/>
          <ac:picMkLst>
            <pc:docMk/>
            <pc:sldMk cId="1254922197" sldId="483"/>
            <ac:picMk id="8" creationId="{40E62623-0778-404B-B4DA-1AB79F0E992B}"/>
          </ac:picMkLst>
        </pc:picChg>
      </pc:sldChg>
      <pc:sldChg chg="addSp delSp modSp mod">
        <pc:chgData name="Per-Odd Hegle" userId="6e04f1c5-f8c5-46fd-b5b9-1e98a3d90243" providerId="ADAL" clId="{E8EBFE0A-D5A5-4D9B-AAF6-E51D1041BF09}" dt="2022-04-26T11:53:48.211" v="32" actId="21"/>
        <pc:sldMkLst>
          <pc:docMk/>
          <pc:sldMk cId="31669884" sldId="484"/>
        </pc:sldMkLst>
        <pc:picChg chg="add del mod">
          <ac:chgData name="Per-Odd Hegle" userId="6e04f1c5-f8c5-46fd-b5b9-1e98a3d90243" providerId="ADAL" clId="{E8EBFE0A-D5A5-4D9B-AAF6-E51D1041BF09}" dt="2022-04-26T11:53:48.211" v="32" actId="21"/>
          <ac:picMkLst>
            <pc:docMk/>
            <pc:sldMk cId="31669884" sldId="484"/>
            <ac:picMk id="6" creationId="{35F73400-55D5-4D8C-A2B6-D567798A7301}"/>
          </ac:picMkLst>
        </pc:picChg>
      </pc:sldChg>
      <pc:sldChg chg="addSp modSp">
        <pc:chgData name="Per-Odd Hegle" userId="6e04f1c5-f8c5-46fd-b5b9-1e98a3d90243" providerId="ADAL" clId="{E8EBFE0A-D5A5-4D9B-AAF6-E51D1041BF09}" dt="2022-04-26T11:53:53.587" v="33"/>
        <pc:sldMkLst>
          <pc:docMk/>
          <pc:sldMk cId="129067649" sldId="485"/>
        </pc:sldMkLst>
        <pc:picChg chg="add mod">
          <ac:chgData name="Per-Odd Hegle" userId="6e04f1c5-f8c5-46fd-b5b9-1e98a3d90243" providerId="ADAL" clId="{E8EBFE0A-D5A5-4D9B-AAF6-E51D1041BF09}" dt="2022-04-26T11:53:53.587" v="33"/>
          <ac:picMkLst>
            <pc:docMk/>
            <pc:sldMk cId="129067649" sldId="485"/>
            <ac:picMk id="7" creationId="{F9FD5D8C-096A-46F3-96E3-8F37AD5FC19B}"/>
          </ac:picMkLst>
        </pc:picChg>
      </pc:sldChg>
      <pc:sldChg chg="addSp modSp">
        <pc:chgData name="Per-Odd Hegle" userId="6e04f1c5-f8c5-46fd-b5b9-1e98a3d90243" providerId="ADAL" clId="{E8EBFE0A-D5A5-4D9B-AAF6-E51D1041BF09}" dt="2022-04-26T11:53:57.603" v="34"/>
        <pc:sldMkLst>
          <pc:docMk/>
          <pc:sldMk cId="1450116212" sldId="486"/>
        </pc:sldMkLst>
        <pc:picChg chg="add mod">
          <ac:chgData name="Per-Odd Hegle" userId="6e04f1c5-f8c5-46fd-b5b9-1e98a3d90243" providerId="ADAL" clId="{E8EBFE0A-D5A5-4D9B-AAF6-E51D1041BF09}" dt="2022-04-26T11:53:57.603" v="34"/>
          <ac:picMkLst>
            <pc:docMk/>
            <pc:sldMk cId="1450116212" sldId="486"/>
            <ac:picMk id="9" creationId="{0C1DB89B-BA17-42A5-AC64-FAF66329BB40}"/>
          </ac:picMkLst>
        </pc:picChg>
      </pc:sldChg>
      <pc:sldChg chg="addSp modSp">
        <pc:chgData name="Per-Odd Hegle" userId="6e04f1c5-f8c5-46fd-b5b9-1e98a3d90243" providerId="ADAL" clId="{E8EBFE0A-D5A5-4D9B-AAF6-E51D1041BF09}" dt="2022-04-26T11:54:00.891" v="35"/>
        <pc:sldMkLst>
          <pc:docMk/>
          <pc:sldMk cId="2277718217" sldId="487"/>
        </pc:sldMkLst>
        <pc:picChg chg="add mod">
          <ac:chgData name="Per-Odd Hegle" userId="6e04f1c5-f8c5-46fd-b5b9-1e98a3d90243" providerId="ADAL" clId="{E8EBFE0A-D5A5-4D9B-AAF6-E51D1041BF09}" dt="2022-04-26T11:54:00.891" v="35"/>
          <ac:picMkLst>
            <pc:docMk/>
            <pc:sldMk cId="2277718217" sldId="487"/>
            <ac:picMk id="30" creationId="{0CC429B8-7F4E-4379-A5C6-D8E83480F26D}"/>
          </ac:picMkLst>
        </pc:picChg>
      </pc:sldChg>
      <pc:sldChg chg="addSp modSp">
        <pc:chgData name="Per-Odd Hegle" userId="6e04f1c5-f8c5-46fd-b5b9-1e98a3d90243" providerId="ADAL" clId="{E8EBFE0A-D5A5-4D9B-AAF6-E51D1041BF09}" dt="2022-04-26T11:54:04.617" v="36"/>
        <pc:sldMkLst>
          <pc:docMk/>
          <pc:sldMk cId="2880725283" sldId="488"/>
        </pc:sldMkLst>
        <pc:picChg chg="add mod">
          <ac:chgData name="Per-Odd Hegle" userId="6e04f1c5-f8c5-46fd-b5b9-1e98a3d90243" providerId="ADAL" clId="{E8EBFE0A-D5A5-4D9B-AAF6-E51D1041BF09}" dt="2022-04-26T11:54:04.617" v="36"/>
          <ac:picMkLst>
            <pc:docMk/>
            <pc:sldMk cId="2880725283" sldId="488"/>
            <ac:picMk id="5" creationId="{0CA1FCB2-55CD-4AEC-90E6-1D2C42CF5D78}"/>
          </ac:picMkLst>
        </pc:picChg>
      </pc:sldChg>
      <pc:sldChg chg="addSp modSp">
        <pc:chgData name="Per-Odd Hegle" userId="6e04f1c5-f8c5-46fd-b5b9-1e98a3d90243" providerId="ADAL" clId="{E8EBFE0A-D5A5-4D9B-AAF6-E51D1041BF09}" dt="2022-04-26T11:54:10.299" v="37"/>
        <pc:sldMkLst>
          <pc:docMk/>
          <pc:sldMk cId="1455962607" sldId="489"/>
        </pc:sldMkLst>
        <pc:picChg chg="add mod">
          <ac:chgData name="Per-Odd Hegle" userId="6e04f1c5-f8c5-46fd-b5b9-1e98a3d90243" providerId="ADAL" clId="{E8EBFE0A-D5A5-4D9B-AAF6-E51D1041BF09}" dt="2022-04-26T11:54:10.299" v="37"/>
          <ac:picMkLst>
            <pc:docMk/>
            <pc:sldMk cId="1455962607" sldId="489"/>
            <ac:picMk id="7" creationId="{0D0F0EB2-09F1-4D76-8F7E-8B39409436E3}"/>
          </ac:picMkLst>
        </pc:picChg>
      </pc:sldChg>
      <pc:sldChg chg="addSp modSp">
        <pc:chgData name="Per-Odd Hegle" userId="6e04f1c5-f8c5-46fd-b5b9-1e98a3d90243" providerId="ADAL" clId="{E8EBFE0A-D5A5-4D9B-AAF6-E51D1041BF09}" dt="2022-04-26T11:54:13.519" v="38"/>
        <pc:sldMkLst>
          <pc:docMk/>
          <pc:sldMk cId="754587220" sldId="490"/>
        </pc:sldMkLst>
        <pc:picChg chg="add mod">
          <ac:chgData name="Per-Odd Hegle" userId="6e04f1c5-f8c5-46fd-b5b9-1e98a3d90243" providerId="ADAL" clId="{E8EBFE0A-D5A5-4D9B-AAF6-E51D1041BF09}" dt="2022-04-26T11:54:13.519" v="38"/>
          <ac:picMkLst>
            <pc:docMk/>
            <pc:sldMk cId="754587220" sldId="490"/>
            <ac:picMk id="5" creationId="{8765CCF8-3983-4E79-AC01-59AE97B9CDD9}"/>
          </ac:picMkLst>
        </pc:picChg>
      </pc:sldChg>
      <pc:sldChg chg="addSp modSp">
        <pc:chgData name="Per-Odd Hegle" userId="6e04f1c5-f8c5-46fd-b5b9-1e98a3d90243" providerId="ADAL" clId="{E8EBFE0A-D5A5-4D9B-AAF6-E51D1041BF09}" dt="2022-04-26T11:54:27.428" v="41"/>
        <pc:sldMkLst>
          <pc:docMk/>
          <pc:sldMk cId="2150549684" sldId="491"/>
        </pc:sldMkLst>
        <pc:picChg chg="add mod">
          <ac:chgData name="Per-Odd Hegle" userId="6e04f1c5-f8c5-46fd-b5b9-1e98a3d90243" providerId="ADAL" clId="{E8EBFE0A-D5A5-4D9B-AAF6-E51D1041BF09}" dt="2022-04-26T11:54:27.428" v="41"/>
          <ac:picMkLst>
            <pc:docMk/>
            <pc:sldMk cId="2150549684" sldId="491"/>
            <ac:picMk id="10" creationId="{3BE8125A-A25A-42F4-BBCA-954ED7FAA00C}"/>
          </ac:picMkLst>
        </pc:picChg>
      </pc:sldChg>
      <pc:sldChg chg="addSp modSp">
        <pc:chgData name="Per-Odd Hegle" userId="6e04f1c5-f8c5-46fd-b5b9-1e98a3d90243" providerId="ADAL" clId="{E8EBFE0A-D5A5-4D9B-AAF6-E51D1041BF09}" dt="2022-04-26T11:54:31.378" v="42"/>
        <pc:sldMkLst>
          <pc:docMk/>
          <pc:sldMk cId="3795478873" sldId="492"/>
        </pc:sldMkLst>
        <pc:picChg chg="add mod">
          <ac:chgData name="Per-Odd Hegle" userId="6e04f1c5-f8c5-46fd-b5b9-1e98a3d90243" providerId="ADAL" clId="{E8EBFE0A-D5A5-4D9B-AAF6-E51D1041BF09}" dt="2022-04-26T11:54:31.378" v="42"/>
          <ac:picMkLst>
            <pc:docMk/>
            <pc:sldMk cId="3795478873" sldId="492"/>
            <ac:picMk id="11" creationId="{E083B705-3047-4179-AEB4-1DC837C43211}"/>
          </ac:picMkLst>
        </pc:picChg>
      </pc:sldChg>
      <pc:sldChg chg="addSp modSp">
        <pc:chgData name="Per-Odd Hegle" userId="6e04f1c5-f8c5-46fd-b5b9-1e98a3d90243" providerId="ADAL" clId="{E8EBFE0A-D5A5-4D9B-AAF6-E51D1041BF09}" dt="2022-04-26T11:54:35.106" v="43"/>
        <pc:sldMkLst>
          <pc:docMk/>
          <pc:sldMk cId="3957660144" sldId="493"/>
        </pc:sldMkLst>
        <pc:picChg chg="add mod">
          <ac:chgData name="Per-Odd Hegle" userId="6e04f1c5-f8c5-46fd-b5b9-1e98a3d90243" providerId="ADAL" clId="{E8EBFE0A-D5A5-4D9B-AAF6-E51D1041BF09}" dt="2022-04-26T11:54:35.106" v="43"/>
          <ac:picMkLst>
            <pc:docMk/>
            <pc:sldMk cId="3957660144" sldId="493"/>
            <ac:picMk id="7" creationId="{AD793063-7453-42E2-9110-224DE27A812B}"/>
          </ac:picMkLst>
        </pc:picChg>
      </pc:sldChg>
      <pc:sldChg chg="addSp modSp">
        <pc:chgData name="Per-Odd Hegle" userId="6e04f1c5-f8c5-46fd-b5b9-1e98a3d90243" providerId="ADAL" clId="{E8EBFE0A-D5A5-4D9B-AAF6-E51D1041BF09}" dt="2022-04-26T11:54:39.589" v="44"/>
        <pc:sldMkLst>
          <pc:docMk/>
          <pc:sldMk cId="56214065" sldId="494"/>
        </pc:sldMkLst>
        <pc:picChg chg="add mod">
          <ac:chgData name="Per-Odd Hegle" userId="6e04f1c5-f8c5-46fd-b5b9-1e98a3d90243" providerId="ADAL" clId="{E8EBFE0A-D5A5-4D9B-AAF6-E51D1041BF09}" dt="2022-04-26T11:54:39.589" v="44"/>
          <ac:picMkLst>
            <pc:docMk/>
            <pc:sldMk cId="56214065" sldId="494"/>
            <ac:picMk id="7" creationId="{1299F7D9-0F40-4EF6-A0F6-A83349A37FAB}"/>
          </ac:picMkLst>
        </pc:picChg>
      </pc:sldChg>
      <pc:sldChg chg="addSp modSp">
        <pc:chgData name="Per-Odd Hegle" userId="6e04f1c5-f8c5-46fd-b5b9-1e98a3d90243" providerId="ADAL" clId="{E8EBFE0A-D5A5-4D9B-AAF6-E51D1041BF09}" dt="2022-04-26T11:54:43.755" v="45"/>
        <pc:sldMkLst>
          <pc:docMk/>
          <pc:sldMk cId="3066986248" sldId="495"/>
        </pc:sldMkLst>
        <pc:picChg chg="add mod">
          <ac:chgData name="Per-Odd Hegle" userId="6e04f1c5-f8c5-46fd-b5b9-1e98a3d90243" providerId="ADAL" clId="{E8EBFE0A-D5A5-4D9B-AAF6-E51D1041BF09}" dt="2022-04-26T11:54:43.755" v="45"/>
          <ac:picMkLst>
            <pc:docMk/>
            <pc:sldMk cId="3066986248" sldId="495"/>
            <ac:picMk id="7" creationId="{413FC96D-EC95-456B-B534-DEBD4B0511AE}"/>
          </ac:picMkLst>
        </pc:picChg>
      </pc:sldChg>
      <pc:sldChg chg="addSp modSp">
        <pc:chgData name="Per-Odd Hegle" userId="6e04f1c5-f8c5-46fd-b5b9-1e98a3d90243" providerId="ADAL" clId="{E8EBFE0A-D5A5-4D9B-AAF6-E51D1041BF09}" dt="2022-04-26T11:54:48.543" v="46"/>
        <pc:sldMkLst>
          <pc:docMk/>
          <pc:sldMk cId="3718136399" sldId="496"/>
        </pc:sldMkLst>
        <pc:picChg chg="add mod">
          <ac:chgData name="Per-Odd Hegle" userId="6e04f1c5-f8c5-46fd-b5b9-1e98a3d90243" providerId="ADAL" clId="{E8EBFE0A-D5A5-4D9B-AAF6-E51D1041BF09}" dt="2022-04-26T11:54:48.543" v="46"/>
          <ac:picMkLst>
            <pc:docMk/>
            <pc:sldMk cId="3718136399" sldId="496"/>
            <ac:picMk id="7" creationId="{7763B88E-A709-4513-8637-00457117AA28}"/>
          </ac:picMkLst>
        </pc:picChg>
      </pc:sldChg>
      <pc:sldChg chg="addSp modSp">
        <pc:chgData name="Per-Odd Hegle" userId="6e04f1c5-f8c5-46fd-b5b9-1e98a3d90243" providerId="ADAL" clId="{E8EBFE0A-D5A5-4D9B-AAF6-E51D1041BF09}" dt="2022-04-26T11:54:52.988" v="47"/>
        <pc:sldMkLst>
          <pc:docMk/>
          <pc:sldMk cId="1671338369" sldId="497"/>
        </pc:sldMkLst>
        <pc:picChg chg="add mod">
          <ac:chgData name="Per-Odd Hegle" userId="6e04f1c5-f8c5-46fd-b5b9-1e98a3d90243" providerId="ADAL" clId="{E8EBFE0A-D5A5-4D9B-AAF6-E51D1041BF09}" dt="2022-04-26T11:54:52.988" v="47"/>
          <ac:picMkLst>
            <pc:docMk/>
            <pc:sldMk cId="1671338369" sldId="497"/>
            <ac:picMk id="6" creationId="{120D243E-A5B0-4413-9F38-295B7563CA61}"/>
          </ac:picMkLst>
        </pc:picChg>
      </pc:sldChg>
      <pc:sldChg chg="addSp modSp">
        <pc:chgData name="Per-Odd Hegle" userId="6e04f1c5-f8c5-46fd-b5b9-1e98a3d90243" providerId="ADAL" clId="{E8EBFE0A-D5A5-4D9B-AAF6-E51D1041BF09}" dt="2022-04-26T11:54:57.087" v="48"/>
        <pc:sldMkLst>
          <pc:docMk/>
          <pc:sldMk cId="4178684188" sldId="498"/>
        </pc:sldMkLst>
        <pc:picChg chg="add mod">
          <ac:chgData name="Per-Odd Hegle" userId="6e04f1c5-f8c5-46fd-b5b9-1e98a3d90243" providerId="ADAL" clId="{E8EBFE0A-D5A5-4D9B-AAF6-E51D1041BF09}" dt="2022-04-26T11:54:57.087" v="48"/>
          <ac:picMkLst>
            <pc:docMk/>
            <pc:sldMk cId="4178684188" sldId="498"/>
            <ac:picMk id="5" creationId="{E671A901-5693-49B6-99E6-4CCE977FE6EA}"/>
          </ac:picMkLst>
        </pc:picChg>
      </pc:sldChg>
      <pc:sldChg chg="addSp modSp">
        <pc:chgData name="Per-Odd Hegle" userId="6e04f1c5-f8c5-46fd-b5b9-1e98a3d90243" providerId="ADAL" clId="{E8EBFE0A-D5A5-4D9B-AAF6-E51D1041BF09}" dt="2022-04-26T11:55:01.922" v="49"/>
        <pc:sldMkLst>
          <pc:docMk/>
          <pc:sldMk cId="2441499961" sldId="499"/>
        </pc:sldMkLst>
        <pc:picChg chg="add mod">
          <ac:chgData name="Per-Odd Hegle" userId="6e04f1c5-f8c5-46fd-b5b9-1e98a3d90243" providerId="ADAL" clId="{E8EBFE0A-D5A5-4D9B-AAF6-E51D1041BF09}" dt="2022-04-26T11:55:01.922" v="49"/>
          <ac:picMkLst>
            <pc:docMk/>
            <pc:sldMk cId="2441499961" sldId="499"/>
            <ac:picMk id="7" creationId="{B5C5C8DB-F947-4DD8-B5C2-714DA99493F6}"/>
          </ac:picMkLst>
        </pc:picChg>
      </pc:sldChg>
      <pc:sldChg chg="addSp modSp">
        <pc:chgData name="Per-Odd Hegle" userId="6e04f1c5-f8c5-46fd-b5b9-1e98a3d90243" providerId="ADAL" clId="{E8EBFE0A-D5A5-4D9B-AAF6-E51D1041BF09}" dt="2022-04-26T11:55:06.827" v="50"/>
        <pc:sldMkLst>
          <pc:docMk/>
          <pc:sldMk cId="2840451967" sldId="500"/>
        </pc:sldMkLst>
        <pc:picChg chg="add mod">
          <ac:chgData name="Per-Odd Hegle" userId="6e04f1c5-f8c5-46fd-b5b9-1e98a3d90243" providerId="ADAL" clId="{E8EBFE0A-D5A5-4D9B-AAF6-E51D1041BF09}" dt="2022-04-26T11:55:06.827" v="50"/>
          <ac:picMkLst>
            <pc:docMk/>
            <pc:sldMk cId="2840451967" sldId="500"/>
            <ac:picMk id="8" creationId="{1BD6D3AB-60DE-463D-81AE-0792BD6B836F}"/>
          </ac:picMkLst>
        </pc:picChg>
      </pc:sldChg>
      <pc:sldChg chg="addSp modSp">
        <pc:chgData name="Per-Odd Hegle" userId="6e04f1c5-f8c5-46fd-b5b9-1e98a3d90243" providerId="ADAL" clId="{E8EBFE0A-D5A5-4D9B-AAF6-E51D1041BF09}" dt="2022-04-26T11:55:10.635" v="51"/>
        <pc:sldMkLst>
          <pc:docMk/>
          <pc:sldMk cId="2303221527" sldId="501"/>
        </pc:sldMkLst>
        <pc:picChg chg="add mod">
          <ac:chgData name="Per-Odd Hegle" userId="6e04f1c5-f8c5-46fd-b5b9-1e98a3d90243" providerId="ADAL" clId="{E8EBFE0A-D5A5-4D9B-AAF6-E51D1041BF09}" dt="2022-04-26T11:55:10.635" v="51"/>
          <ac:picMkLst>
            <pc:docMk/>
            <pc:sldMk cId="2303221527" sldId="501"/>
            <ac:picMk id="5" creationId="{A3AE8C6E-363A-484A-AA43-674971261E0D}"/>
          </ac:picMkLst>
        </pc:picChg>
      </pc:sldChg>
      <pc:sldChg chg="addSp modSp">
        <pc:chgData name="Per-Odd Hegle" userId="6e04f1c5-f8c5-46fd-b5b9-1e98a3d90243" providerId="ADAL" clId="{E8EBFE0A-D5A5-4D9B-AAF6-E51D1041BF09}" dt="2022-04-26T11:55:14.835" v="52"/>
        <pc:sldMkLst>
          <pc:docMk/>
          <pc:sldMk cId="2153955610" sldId="502"/>
        </pc:sldMkLst>
        <pc:picChg chg="add mod">
          <ac:chgData name="Per-Odd Hegle" userId="6e04f1c5-f8c5-46fd-b5b9-1e98a3d90243" providerId="ADAL" clId="{E8EBFE0A-D5A5-4D9B-AAF6-E51D1041BF09}" dt="2022-04-26T11:55:14.835" v="52"/>
          <ac:picMkLst>
            <pc:docMk/>
            <pc:sldMk cId="2153955610" sldId="502"/>
            <ac:picMk id="10" creationId="{8ACA5035-7D72-4B35-AFA9-EB95013B3367}"/>
          </ac:picMkLst>
        </pc:picChg>
      </pc:sldChg>
      <pc:sldChg chg="addSp modSp">
        <pc:chgData name="Per-Odd Hegle" userId="6e04f1c5-f8c5-46fd-b5b9-1e98a3d90243" providerId="ADAL" clId="{E8EBFE0A-D5A5-4D9B-AAF6-E51D1041BF09}" dt="2022-04-26T11:55:18.380" v="53"/>
        <pc:sldMkLst>
          <pc:docMk/>
          <pc:sldMk cId="609931169" sldId="503"/>
        </pc:sldMkLst>
        <pc:picChg chg="add mod">
          <ac:chgData name="Per-Odd Hegle" userId="6e04f1c5-f8c5-46fd-b5b9-1e98a3d90243" providerId="ADAL" clId="{E8EBFE0A-D5A5-4D9B-AAF6-E51D1041BF09}" dt="2022-04-26T11:55:18.380" v="53"/>
          <ac:picMkLst>
            <pc:docMk/>
            <pc:sldMk cId="609931169" sldId="503"/>
            <ac:picMk id="9" creationId="{1DDD0FFE-6FC0-44B4-8FBD-227B49E4F2C0}"/>
          </ac:picMkLst>
        </pc:picChg>
      </pc:sldChg>
      <pc:sldChg chg="addSp modSp">
        <pc:chgData name="Per-Odd Hegle" userId="6e04f1c5-f8c5-46fd-b5b9-1e98a3d90243" providerId="ADAL" clId="{E8EBFE0A-D5A5-4D9B-AAF6-E51D1041BF09}" dt="2022-04-26T11:55:22.361" v="54"/>
        <pc:sldMkLst>
          <pc:docMk/>
          <pc:sldMk cId="2634069960" sldId="504"/>
        </pc:sldMkLst>
        <pc:picChg chg="add mod">
          <ac:chgData name="Per-Odd Hegle" userId="6e04f1c5-f8c5-46fd-b5b9-1e98a3d90243" providerId="ADAL" clId="{E8EBFE0A-D5A5-4D9B-AAF6-E51D1041BF09}" dt="2022-04-26T11:55:22.361" v="54"/>
          <ac:picMkLst>
            <pc:docMk/>
            <pc:sldMk cId="2634069960" sldId="504"/>
            <ac:picMk id="9" creationId="{46872969-315D-4579-898F-5F4BFC1DF00B}"/>
          </ac:picMkLst>
        </pc:picChg>
      </pc:sldChg>
      <pc:sldChg chg="addSp modSp">
        <pc:chgData name="Per-Odd Hegle" userId="6e04f1c5-f8c5-46fd-b5b9-1e98a3d90243" providerId="ADAL" clId="{E8EBFE0A-D5A5-4D9B-AAF6-E51D1041BF09}" dt="2022-04-26T11:56:14.584" v="66"/>
        <pc:sldMkLst>
          <pc:docMk/>
          <pc:sldMk cId="359230570" sldId="512"/>
        </pc:sldMkLst>
        <pc:picChg chg="add mod">
          <ac:chgData name="Per-Odd Hegle" userId="6e04f1c5-f8c5-46fd-b5b9-1e98a3d90243" providerId="ADAL" clId="{E8EBFE0A-D5A5-4D9B-AAF6-E51D1041BF09}" dt="2022-04-26T11:56:14.584" v="66"/>
          <ac:picMkLst>
            <pc:docMk/>
            <pc:sldMk cId="359230570" sldId="512"/>
            <ac:picMk id="12" creationId="{F8B67EF2-A81A-49E3-BA8D-C62CAE6DFBDA}"/>
          </ac:picMkLst>
        </pc:picChg>
      </pc:sldChg>
      <pc:sldChg chg="addSp modSp">
        <pc:chgData name="Per-Odd Hegle" userId="6e04f1c5-f8c5-46fd-b5b9-1e98a3d90243" providerId="ADAL" clId="{E8EBFE0A-D5A5-4D9B-AAF6-E51D1041BF09}" dt="2022-04-26T11:56:40.619" v="73"/>
        <pc:sldMkLst>
          <pc:docMk/>
          <pc:sldMk cId="1856187290" sldId="520"/>
        </pc:sldMkLst>
        <pc:picChg chg="add mod">
          <ac:chgData name="Per-Odd Hegle" userId="6e04f1c5-f8c5-46fd-b5b9-1e98a3d90243" providerId="ADAL" clId="{E8EBFE0A-D5A5-4D9B-AAF6-E51D1041BF09}" dt="2022-04-26T11:56:40.619" v="73"/>
          <ac:picMkLst>
            <pc:docMk/>
            <pc:sldMk cId="1856187290" sldId="520"/>
            <ac:picMk id="8" creationId="{7C117CFB-7635-4295-AB5B-3A976B192B24}"/>
          </ac:picMkLst>
        </pc:picChg>
      </pc:sldChg>
      <pc:sldChg chg="addSp modSp">
        <pc:chgData name="Per-Odd Hegle" userId="6e04f1c5-f8c5-46fd-b5b9-1e98a3d90243" providerId="ADAL" clId="{E8EBFE0A-D5A5-4D9B-AAF6-E51D1041BF09}" dt="2022-04-26T11:56:17.830" v="67"/>
        <pc:sldMkLst>
          <pc:docMk/>
          <pc:sldMk cId="3669434621" sldId="521"/>
        </pc:sldMkLst>
        <pc:picChg chg="add mod">
          <ac:chgData name="Per-Odd Hegle" userId="6e04f1c5-f8c5-46fd-b5b9-1e98a3d90243" providerId="ADAL" clId="{E8EBFE0A-D5A5-4D9B-AAF6-E51D1041BF09}" dt="2022-04-26T11:56:17.830" v="67"/>
          <ac:picMkLst>
            <pc:docMk/>
            <pc:sldMk cId="3669434621" sldId="521"/>
            <ac:picMk id="5" creationId="{A35992F2-44A6-4A1E-8898-ECB8951650CD}"/>
          </ac:picMkLst>
        </pc:picChg>
      </pc:sldChg>
      <pc:sldChg chg="addSp modSp">
        <pc:chgData name="Per-Odd Hegle" userId="6e04f1c5-f8c5-46fd-b5b9-1e98a3d90243" providerId="ADAL" clId="{E8EBFE0A-D5A5-4D9B-AAF6-E51D1041BF09}" dt="2022-04-26T11:55:45.006" v="59"/>
        <pc:sldMkLst>
          <pc:docMk/>
          <pc:sldMk cId="4058668458" sldId="522"/>
        </pc:sldMkLst>
        <pc:picChg chg="add mod">
          <ac:chgData name="Per-Odd Hegle" userId="6e04f1c5-f8c5-46fd-b5b9-1e98a3d90243" providerId="ADAL" clId="{E8EBFE0A-D5A5-4D9B-AAF6-E51D1041BF09}" dt="2022-04-26T11:55:45.006" v="59"/>
          <ac:picMkLst>
            <pc:docMk/>
            <pc:sldMk cId="4058668458" sldId="522"/>
            <ac:picMk id="6" creationId="{CE1C221D-20D7-40CF-84D7-2BA6AF8842CA}"/>
          </ac:picMkLst>
        </pc:picChg>
      </pc:sldChg>
      <pc:sldChg chg="addSp modSp">
        <pc:chgData name="Per-Odd Hegle" userId="6e04f1c5-f8c5-46fd-b5b9-1e98a3d90243" providerId="ADAL" clId="{E8EBFE0A-D5A5-4D9B-AAF6-E51D1041BF09}" dt="2022-04-26T11:55:48.928" v="60"/>
        <pc:sldMkLst>
          <pc:docMk/>
          <pc:sldMk cId="1459982899" sldId="523"/>
        </pc:sldMkLst>
        <pc:picChg chg="add mod">
          <ac:chgData name="Per-Odd Hegle" userId="6e04f1c5-f8c5-46fd-b5b9-1e98a3d90243" providerId="ADAL" clId="{E8EBFE0A-D5A5-4D9B-AAF6-E51D1041BF09}" dt="2022-04-26T11:55:48.928" v="60"/>
          <ac:picMkLst>
            <pc:docMk/>
            <pc:sldMk cId="1459982899" sldId="523"/>
            <ac:picMk id="12" creationId="{540AC8F9-A06B-4BE0-913E-583A2ECE7600}"/>
          </ac:picMkLst>
        </pc:picChg>
      </pc:sldChg>
      <pc:sldChg chg="addSp modSp">
        <pc:chgData name="Per-Odd Hegle" userId="6e04f1c5-f8c5-46fd-b5b9-1e98a3d90243" providerId="ADAL" clId="{E8EBFE0A-D5A5-4D9B-AAF6-E51D1041BF09}" dt="2022-04-26T11:55:53.353" v="61"/>
        <pc:sldMkLst>
          <pc:docMk/>
          <pc:sldMk cId="2656744894" sldId="524"/>
        </pc:sldMkLst>
        <pc:picChg chg="add mod">
          <ac:chgData name="Per-Odd Hegle" userId="6e04f1c5-f8c5-46fd-b5b9-1e98a3d90243" providerId="ADAL" clId="{E8EBFE0A-D5A5-4D9B-AAF6-E51D1041BF09}" dt="2022-04-26T11:55:53.353" v="61"/>
          <ac:picMkLst>
            <pc:docMk/>
            <pc:sldMk cId="2656744894" sldId="524"/>
            <ac:picMk id="7" creationId="{D87E2B00-AADB-4859-8873-E3C1A9E547C0}"/>
          </ac:picMkLst>
        </pc:picChg>
      </pc:sldChg>
      <pc:sldChg chg="addSp modSp">
        <pc:chgData name="Per-Odd Hegle" userId="6e04f1c5-f8c5-46fd-b5b9-1e98a3d90243" providerId="ADAL" clId="{E8EBFE0A-D5A5-4D9B-AAF6-E51D1041BF09}" dt="2022-04-26T11:55:57.153" v="62"/>
        <pc:sldMkLst>
          <pc:docMk/>
          <pc:sldMk cId="1877752203" sldId="525"/>
        </pc:sldMkLst>
        <pc:picChg chg="add mod">
          <ac:chgData name="Per-Odd Hegle" userId="6e04f1c5-f8c5-46fd-b5b9-1e98a3d90243" providerId="ADAL" clId="{E8EBFE0A-D5A5-4D9B-AAF6-E51D1041BF09}" dt="2022-04-26T11:55:57.153" v="62"/>
          <ac:picMkLst>
            <pc:docMk/>
            <pc:sldMk cId="1877752203" sldId="525"/>
            <ac:picMk id="8" creationId="{41557618-1C24-4812-928C-8E8883056C9D}"/>
          </ac:picMkLst>
        </pc:picChg>
      </pc:sldChg>
      <pc:sldChg chg="addSp modSp">
        <pc:chgData name="Per-Odd Hegle" userId="6e04f1c5-f8c5-46fd-b5b9-1e98a3d90243" providerId="ADAL" clId="{E8EBFE0A-D5A5-4D9B-AAF6-E51D1041BF09}" dt="2022-04-26T11:56:00.811" v="63"/>
        <pc:sldMkLst>
          <pc:docMk/>
          <pc:sldMk cId="3110059898" sldId="526"/>
        </pc:sldMkLst>
        <pc:picChg chg="add mod">
          <ac:chgData name="Per-Odd Hegle" userId="6e04f1c5-f8c5-46fd-b5b9-1e98a3d90243" providerId="ADAL" clId="{E8EBFE0A-D5A5-4D9B-AAF6-E51D1041BF09}" dt="2022-04-26T11:56:00.811" v="63"/>
          <ac:picMkLst>
            <pc:docMk/>
            <pc:sldMk cId="3110059898" sldId="526"/>
            <ac:picMk id="12" creationId="{472E8035-1C91-4717-94B4-A1ABD7EB610D}"/>
          </ac:picMkLst>
        </pc:picChg>
      </pc:sldChg>
      <pc:sldChg chg="addSp modSp">
        <pc:chgData name="Per-Odd Hegle" userId="6e04f1c5-f8c5-46fd-b5b9-1e98a3d90243" providerId="ADAL" clId="{E8EBFE0A-D5A5-4D9B-AAF6-E51D1041BF09}" dt="2022-04-26T11:56:05.172" v="64"/>
        <pc:sldMkLst>
          <pc:docMk/>
          <pc:sldMk cId="3110892745" sldId="527"/>
        </pc:sldMkLst>
        <pc:picChg chg="add mod">
          <ac:chgData name="Per-Odd Hegle" userId="6e04f1c5-f8c5-46fd-b5b9-1e98a3d90243" providerId="ADAL" clId="{E8EBFE0A-D5A5-4D9B-AAF6-E51D1041BF09}" dt="2022-04-26T11:56:05.172" v="64"/>
          <ac:picMkLst>
            <pc:docMk/>
            <pc:sldMk cId="3110892745" sldId="527"/>
            <ac:picMk id="8" creationId="{96B22C5E-ADF7-4EB0-A044-8D55CA3E07E4}"/>
          </ac:picMkLst>
        </pc:picChg>
      </pc:sldChg>
      <pc:sldChg chg="addSp modSp">
        <pc:chgData name="Per-Odd Hegle" userId="6e04f1c5-f8c5-46fd-b5b9-1e98a3d90243" providerId="ADAL" clId="{E8EBFE0A-D5A5-4D9B-AAF6-E51D1041BF09}" dt="2022-04-26T11:56:09.237" v="65"/>
        <pc:sldMkLst>
          <pc:docMk/>
          <pc:sldMk cId="1060855232" sldId="528"/>
        </pc:sldMkLst>
        <pc:picChg chg="add mod">
          <ac:chgData name="Per-Odd Hegle" userId="6e04f1c5-f8c5-46fd-b5b9-1e98a3d90243" providerId="ADAL" clId="{E8EBFE0A-D5A5-4D9B-AAF6-E51D1041BF09}" dt="2022-04-26T11:56:09.237" v="65"/>
          <ac:picMkLst>
            <pc:docMk/>
            <pc:sldMk cId="1060855232" sldId="528"/>
            <ac:picMk id="12" creationId="{82DC5FD6-A61E-45BA-B390-2A0B49307947}"/>
          </ac:picMkLst>
        </pc:picChg>
      </pc:sldChg>
      <pc:sldChg chg="addSp modSp">
        <pc:chgData name="Per-Odd Hegle" userId="6e04f1c5-f8c5-46fd-b5b9-1e98a3d90243" providerId="ADAL" clId="{E8EBFE0A-D5A5-4D9B-AAF6-E51D1041BF09}" dt="2022-04-26T11:53:15.855" v="26"/>
        <pc:sldMkLst>
          <pc:docMk/>
          <pc:sldMk cId="4137928634" sldId="529"/>
        </pc:sldMkLst>
        <pc:picChg chg="add mod">
          <ac:chgData name="Per-Odd Hegle" userId="6e04f1c5-f8c5-46fd-b5b9-1e98a3d90243" providerId="ADAL" clId="{E8EBFE0A-D5A5-4D9B-AAF6-E51D1041BF09}" dt="2022-04-26T11:53:15.855" v="26"/>
          <ac:picMkLst>
            <pc:docMk/>
            <pc:sldMk cId="4137928634" sldId="529"/>
            <ac:picMk id="11" creationId="{F3E50247-9074-4109-B008-F8A6BAE843AC}"/>
          </ac:picMkLst>
        </pc:picChg>
      </pc:sldChg>
      <pc:sldChg chg="addSp modSp">
        <pc:chgData name="Per-Odd Hegle" userId="6e04f1c5-f8c5-46fd-b5b9-1e98a3d90243" providerId="ADAL" clId="{E8EBFE0A-D5A5-4D9B-AAF6-E51D1041BF09}" dt="2022-04-26T11:53:20.177" v="27"/>
        <pc:sldMkLst>
          <pc:docMk/>
          <pc:sldMk cId="2377899074" sldId="530"/>
        </pc:sldMkLst>
        <pc:picChg chg="add mod">
          <ac:chgData name="Per-Odd Hegle" userId="6e04f1c5-f8c5-46fd-b5b9-1e98a3d90243" providerId="ADAL" clId="{E8EBFE0A-D5A5-4D9B-AAF6-E51D1041BF09}" dt="2022-04-26T11:53:20.177" v="27"/>
          <ac:picMkLst>
            <pc:docMk/>
            <pc:sldMk cId="2377899074" sldId="530"/>
            <ac:picMk id="11" creationId="{02454233-6605-4C6A-8401-D24A9657B002}"/>
          </ac:picMkLst>
        </pc:picChg>
      </pc:sldChg>
      <pc:sldChg chg="addSp modSp">
        <pc:chgData name="Per-Odd Hegle" userId="6e04f1c5-f8c5-46fd-b5b9-1e98a3d90243" providerId="ADAL" clId="{E8EBFE0A-D5A5-4D9B-AAF6-E51D1041BF09}" dt="2022-04-26T11:53:22.879" v="28"/>
        <pc:sldMkLst>
          <pc:docMk/>
          <pc:sldMk cId="1408264889" sldId="531"/>
        </pc:sldMkLst>
        <pc:picChg chg="add mod">
          <ac:chgData name="Per-Odd Hegle" userId="6e04f1c5-f8c5-46fd-b5b9-1e98a3d90243" providerId="ADAL" clId="{E8EBFE0A-D5A5-4D9B-AAF6-E51D1041BF09}" dt="2022-04-26T11:53:22.879" v="28"/>
          <ac:picMkLst>
            <pc:docMk/>
            <pc:sldMk cId="1408264889" sldId="531"/>
            <ac:picMk id="10" creationId="{CDB1FA23-8FE9-4252-BCDA-598A9ED4BF40}"/>
          </ac:picMkLst>
        </pc:picChg>
      </pc:sldChg>
      <pc:sldChg chg="addSp modSp">
        <pc:chgData name="Per-Odd Hegle" userId="6e04f1c5-f8c5-46fd-b5b9-1e98a3d90243" providerId="ADAL" clId="{E8EBFE0A-D5A5-4D9B-AAF6-E51D1041BF09}" dt="2022-04-26T11:53:26.640" v="29"/>
        <pc:sldMkLst>
          <pc:docMk/>
          <pc:sldMk cId="2176066184" sldId="532"/>
        </pc:sldMkLst>
        <pc:picChg chg="add mod">
          <ac:chgData name="Per-Odd Hegle" userId="6e04f1c5-f8c5-46fd-b5b9-1e98a3d90243" providerId="ADAL" clId="{E8EBFE0A-D5A5-4D9B-AAF6-E51D1041BF09}" dt="2022-04-26T11:53:26.640" v="29"/>
          <ac:picMkLst>
            <pc:docMk/>
            <pc:sldMk cId="2176066184" sldId="532"/>
            <ac:picMk id="8" creationId="{E8F856A8-129A-4D33-8DE6-2683B48FBBE9}"/>
          </ac:picMkLst>
        </pc:picChg>
      </pc:sldChg>
      <pc:sldChg chg="addSp modSp">
        <pc:chgData name="Per-Odd Hegle" userId="6e04f1c5-f8c5-46fd-b5b9-1e98a3d90243" providerId="ADAL" clId="{E8EBFE0A-D5A5-4D9B-AAF6-E51D1041BF09}" dt="2022-04-26T11:56:53.464" v="74"/>
        <pc:sldMkLst>
          <pc:docMk/>
          <pc:sldMk cId="1185614591" sldId="533"/>
        </pc:sldMkLst>
        <pc:picChg chg="add mod">
          <ac:chgData name="Per-Odd Hegle" userId="6e04f1c5-f8c5-46fd-b5b9-1e98a3d90243" providerId="ADAL" clId="{E8EBFE0A-D5A5-4D9B-AAF6-E51D1041BF09}" dt="2022-04-26T11:56:53.464" v="74"/>
          <ac:picMkLst>
            <pc:docMk/>
            <pc:sldMk cId="1185614591" sldId="533"/>
            <ac:picMk id="11" creationId="{A7381E83-A84D-4352-853F-5F524608C87A}"/>
          </ac:picMkLst>
        </pc:picChg>
      </pc:sldChg>
      <pc:sldChg chg="addSp modSp">
        <pc:chgData name="Per-Odd Hegle" userId="6e04f1c5-f8c5-46fd-b5b9-1e98a3d90243" providerId="ADAL" clId="{E8EBFE0A-D5A5-4D9B-AAF6-E51D1041BF09}" dt="2022-04-26T11:57:11.359" v="78"/>
        <pc:sldMkLst>
          <pc:docMk/>
          <pc:sldMk cId="4037106605" sldId="568"/>
        </pc:sldMkLst>
        <pc:picChg chg="add mod">
          <ac:chgData name="Per-Odd Hegle" userId="6e04f1c5-f8c5-46fd-b5b9-1e98a3d90243" providerId="ADAL" clId="{E8EBFE0A-D5A5-4D9B-AAF6-E51D1041BF09}" dt="2022-04-26T11:57:11.359" v="78"/>
          <ac:picMkLst>
            <pc:docMk/>
            <pc:sldMk cId="4037106605" sldId="568"/>
            <ac:picMk id="6" creationId="{04540714-A9E8-4F26-842E-65A796B28458}"/>
          </ac:picMkLst>
        </pc:picChg>
      </pc:sldChg>
      <pc:sldChg chg="addSp modSp">
        <pc:chgData name="Per-Odd Hegle" userId="6e04f1c5-f8c5-46fd-b5b9-1e98a3d90243" providerId="ADAL" clId="{E8EBFE0A-D5A5-4D9B-AAF6-E51D1041BF09}" dt="2022-04-26T11:57:14.379" v="79"/>
        <pc:sldMkLst>
          <pc:docMk/>
          <pc:sldMk cId="298822483" sldId="569"/>
        </pc:sldMkLst>
        <pc:picChg chg="add mod">
          <ac:chgData name="Per-Odd Hegle" userId="6e04f1c5-f8c5-46fd-b5b9-1e98a3d90243" providerId="ADAL" clId="{E8EBFE0A-D5A5-4D9B-AAF6-E51D1041BF09}" dt="2022-04-26T11:57:14.379" v="79"/>
          <ac:picMkLst>
            <pc:docMk/>
            <pc:sldMk cId="298822483" sldId="569"/>
            <ac:picMk id="11" creationId="{A87567B8-BF27-4289-B09B-06D623794AC7}"/>
          </ac:picMkLst>
        </pc:picChg>
      </pc:sldChg>
      <pc:sldChg chg="addSp modSp">
        <pc:chgData name="Per-Odd Hegle" userId="6e04f1c5-f8c5-46fd-b5b9-1e98a3d90243" providerId="ADAL" clId="{E8EBFE0A-D5A5-4D9B-AAF6-E51D1041BF09}" dt="2022-04-26T11:57:19.389" v="80"/>
        <pc:sldMkLst>
          <pc:docMk/>
          <pc:sldMk cId="270358659" sldId="570"/>
        </pc:sldMkLst>
        <pc:picChg chg="add mod">
          <ac:chgData name="Per-Odd Hegle" userId="6e04f1c5-f8c5-46fd-b5b9-1e98a3d90243" providerId="ADAL" clId="{E8EBFE0A-D5A5-4D9B-AAF6-E51D1041BF09}" dt="2022-04-26T11:57:19.389" v="80"/>
          <ac:picMkLst>
            <pc:docMk/>
            <pc:sldMk cId="270358659" sldId="570"/>
            <ac:picMk id="6" creationId="{2D6A42F2-3FC6-4270-ABF9-4E2D39E76A10}"/>
          </ac:picMkLst>
        </pc:picChg>
      </pc:sldChg>
      <pc:sldChg chg="addSp modSp">
        <pc:chgData name="Per-Odd Hegle" userId="6e04f1c5-f8c5-46fd-b5b9-1e98a3d90243" providerId="ADAL" clId="{E8EBFE0A-D5A5-4D9B-AAF6-E51D1041BF09}" dt="2022-04-26T11:57:22.601" v="81"/>
        <pc:sldMkLst>
          <pc:docMk/>
          <pc:sldMk cId="4046033643" sldId="571"/>
        </pc:sldMkLst>
        <pc:picChg chg="add mod">
          <ac:chgData name="Per-Odd Hegle" userId="6e04f1c5-f8c5-46fd-b5b9-1e98a3d90243" providerId="ADAL" clId="{E8EBFE0A-D5A5-4D9B-AAF6-E51D1041BF09}" dt="2022-04-26T11:57:22.601" v="81"/>
          <ac:picMkLst>
            <pc:docMk/>
            <pc:sldMk cId="4046033643" sldId="571"/>
            <ac:picMk id="8" creationId="{AC7CE7D9-9775-4935-BC3A-514E7165D551}"/>
          </ac:picMkLst>
        </pc:picChg>
      </pc:sldChg>
      <pc:sldChg chg="addSp modSp">
        <pc:chgData name="Per-Odd Hegle" userId="6e04f1c5-f8c5-46fd-b5b9-1e98a3d90243" providerId="ADAL" clId="{E8EBFE0A-D5A5-4D9B-AAF6-E51D1041BF09}" dt="2022-04-26T11:57:28.069" v="82"/>
        <pc:sldMkLst>
          <pc:docMk/>
          <pc:sldMk cId="2118820126" sldId="572"/>
        </pc:sldMkLst>
        <pc:picChg chg="add mod">
          <ac:chgData name="Per-Odd Hegle" userId="6e04f1c5-f8c5-46fd-b5b9-1e98a3d90243" providerId="ADAL" clId="{E8EBFE0A-D5A5-4D9B-AAF6-E51D1041BF09}" dt="2022-04-26T11:57:28.069" v="82"/>
          <ac:picMkLst>
            <pc:docMk/>
            <pc:sldMk cId="2118820126" sldId="572"/>
            <ac:picMk id="12" creationId="{43C74F4B-DEF2-4AFF-97B8-3A1E500A6B84}"/>
          </ac:picMkLst>
        </pc:picChg>
      </pc:sldChg>
      <pc:sldChg chg="addSp modSp">
        <pc:chgData name="Per-Odd Hegle" userId="6e04f1c5-f8c5-46fd-b5b9-1e98a3d90243" providerId="ADAL" clId="{E8EBFE0A-D5A5-4D9B-AAF6-E51D1041BF09}" dt="2022-04-26T11:57:31.879" v="83"/>
        <pc:sldMkLst>
          <pc:docMk/>
          <pc:sldMk cId="2795910336" sldId="573"/>
        </pc:sldMkLst>
        <pc:picChg chg="add mod">
          <ac:chgData name="Per-Odd Hegle" userId="6e04f1c5-f8c5-46fd-b5b9-1e98a3d90243" providerId="ADAL" clId="{E8EBFE0A-D5A5-4D9B-AAF6-E51D1041BF09}" dt="2022-04-26T11:57:31.879" v="83"/>
          <ac:picMkLst>
            <pc:docMk/>
            <pc:sldMk cId="2795910336" sldId="573"/>
            <ac:picMk id="7" creationId="{5FAD3B70-A244-42E2-AD8C-FA43449FCE39}"/>
          </ac:picMkLst>
        </pc:picChg>
      </pc:sldChg>
      <pc:sldChg chg="addSp modSp">
        <pc:chgData name="Per-Odd Hegle" userId="6e04f1c5-f8c5-46fd-b5b9-1e98a3d90243" providerId="ADAL" clId="{E8EBFE0A-D5A5-4D9B-AAF6-E51D1041BF09}" dt="2022-04-26T11:57:36.748" v="84"/>
        <pc:sldMkLst>
          <pc:docMk/>
          <pc:sldMk cId="3570115348" sldId="574"/>
        </pc:sldMkLst>
        <pc:picChg chg="add mod">
          <ac:chgData name="Per-Odd Hegle" userId="6e04f1c5-f8c5-46fd-b5b9-1e98a3d90243" providerId="ADAL" clId="{E8EBFE0A-D5A5-4D9B-AAF6-E51D1041BF09}" dt="2022-04-26T11:57:36.748" v="84"/>
          <ac:picMkLst>
            <pc:docMk/>
            <pc:sldMk cId="3570115348" sldId="574"/>
            <ac:picMk id="8" creationId="{CF6F0077-7688-4D67-A2A9-98E3BF54A772}"/>
          </ac:picMkLst>
        </pc:picChg>
      </pc:sldChg>
      <pc:sldChg chg="addSp modSp">
        <pc:chgData name="Per-Odd Hegle" userId="6e04f1c5-f8c5-46fd-b5b9-1e98a3d90243" providerId="ADAL" clId="{E8EBFE0A-D5A5-4D9B-AAF6-E51D1041BF09}" dt="2022-04-26T11:57:40.780" v="85"/>
        <pc:sldMkLst>
          <pc:docMk/>
          <pc:sldMk cId="3031395784" sldId="575"/>
        </pc:sldMkLst>
        <pc:picChg chg="add mod">
          <ac:chgData name="Per-Odd Hegle" userId="6e04f1c5-f8c5-46fd-b5b9-1e98a3d90243" providerId="ADAL" clId="{E8EBFE0A-D5A5-4D9B-AAF6-E51D1041BF09}" dt="2022-04-26T11:57:40.780" v="85"/>
          <ac:picMkLst>
            <pc:docMk/>
            <pc:sldMk cId="3031395784" sldId="575"/>
            <ac:picMk id="12" creationId="{D29C27F4-F422-4D10-8B1B-8C41C09C1FB1}"/>
          </ac:picMkLst>
        </pc:picChg>
      </pc:sldChg>
      <pc:sldChg chg="addSp modSp">
        <pc:chgData name="Per-Odd Hegle" userId="6e04f1c5-f8c5-46fd-b5b9-1e98a3d90243" providerId="ADAL" clId="{E8EBFE0A-D5A5-4D9B-AAF6-E51D1041BF09}" dt="2022-04-26T11:57:45.574" v="86"/>
        <pc:sldMkLst>
          <pc:docMk/>
          <pc:sldMk cId="3485850149" sldId="576"/>
        </pc:sldMkLst>
        <pc:picChg chg="add mod">
          <ac:chgData name="Per-Odd Hegle" userId="6e04f1c5-f8c5-46fd-b5b9-1e98a3d90243" providerId="ADAL" clId="{E8EBFE0A-D5A5-4D9B-AAF6-E51D1041BF09}" dt="2022-04-26T11:57:45.574" v="86"/>
          <ac:picMkLst>
            <pc:docMk/>
            <pc:sldMk cId="3485850149" sldId="576"/>
            <ac:picMk id="7" creationId="{9779E3AD-B006-4BBE-97A7-441A12631116}"/>
          </ac:picMkLst>
        </pc:picChg>
      </pc:sldChg>
      <pc:sldChg chg="addSp modSp">
        <pc:chgData name="Per-Odd Hegle" userId="6e04f1c5-f8c5-46fd-b5b9-1e98a3d90243" providerId="ADAL" clId="{E8EBFE0A-D5A5-4D9B-AAF6-E51D1041BF09}" dt="2022-04-26T11:57:48.908" v="87"/>
        <pc:sldMkLst>
          <pc:docMk/>
          <pc:sldMk cId="895032481" sldId="577"/>
        </pc:sldMkLst>
        <pc:picChg chg="add mod">
          <ac:chgData name="Per-Odd Hegle" userId="6e04f1c5-f8c5-46fd-b5b9-1e98a3d90243" providerId="ADAL" clId="{E8EBFE0A-D5A5-4D9B-AAF6-E51D1041BF09}" dt="2022-04-26T11:57:48.908" v="87"/>
          <ac:picMkLst>
            <pc:docMk/>
            <pc:sldMk cId="895032481" sldId="577"/>
            <ac:picMk id="8" creationId="{3DC3957B-0353-43B7-AA19-ECFE169B4B76}"/>
          </ac:picMkLst>
        </pc:picChg>
      </pc:sldChg>
      <pc:sldChg chg="addSp modSp">
        <pc:chgData name="Per-Odd Hegle" userId="6e04f1c5-f8c5-46fd-b5b9-1e98a3d90243" providerId="ADAL" clId="{E8EBFE0A-D5A5-4D9B-AAF6-E51D1041BF09}" dt="2022-04-26T11:57:53.773" v="88"/>
        <pc:sldMkLst>
          <pc:docMk/>
          <pc:sldMk cId="3984631031" sldId="578"/>
        </pc:sldMkLst>
        <pc:picChg chg="add mod">
          <ac:chgData name="Per-Odd Hegle" userId="6e04f1c5-f8c5-46fd-b5b9-1e98a3d90243" providerId="ADAL" clId="{E8EBFE0A-D5A5-4D9B-AAF6-E51D1041BF09}" dt="2022-04-26T11:57:53.773" v="88"/>
          <ac:picMkLst>
            <pc:docMk/>
            <pc:sldMk cId="3984631031" sldId="578"/>
            <ac:picMk id="15" creationId="{A9D8AFAA-D69D-4A44-B1EB-B8C72F1C3CB0}"/>
          </ac:picMkLst>
        </pc:picChg>
      </pc:sldChg>
      <pc:sldChg chg="addSp modSp">
        <pc:chgData name="Per-Odd Hegle" userId="6e04f1c5-f8c5-46fd-b5b9-1e98a3d90243" providerId="ADAL" clId="{E8EBFE0A-D5A5-4D9B-AAF6-E51D1041BF09}" dt="2022-04-26T11:57:57.790" v="89"/>
        <pc:sldMkLst>
          <pc:docMk/>
          <pc:sldMk cId="1675958680" sldId="579"/>
        </pc:sldMkLst>
        <pc:picChg chg="add mod">
          <ac:chgData name="Per-Odd Hegle" userId="6e04f1c5-f8c5-46fd-b5b9-1e98a3d90243" providerId="ADAL" clId="{E8EBFE0A-D5A5-4D9B-AAF6-E51D1041BF09}" dt="2022-04-26T11:57:57.790" v="89"/>
          <ac:picMkLst>
            <pc:docMk/>
            <pc:sldMk cId="1675958680" sldId="579"/>
            <ac:picMk id="7" creationId="{E1AF5DA7-1E6F-4A83-8968-41A37AB8B848}"/>
          </ac:picMkLst>
        </pc:picChg>
      </pc:sldChg>
      <pc:sldChg chg="addSp modSp">
        <pc:chgData name="Per-Odd Hegle" userId="6e04f1c5-f8c5-46fd-b5b9-1e98a3d90243" providerId="ADAL" clId="{E8EBFE0A-D5A5-4D9B-AAF6-E51D1041BF09}" dt="2022-04-26T11:58:02.410" v="90"/>
        <pc:sldMkLst>
          <pc:docMk/>
          <pc:sldMk cId="3605185112" sldId="580"/>
        </pc:sldMkLst>
        <pc:picChg chg="add mod">
          <ac:chgData name="Per-Odd Hegle" userId="6e04f1c5-f8c5-46fd-b5b9-1e98a3d90243" providerId="ADAL" clId="{E8EBFE0A-D5A5-4D9B-AAF6-E51D1041BF09}" dt="2022-04-26T11:58:02.410" v="90"/>
          <ac:picMkLst>
            <pc:docMk/>
            <pc:sldMk cId="3605185112" sldId="580"/>
            <ac:picMk id="8" creationId="{C7F04943-3F31-4A86-8984-57675F8075EA}"/>
          </ac:picMkLst>
        </pc:picChg>
      </pc:sldChg>
      <pc:sldChg chg="addSp modSp">
        <pc:chgData name="Per-Odd Hegle" userId="6e04f1c5-f8c5-46fd-b5b9-1e98a3d90243" providerId="ADAL" clId="{E8EBFE0A-D5A5-4D9B-AAF6-E51D1041BF09}" dt="2022-04-26T11:58:06.177" v="91"/>
        <pc:sldMkLst>
          <pc:docMk/>
          <pc:sldMk cId="1025102486" sldId="581"/>
        </pc:sldMkLst>
        <pc:picChg chg="add mod">
          <ac:chgData name="Per-Odd Hegle" userId="6e04f1c5-f8c5-46fd-b5b9-1e98a3d90243" providerId="ADAL" clId="{E8EBFE0A-D5A5-4D9B-AAF6-E51D1041BF09}" dt="2022-04-26T11:58:06.177" v="91"/>
          <ac:picMkLst>
            <pc:docMk/>
            <pc:sldMk cId="1025102486" sldId="581"/>
            <ac:picMk id="11" creationId="{A57BF9DD-1457-4119-8A78-971F07136C9F}"/>
          </ac:picMkLst>
        </pc:picChg>
      </pc:sldChg>
      <pc:sldChg chg="addSp modSp">
        <pc:chgData name="Per-Odd Hegle" userId="6e04f1c5-f8c5-46fd-b5b9-1e98a3d90243" providerId="ADAL" clId="{E8EBFE0A-D5A5-4D9B-AAF6-E51D1041BF09}" dt="2022-04-26T11:58:10.722" v="92"/>
        <pc:sldMkLst>
          <pc:docMk/>
          <pc:sldMk cId="894506600" sldId="582"/>
        </pc:sldMkLst>
        <pc:picChg chg="add mod">
          <ac:chgData name="Per-Odd Hegle" userId="6e04f1c5-f8c5-46fd-b5b9-1e98a3d90243" providerId="ADAL" clId="{E8EBFE0A-D5A5-4D9B-AAF6-E51D1041BF09}" dt="2022-04-26T11:58:10.722" v="92"/>
          <ac:picMkLst>
            <pc:docMk/>
            <pc:sldMk cId="894506600" sldId="582"/>
            <ac:picMk id="7" creationId="{D84BE6CA-808E-435F-8C53-1684B2B3DD5B}"/>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Henk%20van%20Haarlem\Documents\KEEPWALKING\15%20pacientes.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3.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4.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2.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109416010498703E-2"/>
          <c:y val="0.145218503937008"/>
          <c:w val="0.90055725065616798"/>
          <c:h val="0.780697834645669"/>
        </c:manualLayout>
      </c:layout>
      <c:barChart>
        <c:barDir val="col"/>
        <c:grouping val="clustered"/>
        <c:varyColors val="0"/>
        <c:ser>
          <c:idx val="0"/>
          <c:order val="0"/>
          <c:tx>
            <c:strRef>
              <c:f>Hoja1!$B$1</c:f>
              <c:strCache>
                <c:ptCount val="1"/>
                <c:pt idx="0">
                  <c:v>before</c:v>
                </c:pt>
              </c:strCache>
            </c:strRef>
          </c:tx>
          <c:spPr>
            <a:solidFill>
              <a:srgbClr val="FF0000"/>
            </a:solidFill>
            <a:ln>
              <a:noFill/>
            </a:ln>
            <a:effectLst/>
          </c:spPr>
          <c:invertIfNegative val="0"/>
          <c:dLbls>
            <c:dLbl>
              <c:idx val="0"/>
              <c:layout>
                <c:manualLayout>
                  <c:x val="-4.1666666666666701E-3"/>
                  <c:y val="8.7499999999999994E-2"/>
                </c:manualLayout>
              </c:layout>
              <c:tx>
                <c:rich>
                  <a:bodyPr/>
                  <a:lstStyle/>
                  <a:p>
                    <a:r>
                      <a:rPr lang="en-US" dirty="0"/>
                      <a:t>51,805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617-4D87-829B-E82B50F701BE}"/>
                </c:ext>
              </c:extLst>
            </c:dLbl>
            <c:dLbl>
              <c:idx val="1"/>
              <c:layout>
                <c:manualLayout>
                  <c:x val="-6.2499179790026999E-3"/>
                  <c:y val="9.2187499999999895E-2"/>
                </c:manualLayout>
              </c:layout>
              <c:tx>
                <c:rich>
                  <a:bodyPr rot="0" spcFirstLastPara="1" vertOverflow="ellipsis" vert="horz" wrap="square" lIns="38100" tIns="19050" rIns="38100" bIns="19050" anchor="ctr" anchorCtr="1">
                    <a:noAutofit/>
                  </a:bodyPr>
                  <a:lstStyle/>
                  <a:p>
                    <a:pPr>
                      <a:defRPr lang="es-ES" sz="1400" b="0" i="0" u="none" strike="noStrike" kern="1200" baseline="0">
                        <a:solidFill>
                          <a:schemeClr val="tx1">
                            <a:lumMod val="75000"/>
                            <a:lumOff val="25000"/>
                          </a:schemeClr>
                        </a:solidFill>
                        <a:latin typeface="Signika" panose="02010003020600000004" pitchFamily="50" charset="0"/>
                        <a:ea typeface="+mn-ea"/>
                        <a:cs typeface="+mn-cs"/>
                      </a:defRPr>
                    </a:pPr>
                    <a:r>
                      <a:rPr lang="en-US" dirty="0"/>
                      <a:t>103,61</a:t>
                    </a: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layout>
                    <c:manualLayout>
                      <c:w val="9.7635334645669272E-2"/>
                      <c:h val="5.3906250000000003E-2"/>
                    </c:manualLayout>
                  </c15:layout>
                  <c15:showDataLabelsRange val="0"/>
                </c:ext>
                <c:ext xmlns:c16="http://schemas.microsoft.com/office/drawing/2014/chart" uri="{C3380CC4-5D6E-409C-BE32-E72D297353CC}">
                  <c16:uniqueId val="{00000001-6617-4D87-829B-E82B50F701BE}"/>
                </c:ext>
              </c:extLst>
            </c:dLbl>
            <c:spPr>
              <a:noFill/>
              <a:ln>
                <a:noFill/>
              </a:ln>
              <a:effectLst/>
            </c:spPr>
            <c:txPr>
              <a:bodyPr rot="0" spcFirstLastPara="1" vertOverflow="ellipsis" vert="horz" wrap="square" lIns="38100" tIns="19050" rIns="38100" bIns="19050" anchor="ctr" anchorCtr="1">
                <a:spAutoFit/>
              </a:bodyPr>
              <a:lstStyle/>
              <a:p>
                <a:pPr>
                  <a:defRPr lang="es-ES"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Speed</c:v>
                </c:pt>
                <c:pt idx="1">
                  <c:v>Distance</c:v>
                </c:pt>
              </c:strCache>
            </c:strRef>
          </c:cat>
          <c:val>
            <c:numRef>
              <c:f>Hoja1!$B$2:$B$3</c:f>
              <c:numCache>
                <c:formatCode>General</c:formatCode>
                <c:ptCount val="2"/>
                <c:pt idx="0">
                  <c:v>51.58</c:v>
                </c:pt>
                <c:pt idx="1">
                  <c:v>103.16</c:v>
                </c:pt>
              </c:numCache>
            </c:numRef>
          </c:val>
          <c:extLst>
            <c:ext xmlns:c16="http://schemas.microsoft.com/office/drawing/2014/chart" uri="{C3380CC4-5D6E-409C-BE32-E72D297353CC}">
              <c16:uniqueId val="{00000002-6617-4D87-829B-E82B50F701BE}"/>
            </c:ext>
          </c:extLst>
        </c:ser>
        <c:ser>
          <c:idx val="1"/>
          <c:order val="1"/>
          <c:tx>
            <c:strRef>
              <c:f>Hoja1!$C$1</c:f>
              <c:strCache>
                <c:ptCount val="1"/>
                <c:pt idx="0">
                  <c:v>after</c:v>
                </c:pt>
              </c:strCache>
            </c:strRef>
          </c:tx>
          <c:spPr>
            <a:solidFill>
              <a:srgbClr val="48A23F"/>
            </a:solidFill>
            <a:ln>
              <a:noFill/>
            </a:ln>
            <a:effectLst/>
          </c:spPr>
          <c:invertIfNegative val="0"/>
          <c:dLbls>
            <c:dLbl>
              <c:idx val="0"/>
              <c:layout>
                <c:manualLayout>
                  <c:x val="-2.0833333333333702E-3"/>
                  <c:y val="8.7499999999999994E-2"/>
                </c:manualLayout>
              </c:layout>
              <c:tx>
                <c:rich>
                  <a:bodyPr/>
                  <a:lstStyle/>
                  <a:p>
                    <a:r>
                      <a:rPr lang="en-US" dirty="0"/>
                      <a:t>64,02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617-4D87-829B-E82B50F701BE}"/>
                </c:ext>
              </c:extLst>
            </c:dLbl>
            <c:dLbl>
              <c:idx val="1"/>
              <c:layout>
                <c:manualLayout>
                  <c:x val="-4.1666666666668201E-3"/>
                  <c:y val="8.1250000000000003E-2"/>
                </c:manualLayout>
              </c:layout>
              <c:tx>
                <c:rich>
                  <a:bodyPr/>
                  <a:lstStyle/>
                  <a:p>
                    <a:r>
                      <a:rPr lang="en-US" dirty="0"/>
                      <a:t>128,04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617-4D87-829B-E82B50F701BE}"/>
                </c:ext>
              </c:extLst>
            </c:dLbl>
            <c:spPr>
              <a:noFill/>
              <a:ln>
                <a:noFill/>
              </a:ln>
              <a:effectLst/>
            </c:spPr>
            <c:txPr>
              <a:bodyPr rot="0" spcFirstLastPara="1" vertOverflow="ellipsis" vert="horz" wrap="square" lIns="38100" tIns="19050" rIns="38100" bIns="19050" anchor="ctr" anchorCtr="1">
                <a:spAutoFit/>
              </a:bodyPr>
              <a:lstStyle/>
              <a:p>
                <a:pPr>
                  <a:defRPr lang="es-ES"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Speed</c:v>
                </c:pt>
                <c:pt idx="1">
                  <c:v>Distance</c:v>
                </c:pt>
              </c:strCache>
            </c:strRef>
          </c:cat>
          <c:val>
            <c:numRef>
              <c:f>Hoja1!$C$2:$C$3</c:f>
              <c:numCache>
                <c:formatCode>General</c:formatCode>
                <c:ptCount val="2"/>
                <c:pt idx="0">
                  <c:v>62.47</c:v>
                </c:pt>
                <c:pt idx="1">
                  <c:v>124.95</c:v>
                </c:pt>
              </c:numCache>
            </c:numRef>
          </c:val>
          <c:extLst>
            <c:ext xmlns:c16="http://schemas.microsoft.com/office/drawing/2014/chart" uri="{C3380CC4-5D6E-409C-BE32-E72D297353CC}">
              <c16:uniqueId val="{00000005-6617-4D87-829B-E82B50F701BE}"/>
            </c:ext>
          </c:extLst>
        </c:ser>
        <c:dLbls>
          <c:showLegendKey val="0"/>
          <c:showVal val="1"/>
          <c:showCatName val="0"/>
          <c:showSerName val="0"/>
          <c:showPercent val="0"/>
          <c:showBubbleSize val="0"/>
        </c:dLbls>
        <c:gapWidth val="219"/>
        <c:overlap val="-27"/>
        <c:axId val="198931968"/>
        <c:axId val="198933504"/>
      </c:barChart>
      <c:catAx>
        <c:axId val="198931968"/>
        <c:scaling>
          <c:orientation val="minMax"/>
        </c:scaling>
        <c:delete val="0"/>
        <c:axPos val="b"/>
        <c:numFmt formatCode="General" sourceLinked="1"/>
        <c:majorTickMark val="out"/>
        <c:minorTickMark val="none"/>
        <c:tickLblPos val="nextTo"/>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lang="es-ES" sz="1197" b="0" i="0" u="none" strike="noStrike" kern="1200" baseline="0">
                <a:solidFill>
                  <a:schemeClr val="bg1"/>
                </a:solidFill>
                <a:latin typeface="+mn-lt"/>
                <a:ea typeface="+mn-ea"/>
                <a:cs typeface="+mn-cs"/>
              </a:defRPr>
            </a:pPr>
            <a:endParaRPr lang="nb-NO"/>
          </a:p>
        </c:txPr>
        <c:crossAx val="198933504"/>
        <c:crosses val="autoZero"/>
        <c:auto val="1"/>
        <c:lblAlgn val="ctr"/>
        <c:lblOffset val="100"/>
        <c:noMultiLvlLbl val="0"/>
      </c:catAx>
      <c:valAx>
        <c:axId val="198933504"/>
        <c:scaling>
          <c:orientation val="minMax"/>
        </c:scaling>
        <c:delete val="0"/>
        <c:axPos val="l"/>
        <c:numFmt formatCode="General"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es-ES" sz="1200" b="0" i="0" u="none" strike="noStrike" kern="1200" baseline="0">
                <a:ln>
                  <a:solidFill>
                    <a:schemeClr val="tx1"/>
                  </a:solidFill>
                </a:ln>
                <a:solidFill>
                  <a:schemeClr val="tx1"/>
                </a:solidFill>
                <a:latin typeface="Signika" panose="02010003020600000004" pitchFamily="50" charset="0"/>
                <a:ea typeface="+mn-ea"/>
                <a:cs typeface="+mn-cs"/>
              </a:defRPr>
            </a:pPr>
            <a:endParaRPr lang="nb-NO"/>
          </a:p>
        </c:txPr>
        <c:crossAx val="198931968"/>
        <c:crosses val="autoZero"/>
        <c:crossBetween val="between"/>
      </c:valAx>
      <c:spPr>
        <a:noFill/>
        <a:ln>
          <a:noFill/>
        </a:ln>
        <a:effectLst/>
      </c:spPr>
    </c:plotArea>
    <c:legend>
      <c:legendPos val="t"/>
      <c:layout>
        <c:manualLayout>
          <c:xMode val="edge"/>
          <c:yMode val="edge"/>
          <c:x val="0.14728953412073501"/>
          <c:y val="0.17812500000000001"/>
          <c:w val="0.245849737532808"/>
          <c:h val="7.2116879921259799E-2"/>
        </c:manualLayout>
      </c:layout>
      <c:overlay val="0"/>
      <c:spPr>
        <a:noFill/>
        <a:ln>
          <a:noFill/>
        </a:ln>
        <a:effectLst/>
      </c:spPr>
      <c:txPr>
        <a:bodyPr rot="0" spcFirstLastPara="1" vertOverflow="ellipsis" vert="horz" wrap="square" anchor="ctr" anchorCtr="1"/>
        <a:lstStyle/>
        <a:p>
          <a:pPr>
            <a:defRPr lang="es-ES"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4.9330662995116903E-2"/>
          <c:y val="8.1231217475808304E-2"/>
          <c:w val="0.76386817762848602"/>
          <c:h val="0.81176674488054601"/>
        </c:manualLayout>
      </c:layout>
      <c:barChart>
        <c:barDir val="col"/>
        <c:grouping val="clustered"/>
        <c:varyColors val="0"/>
        <c:ser>
          <c:idx val="1"/>
          <c:order val="0"/>
          <c:tx>
            <c:strRef>
              <c:f>'RESULTADO EVA POR EDAD(15)'!$C$5</c:f>
              <c:strCache>
                <c:ptCount val="1"/>
                <c:pt idx="0">
                  <c:v>&lt;= 50 anos (n=10)</c:v>
                </c:pt>
              </c:strCache>
            </c:strRef>
          </c:tx>
          <c:spPr>
            <a:solidFill>
              <a:schemeClr val="accent2">
                <a:tint val="77000"/>
              </a:schemeClr>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CFED-4E40-B321-1A1E55E9210A}"/>
              </c:ext>
            </c:extLst>
          </c:dPt>
          <c:dPt>
            <c:idx val="1"/>
            <c:invertIfNegative val="0"/>
            <c:bubble3D val="0"/>
            <c:spPr>
              <a:solidFill>
                <a:srgbClr val="48A23F"/>
              </a:solidFill>
              <a:ln>
                <a:noFill/>
              </a:ln>
              <a:effectLst/>
            </c:spPr>
            <c:extLst>
              <c:ext xmlns:c16="http://schemas.microsoft.com/office/drawing/2014/chart" uri="{C3380CC4-5D6E-409C-BE32-E72D297353CC}">
                <c16:uniqueId val="{00000003-CFED-4E40-B321-1A1E55E9210A}"/>
              </c:ext>
            </c:extLst>
          </c:dPt>
          <c:dLbls>
            <c:dLbl>
              <c:idx val="0"/>
              <c:tx>
                <c:rich>
                  <a:bodyPr/>
                  <a:lstStyle/>
                  <a:p>
                    <a:r>
                      <a:rPr lang="en-US"/>
                      <a:t>2,74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FED-4E40-B321-1A1E55E9210A}"/>
                </c:ext>
              </c:extLst>
            </c:dLbl>
            <c:dLbl>
              <c:idx val="1"/>
              <c:layout>
                <c:manualLayout>
                  <c:x val="1.1407515217131301E-2"/>
                  <c:y val="-2.6048503544237302E-2"/>
                </c:manualLayout>
              </c:layout>
              <c:tx>
                <c:rich>
                  <a:bodyPr/>
                  <a:lstStyle/>
                  <a:p>
                    <a:r>
                      <a:rPr lang="en-US" dirty="0"/>
                      <a:t>0,35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FED-4E40-B321-1A1E55E9210A}"/>
                </c:ext>
              </c:extLst>
            </c:dLbl>
            <c:spPr>
              <a:noFill/>
              <a:ln>
                <a:noFill/>
              </a:ln>
              <a:effectLst/>
            </c:spPr>
            <c:txPr>
              <a:bodyPr rot="0" spcFirstLastPara="1" vertOverflow="ellipsis" vert="horz" wrap="square" lIns="38100" tIns="19050" rIns="38100" bIns="19050" anchor="ctr" anchorCtr="1">
                <a:spAutoFit/>
              </a:bodyPr>
              <a:lstStyle/>
              <a:p>
                <a:pPr>
                  <a:defRPr lang="es-ES"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'RESULTADO EVA POR EDAD(15)'!$D$4:$E$4</c:f>
              <c:strCache>
                <c:ptCount val="2"/>
                <c:pt idx="0">
                  <c:v>Before</c:v>
                </c:pt>
                <c:pt idx="1">
                  <c:v>After</c:v>
                </c:pt>
              </c:strCache>
            </c:strRef>
          </c:cat>
          <c:val>
            <c:numRef>
              <c:f>'RESULTADO EVA POR EDAD(15)'!$D$5:$E$5</c:f>
              <c:numCache>
                <c:formatCode>General</c:formatCode>
                <c:ptCount val="2"/>
                <c:pt idx="0">
                  <c:v>2.2599999999999998</c:v>
                </c:pt>
                <c:pt idx="1">
                  <c:v>0.42</c:v>
                </c:pt>
              </c:numCache>
            </c:numRef>
          </c:val>
          <c:extLst>
            <c:ext xmlns:c16="http://schemas.microsoft.com/office/drawing/2014/chart" uri="{C3380CC4-5D6E-409C-BE32-E72D297353CC}">
              <c16:uniqueId val="{00000004-CFED-4E40-B321-1A1E55E9210A}"/>
            </c:ext>
          </c:extLst>
        </c:ser>
        <c:dLbls>
          <c:showLegendKey val="0"/>
          <c:showVal val="1"/>
          <c:showCatName val="0"/>
          <c:showSerName val="0"/>
          <c:showPercent val="0"/>
          <c:showBubbleSize val="0"/>
        </c:dLbls>
        <c:gapWidth val="219"/>
        <c:overlap val="-27"/>
        <c:axId val="35069952"/>
        <c:axId val="35469568"/>
      </c:barChart>
      <c:catAx>
        <c:axId val="35069952"/>
        <c:scaling>
          <c:orientation val="minMax"/>
        </c:scaling>
        <c:delete val="0"/>
        <c:axPos val="b"/>
        <c:numFmt formatCode="General"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s-ES"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35469568"/>
        <c:crosses val="autoZero"/>
        <c:auto val="1"/>
        <c:lblAlgn val="ctr"/>
        <c:lblOffset val="100"/>
        <c:tickMarkSkip val="1"/>
        <c:noMultiLvlLbl val="0"/>
      </c:catAx>
      <c:valAx>
        <c:axId val="35469568"/>
        <c:scaling>
          <c:orientation val="minMax"/>
        </c:scaling>
        <c:delete val="0"/>
        <c:axPos val="l"/>
        <c:numFmt formatCode="General"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lang="es-ES" sz="1197"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35069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48A23F"/>
            </a:solidFill>
          </c:spPr>
          <c:invertIfNegative val="0"/>
          <c:dPt>
            <c:idx val="0"/>
            <c:invertIfNegative val="0"/>
            <c:bubble3D val="0"/>
            <c:spPr>
              <a:solidFill>
                <a:srgbClr val="FF0000"/>
              </a:solidFill>
            </c:spPr>
            <c:extLst>
              <c:ext xmlns:c16="http://schemas.microsoft.com/office/drawing/2014/chart" uri="{C3380CC4-5D6E-409C-BE32-E72D297353CC}">
                <c16:uniqueId val="{00000001-813B-410E-A409-599988DD341F}"/>
              </c:ext>
            </c:extLst>
          </c:dPt>
          <c:dLbls>
            <c:dLbl>
              <c:idx val="0"/>
              <c:tx>
                <c:rich>
                  <a:bodyPr/>
                  <a:lstStyle/>
                  <a:p>
                    <a:r>
                      <a:rPr lang="en-US" dirty="0"/>
                      <a:t>10,7 *</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13B-410E-A409-599988DD341F}"/>
                </c:ext>
              </c:extLst>
            </c:dLbl>
            <c:spPr>
              <a:noFill/>
              <a:ln>
                <a:noFill/>
              </a:ln>
              <a:effectLst/>
            </c:spPr>
            <c:txPr>
              <a:bodyPr/>
              <a:lstStyle/>
              <a:p>
                <a:pPr>
                  <a:defRPr lang="es-ES" sz="1400">
                    <a:solidFill>
                      <a:schemeClr val="tx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'TIEMPO DE USO POR EDAD(15)'!$D$12:$E$12</c:f>
              <c:strCache>
                <c:ptCount val="2"/>
                <c:pt idx="0">
                  <c:v>Before</c:v>
                </c:pt>
                <c:pt idx="1">
                  <c:v>After</c:v>
                </c:pt>
              </c:strCache>
            </c:strRef>
          </c:cat>
          <c:val>
            <c:numRef>
              <c:f>'TIEMPO DE USO POR EDAD(15)'!$D$13:$E$13</c:f>
              <c:numCache>
                <c:formatCode>General</c:formatCode>
                <c:ptCount val="2"/>
                <c:pt idx="0">
                  <c:v>10.47</c:v>
                </c:pt>
                <c:pt idx="1">
                  <c:v>12.87</c:v>
                </c:pt>
              </c:numCache>
            </c:numRef>
          </c:val>
          <c:extLst>
            <c:ext xmlns:c15="http://schemas.microsoft.com/office/drawing/2012/chart" uri="{02D57815-91ED-43cb-92C2-25804820EDAC}">
              <c15:filteredSeriesTitle>
                <c15:tx>
                  <c:strRef>
                    <c:extLst>
                      <c:ext uri="{02D57815-91ED-43cb-92C2-25804820EDAC}">
                        <c15:formulaRef>
                          <c15:sqref>'TIEMPO DE USO POR EDAD(15)'!#REF!</c15:sqref>
                        </c15:formulaRef>
                      </c:ext>
                    </c:extLst>
                    <c:strCache>
                      <c:ptCount val="1"/>
                      <c:pt idx="0">
                        <c:v>#REF!</c:v>
                      </c:pt>
                    </c:strCache>
                  </c:strRef>
                </c15:tx>
              </c15:filteredSeriesTitle>
            </c:ext>
            <c:ext xmlns:c16="http://schemas.microsoft.com/office/drawing/2014/chart" uri="{C3380CC4-5D6E-409C-BE32-E72D297353CC}">
              <c16:uniqueId val="{00000002-813B-410E-A409-599988DD341F}"/>
            </c:ext>
          </c:extLst>
        </c:ser>
        <c:dLbls>
          <c:showLegendKey val="0"/>
          <c:showVal val="0"/>
          <c:showCatName val="0"/>
          <c:showSerName val="0"/>
          <c:showPercent val="0"/>
          <c:showBubbleSize val="0"/>
        </c:dLbls>
        <c:gapWidth val="150"/>
        <c:axId val="198878336"/>
        <c:axId val="198879872"/>
        <c:extLst>
          <c:ext xmlns:c15="http://schemas.microsoft.com/office/drawing/2012/chart" uri="{02D57815-91ED-43cb-92C2-25804820EDAC}">
            <c15:filteredBarSeries>
              <c15:ser>
                <c:idx val="1"/>
                <c:order val="1"/>
                <c:spPr>
                  <a:solidFill>
                    <a:srgbClr val="48A23F"/>
                  </a:solidFill>
                </c:spPr>
                <c:invertIfNegative val="0"/>
                <c:dLbls>
                  <c:spPr>
                    <a:noFill/>
                    <a:ln>
                      <a:noFill/>
                    </a:ln>
                    <a:effectLst/>
                  </c:spPr>
                  <c:txPr>
                    <a:bodyPr/>
                    <a:lstStyle/>
                    <a:p>
                      <a:pPr>
                        <a:defRPr sz="1400" b="1"/>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'TIEMPO DE USO POR EDAD(15)'!$D$12:$E$12</c15:sqref>
                        </c15:formulaRef>
                      </c:ext>
                    </c:extLst>
                    <c:strCache>
                      <c:ptCount val="2"/>
                      <c:pt idx="0">
                        <c:v>Before</c:v>
                      </c:pt>
                      <c:pt idx="1">
                        <c:v>After</c:v>
                      </c:pt>
                    </c:strCache>
                  </c:strRef>
                </c:cat>
                <c:val>
                  <c:numRef>
                    <c:extLst>
                      <c:ext uri="{02D57815-91ED-43cb-92C2-25804820EDAC}">
                        <c15:formulaRef>
                          <c15:sqref>'TIEMPO DE USO POR EDAD(15)'!#REF!</c15:sqref>
                        </c15:formulaRef>
                      </c:ext>
                    </c:extLst>
                    <c:numCache>
                      <c:formatCode>General</c:formatCode>
                      <c:ptCount val="1"/>
                      <c:pt idx="0">
                        <c:v>1</c:v>
                      </c:pt>
                    </c:numCache>
                  </c:numRef>
                </c:val>
                <c:extLst>
                  <c:ext uri="{02D57815-91ED-43cb-92C2-25804820EDAC}">
                    <c15:filteredSeriesTitle>
                      <c15:tx>
                        <c:strRef>
                          <c:extLst>
                            <c:ext uri="{02D57815-91ED-43cb-92C2-25804820EDAC}">
                              <c15:formulaRef>
                                <c15:sqref>'TIEMPO DE USO POR EDAD(15)'!#REF!</c15:sqref>
                              </c15:formulaRef>
                            </c:ext>
                          </c:extLst>
                          <c:strCache>
                            <c:ptCount val="1"/>
                            <c:pt idx="0">
                              <c:v>#REF!</c:v>
                            </c:pt>
                          </c:strCache>
                        </c:strRef>
                      </c15:tx>
                    </c15:filteredSeriesTitle>
                  </c:ext>
                  <c:ext xmlns:c16="http://schemas.microsoft.com/office/drawing/2014/chart" uri="{C3380CC4-5D6E-409C-BE32-E72D297353CC}">
                    <c16:uniqueId val="{00000003-813B-410E-A409-599988DD341F}"/>
                  </c:ext>
                </c:extLst>
              </c15:ser>
            </c15:filteredBarSeries>
          </c:ext>
        </c:extLst>
      </c:barChart>
      <c:catAx>
        <c:axId val="198878336"/>
        <c:scaling>
          <c:orientation val="minMax"/>
        </c:scaling>
        <c:delete val="0"/>
        <c:axPos val="b"/>
        <c:numFmt formatCode="General" sourceLinked="0"/>
        <c:majorTickMark val="out"/>
        <c:minorTickMark val="none"/>
        <c:tickLblPos val="nextTo"/>
        <c:spPr>
          <a:ln w="9525">
            <a:solidFill>
              <a:schemeClr val="tx1"/>
            </a:solidFill>
          </a:ln>
        </c:spPr>
        <c:txPr>
          <a:bodyPr/>
          <a:lstStyle/>
          <a:p>
            <a:pPr>
              <a:defRPr lang="es-ES" sz="1400"/>
            </a:pPr>
            <a:endParaRPr lang="nb-NO"/>
          </a:p>
        </c:txPr>
        <c:crossAx val="198879872"/>
        <c:crosses val="autoZero"/>
        <c:auto val="0"/>
        <c:lblAlgn val="ctr"/>
        <c:lblOffset val="100"/>
        <c:noMultiLvlLbl val="0"/>
      </c:catAx>
      <c:valAx>
        <c:axId val="198879872"/>
        <c:scaling>
          <c:orientation val="minMax"/>
          <c:min val="0"/>
        </c:scaling>
        <c:delete val="0"/>
        <c:axPos val="l"/>
        <c:title>
          <c:tx>
            <c:rich>
              <a:bodyPr/>
              <a:lstStyle/>
              <a:p>
                <a:pPr>
                  <a:defRPr lang="es-ES">
                    <a:solidFill>
                      <a:schemeClr val="tx1"/>
                    </a:solidFill>
                  </a:defRPr>
                </a:pPr>
                <a:r>
                  <a:rPr lang="en-US" dirty="0">
                    <a:solidFill>
                      <a:schemeClr val="tx1"/>
                    </a:solidFill>
                  </a:rPr>
                  <a:t>HOURS</a:t>
                </a:r>
                <a:r>
                  <a:rPr lang="en-US" baseline="0" dirty="0">
                    <a:solidFill>
                      <a:schemeClr val="tx1"/>
                    </a:solidFill>
                  </a:rPr>
                  <a:t> OF USE</a:t>
                </a:r>
                <a:endParaRPr lang="en-US" dirty="0">
                  <a:solidFill>
                    <a:schemeClr val="tx1"/>
                  </a:solidFill>
                </a:endParaRPr>
              </a:p>
            </c:rich>
          </c:tx>
          <c:overlay val="0"/>
        </c:title>
        <c:numFmt formatCode="General" sourceLinked="1"/>
        <c:majorTickMark val="out"/>
        <c:minorTickMark val="none"/>
        <c:tickLblPos val="nextTo"/>
        <c:spPr>
          <a:ln w="9525">
            <a:solidFill>
              <a:schemeClr val="tx1"/>
            </a:solidFill>
          </a:ln>
        </c:spPr>
        <c:txPr>
          <a:bodyPr/>
          <a:lstStyle/>
          <a:p>
            <a:pPr>
              <a:defRPr lang="es-ES">
                <a:ln>
                  <a:noFill/>
                </a:ln>
                <a:solidFill>
                  <a:schemeClr val="tx1"/>
                </a:solidFill>
              </a:defRPr>
            </a:pPr>
            <a:endParaRPr lang="nb-NO"/>
          </a:p>
        </c:txPr>
        <c:crossAx val="198878336"/>
        <c:crosses val="autoZero"/>
        <c:crossBetween val="between"/>
      </c:valAx>
    </c:plotArea>
    <c:plotVisOnly val="1"/>
    <c:dispBlanksAs val="gap"/>
    <c:showDLblsOverMax val="0"/>
  </c:chart>
  <c:spPr>
    <a:solidFill>
      <a:schemeClr val="bg1"/>
    </a:solidFill>
    <a:ln>
      <a:noFill/>
    </a:ln>
  </c:spPr>
  <c:txPr>
    <a:bodyPr/>
    <a:lstStyle/>
    <a:p>
      <a:pPr>
        <a:defRPr>
          <a:solidFill>
            <a:schemeClr val="bg1"/>
          </a:solidFill>
          <a:latin typeface="Signika" panose="02010003020600000004" pitchFamily="50" charset="0"/>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1599402158063599"/>
          <c:w val="0.99996489501312302"/>
          <c:h val="0.55632356372119995"/>
        </c:manualLayout>
      </c:layout>
      <c:barChart>
        <c:barDir val="col"/>
        <c:grouping val="clustered"/>
        <c:varyColors val="0"/>
        <c:ser>
          <c:idx val="0"/>
          <c:order val="0"/>
          <c:tx>
            <c:strRef>
              <c:f>Hoja1!$B$2</c:f>
              <c:strCache>
                <c:ptCount val="1"/>
                <c:pt idx="0">
                  <c:v>Before</c:v>
                </c:pt>
              </c:strCache>
            </c:strRef>
          </c:tx>
          <c:spPr>
            <a:solidFill>
              <a:srgbClr val="FF0000"/>
            </a:solidFill>
          </c:spPr>
          <c:invertIfNegative val="0"/>
          <c:dLbls>
            <c:dLbl>
              <c:idx val="2"/>
              <c:layout>
                <c:manualLayout>
                  <c:x val="-6.9444444444444397E-3"/>
                  <c:y val="-9.25925925925926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C85-4F16-AA1A-1E5F6A17C255}"/>
                </c:ext>
              </c:extLst>
            </c:dLbl>
            <c:dLbl>
              <c:idx val="3"/>
              <c:layout>
                <c:manualLayout>
                  <c:x val="-1.2500000000000001E-2"/>
                  <c:y val="-3.70370370370369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C85-4F16-AA1A-1E5F6A17C255}"/>
                </c:ext>
              </c:extLst>
            </c:dLbl>
            <c:spPr>
              <a:noFill/>
              <a:ln>
                <a:noFill/>
              </a:ln>
              <a:effectLst/>
            </c:spPr>
            <c:txPr>
              <a:bodyPr/>
              <a:lstStyle/>
              <a:p>
                <a:pPr>
                  <a:defRPr lang="es-ES" sz="1400">
                    <a:solidFill>
                      <a:schemeClr val="tx1"/>
                    </a:solidFill>
                    <a:latin typeface="Times New Roman" panose="02020603050405020304" pitchFamily="18" charset="0"/>
                    <a:cs typeface="Times New Roman" panose="02020603050405020304" pitchFamily="18"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Hoja1!$A$3:$A$6</c:f>
              <c:strCache>
                <c:ptCount val="4"/>
                <c:pt idx="0">
                  <c:v>&lt;= 50 years</c:v>
                </c:pt>
                <c:pt idx="1">
                  <c:v>&gt; 50 years</c:v>
                </c:pt>
                <c:pt idx="2">
                  <c:v>&lt;= 50 years</c:v>
                </c:pt>
                <c:pt idx="3">
                  <c:v>&gt; 50 years</c:v>
                </c:pt>
              </c:strCache>
            </c:strRef>
          </c:cat>
          <c:val>
            <c:numRef>
              <c:f>Hoja1!$B$3:$B$6</c:f>
              <c:numCache>
                <c:formatCode>General</c:formatCode>
                <c:ptCount val="4"/>
                <c:pt idx="0">
                  <c:v>82.6</c:v>
                </c:pt>
                <c:pt idx="1">
                  <c:v>84.6</c:v>
                </c:pt>
                <c:pt idx="2">
                  <c:v>125.4</c:v>
                </c:pt>
                <c:pt idx="3">
                  <c:v>102.8</c:v>
                </c:pt>
              </c:numCache>
            </c:numRef>
          </c:val>
          <c:extLst>
            <c:ext xmlns:c16="http://schemas.microsoft.com/office/drawing/2014/chart" uri="{C3380CC4-5D6E-409C-BE32-E72D297353CC}">
              <c16:uniqueId val="{00000002-0C85-4F16-AA1A-1E5F6A17C255}"/>
            </c:ext>
          </c:extLst>
        </c:ser>
        <c:ser>
          <c:idx val="1"/>
          <c:order val="1"/>
          <c:tx>
            <c:strRef>
              <c:f>Hoja1!$C$2</c:f>
              <c:strCache>
                <c:ptCount val="1"/>
                <c:pt idx="0">
                  <c:v>After</c:v>
                </c:pt>
              </c:strCache>
            </c:strRef>
          </c:tx>
          <c:spPr>
            <a:solidFill>
              <a:srgbClr val="48A23F"/>
            </a:solidFill>
          </c:spPr>
          <c:invertIfNegative val="0"/>
          <c:dLbls>
            <c:dLbl>
              <c:idx val="0"/>
              <c:layout>
                <c:manualLayout>
                  <c:x val="5.5555555555555497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C85-4F16-AA1A-1E5F6A17C255}"/>
                </c:ext>
              </c:extLst>
            </c:dLbl>
            <c:dLbl>
              <c:idx val="2"/>
              <c:layout>
                <c:manualLayout>
                  <c:x val="1.2500000000000001E-2"/>
                  <c:y val="-1.8518518518518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C85-4F16-AA1A-1E5F6A17C255}"/>
                </c:ext>
              </c:extLst>
            </c:dLbl>
            <c:dLbl>
              <c:idx val="3"/>
              <c:layout>
                <c:manualLayout>
                  <c:x val="1.52777777777778E-2"/>
                  <c:y val="-3.70370370370369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C85-4F16-AA1A-1E5F6A17C255}"/>
                </c:ext>
              </c:extLst>
            </c:dLbl>
            <c:spPr>
              <a:noFill/>
              <a:ln>
                <a:noFill/>
              </a:ln>
              <a:effectLst/>
            </c:spPr>
            <c:txPr>
              <a:bodyPr/>
              <a:lstStyle/>
              <a:p>
                <a:pPr>
                  <a:defRPr lang="es-ES" sz="1400" b="0">
                    <a:solidFill>
                      <a:schemeClr val="tx1"/>
                    </a:solidFill>
                    <a:latin typeface="Times New Roman" panose="02020603050405020304" pitchFamily="18" charset="0"/>
                    <a:cs typeface="Times New Roman" panose="02020603050405020304" pitchFamily="18"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Hoja1!$A$3:$A$6</c:f>
              <c:strCache>
                <c:ptCount val="4"/>
                <c:pt idx="0">
                  <c:v>&lt;= 50 years</c:v>
                </c:pt>
                <c:pt idx="1">
                  <c:v>&gt; 50 years</c:v>
                </c:pt>
                <c:pt idx="2">
                  <c:v>&lt;= 50 years</c:v>
                </c:pt>
                <c:pt idx="3">
                  <c:v>&gt; 50 years</c:v>
                </c:pt>
              </c:strCache>
            </c:strRef>
          </c:cat>
          <c:val>
            <c:numRef>
              <c:f>Hoja1!$C$3:$C$6</c:f>
              <c:numCache>
                <c:formatCode>General</c:formatCode>
                <c:ptCount val="4"/>
                <c:pt idx="0">
                  <c:v>79.8</c:v>
                </c:pt>
                <c:pt idx="1">
                  <c:v>76</c:v>
                </c:pt>
                <c:pt idx="2">
                  <c:v>111.2</c:v>
                </c:pt>
                <c:pt idx="3">
                  <c:v>105.5</c:v>
                </c:pt>
              </c:numCache>
            </c:numRef>
          </c:val>
          <c:extLst>
            <c:ext xmlns:c16="http://schemas.microsoft.com/office/drawing/2014/chart" uri="{C3380CC4-5D6E-409C-BE32-E72D297353CC}">
              <c16:uniqueId val="{00000006-0C85-4F16-AA1A-1E5F6A17C255}"/>
            </c:ext>
          </c:extLst>
        </c:ser>
        <c:dLbls>
          <c:showLegendKey val="0"/>
          <c:showVal val="1"/>
          <c:showCatName val="0"/>
          <c:showSerName val="0"/>
          <c:showPercent val="0"/>
          <c:showBubbleSize val="0"/>
        </c:dLbls>
        <c:gapWidth val="150"/>
        <c:overlap val="-25"/>
        <c:axId val="208017280"/>
        <c:axId val="208018816"/>
      </c:barChart>
      <c:catAx>
        <c:axId val="208017280"/>
        <c:scaling>
          <c:orientation val="minMax"/>
        </c:scaling>
        <c:delete val="0"/>
        <c:axPos val="b"/>
        <c:numFmt formatCode="General" sourceLinked="0"/>
        <c:majorTickMark val="none"/>
        <c:minorTickMark val="none"/>
        <c:tickLblPos val="low"/>
        <c:spPr>
          <a:noFill/>
        </c:spPr>
        <c:txPr>
          <a:bodyPr/>
          <a:lstStyle/>
          <a:p>
            <a:pPr>
              <a:defRPr lang="es-ES" sz="1400">
                <a:solidFill>
                  <a:schemeClr val="tx1"/>
                </a:solidFill>
                <a:latin typeface="Times New Roman" panose="02020603050405020304" pitchFamily="18" charset="0"/>
                <a:cs typeface="Times New Roman" panose="02020603050405020304" pitchFamily="18" charset="0"/>
              </a:defRPr>
            </a:pPr>
            <a:endParaRPr lang="nb-NO"/>
          </a:p>
        </c:txPr>
        <c:crossAx val="208018816"/>
        <c:crosses val="autoZero"/>
        <c:auto val="1"/>
        <c:lblAlgn val="ctr"/>
        <c:lblOffset val="100"/>
        <c:noMultiLvlLbl val="0"/>
      </c:catAx>
      <c:valAx>
        <c:axId val="208018816"/>
        <c:scaling>
          <c:orientation val="minMax"/>
        </c:scaling>
        <c:delete val="0"/>
        <c:axPos val="l"/>
        <c:numFmt formatCode="General" sourceLinked="1"/>
        <c:majorTickMark val="out"/>
        <c:minorTickMark val="none"/>
        <c:tickLblPos val="nextTo"/>
        <c:txPr>
          <a:bodyPr/>
          <a:lstStyle/>
          <a:p>
            <a:pPr>
              <a:defRPr lang="es-ES" sz="1200">
                <a:solidFill>
                  <a:schemeClr val="tx1"/>
                </a:solidFill>
                <a:latin typeface="Signika" panose="02010003020600000004" pitchFamily="50" charset="0"/>
              </a:defRPr>
            </a:pPr>
            <a:endParaRPr lang="nb-NO"/>
          </a:p>
        </c:txPr>
        <c:crossAx val="208017280"/>
        <c:crosses val="autoZero"/>
        <c:crossBetween val="between"/>
      </c:valAx>
      <c:spPr>
        <a:effectLst>
          <a:innerShdw blurRad="63500" dist="50800" dir="13500000">
            <a:prstClr val="black">
              <a:alpha val="50000"/>
            </a:prstClr>
          </a:innerShdw>
        </a:effectLst>
      </c:spPr>
    </c:plotArea>
    <c:legend>
      <c:legendPos val="r"/>
      <c:legendEntry>
        <c:idx val="0"/>
        <c:txPr>
          <a:bodyPr/>
          <a:lstStyle/>
          <a:p>
            <a:pPr>
              <a:defRPr sz="1400">
                <a:solidFill>
                  <a:schemeClr val="tx1"/>
                </a:solidFill>
                <a:latin typeface="Times New Roman" panose="02020603050405020304" pitchFamily="18" charset="0"/>
                <a:cs typeface="Times New Roman" panose="02020603050405020304" pitchFamily="18" charset="0"/>
              </a:defRPr>
            </a:pPr>
            <a:endParaRPr lang="nb-NO"/>
          </a:p>
        </c:txPr>
      </c:legendEntry>
      <c:legendEntry>
        <c:idx val="1"/>
        <c:txPr>
          <a:bodyPr/>
          <a:lstStyle/>
          <a:p>
            <a:pPr>
              <a:defRPr sz="1400" b="1">
                <a:solidFill>
                  <a:schemeClr val="tx1"/>
                </a:solidFill>
                <a:latin typeface="Times New Roman" panose="02020603050405020304" pitchFamily="18" charset="0"/>
                <a:cs typeface="Times New Roman" panose="02020603050405020304" pitchFamily="18" charset="0"/>
              </a:defRPr>
            </a:pPr>
            <a:endParaRPr lang="nb-NO"/>
          </a:p>
        </c:txPr>
      </c:legendEntry>
      <c:layout>
        <c:manualLayout>
          <c:xMode val="edge"/>
          <c:yMode val="edge"/>
          <c:x val="0.6297450747271468"/>
          <c:y val="6.1412775367321711E-2"/>
          <c:w val="0.36463296387528898"/>
          <c:h val="7.3096237970253899E-2"/>
        </c:manualLayout>
      </c:layout>
      <c:overlay val="0"/>
      <c:spPr>
        <a:noFill/>
        <a:ln>
          <a:noFill/>
        </a:ln>
      </c:spPr>
      <c:txPr>
        <a:bodyPr/>
        <a:lstStyle/>
        <a:p>
          <a:pPr>
            <a:defRPr lang="es-ES" sz="1400">
              <a:solidFill>
                <a:schemeClr val="tx1"/>
              </a:solidFill>
              <a:latin typeface="Times New Roman" panose="02020603050405020304" pitchFamily="18" charset="0"/>
              <a:cs typeface="Times New Roman" panose="02020603050405020304" pitchFamily="18" charset="0"/>
            </a:defRPr>
          </a:pPr>
          <a:endParaRPr lang="nb-NO"/>
        </a:p>
      </c:txPr>
    </c:legend>
    <c:plotVisOnly val="1"/>
    <c:dispBlanksAs val="gap"/>
    <c:showDLblsOverMax val="0"/>
  </c:chart>
  <c:spPr>
    <a:solidFill>
      <a:srgbClr val="FFFFFF"/>
    </a:solidFill>
  </c:spPr>
  <c:txPr>
    <a:bodyPr/>
    <a:lstStyle/>
    <a:p>
      <a:pPr>
        <a:defRPr sz="1800"/>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48A23F"/>
                </a:solidFill>
                <a:latin typeface="Signika" panose="02010003020600000004" pitchFamily="50" charset="0"/>
                <a:ea typeface="+mn-ea"/>
                <a:cs typeface="+mn-cs"/>
              </a:defRPr>
            </a:pPr>
            <a:r>
              <a:rPr lang="es-ES" sz="1800" b="1" dirty="0">
                <a:solidFill>
                  <a:srgbClr val="48A23F"/>
                </a:solidFill>
                <a:latin typeface="Signika" panose="02010003020600000004" pitchFamily="50" charset="0"/>
              </a:rPr>
              <a:t>PHYSIOLOGICAL COST INDEX</a:t>
            </a:r>
          </a:p>
        </c:rich>
      </c:tx>
      <c:layout>
        <c:manualLayout>
          <c:xMode val="edge"/>
          <c:yMode val="edge"/>
          <c:x val="0.2746353346456693"/>
          <c:y val="1.5625E-2"/>
        </c:manualLayout>
      </c:layout>
      <c:overlay val="0"/>
      <c:spPr>
        <a:noFill/>
        <a:ln>
          <a:noFill/>
        </a:ln>
        <a:effectLst/>
      </c:spPr>
    </c:title>
    <c:autoTitleDeleted val="0"/>
    <c:plotArea>
      <c:layout>
        <c:manualLayout>
          <c:layoutTarget val="inner"/>
          <c:xMode val="edge"/>
          <c:yMode val="edge"/>
          <c:x val="0.130774278215223"/>
          <c:y val="0.17749999999999999"/>
          <c:w val="0.829642388451444"/>
          <c:h val="0.66749803149606302"/>
        </c:manualLayout>
      </c:layout>
      <c:barChart>
        <c:barDir val="col"/>
        <c:grouping val="clustered"/>
        <c:varyColors val="0"/>
        <c:ser>
          <c:idx val="0"/>
          <c:order val="0"/>
          <c:tx>
            <c:strRef>
              <c:f>Hoja1!$B$1</c:f>
              <c:strCache>
                <c:ptCount val="1"/>
                <c:pt idx="0">
                  <c:v>Before</c:v>
                </c:pt>
              </c:strCache>
            </c:strRef>
          </c:tx>
          <c:spPr>
            <a:solidFill>
              <a:srgbClr val="FF0000"/>
            </a:solidFill>
            <a:ln>
              <a:noFill/>
            </a:ln>
            <a:effectLst/>
          </c:spPr>
          <c:invertIfNegative val="0"/>
          <c:dLbls>
            <c:dLbl>
              <c:idx val="0"/>
              <c:tx>
                <c:rich>
                  <a:bodyPr/>
                  <a:lstStyle/>
                  <a:p>
                    <a:r>
                      <a:rPr lang="en-US"/>
                      <a:t>0,549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8E4-4097-8A95-2E9E8400673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PCI</c:v>
                </c:pt>
              </c:strCache>
            </c:strRef>
          </c:cat>
          <c:val>
            <c:numRef>
              <c:f>Hoja1!$B$2</c:f>
              <c:numCache>
                <c:formatCode>General</c:formatCode>
                <c:ptCount val="1"/>
                <c:pt idx="0">
                  <c:v>0.59299999999999997</c:v>
                </c:pt>
              </c:numCache>
            </c:numRef>
          </c:val>
          <c:extLst>
            <c:ext xmlns:c16="http://schemas.microsoft.com/office/drawing/2014/chart" uri="{C3380CC4-5D6E-409C-BE32-E72D297353CC}">
              <c16:uniqueId val="{00000001-D8E4-4097-8A95-2E9E8400673A}"/>
            </c:ext>
          </c:extLst>
        </c:ser>
        <c:ser>
          <c:idx val="1"/>
          <c:order val="1"/>
          <c:tx>
            <c:strRef>
              <c:f>Hoja1!$C$1</c:f>
              <c:strCache>
                <c:ptCount val="1"/>
                <c:pt idx="0">
                  <c:v>After</c:v>
                </c:pt>
              </c:strCache>
            </c:strRef>
          </c:tx>
          <c:spPr>
            <a:solidFill>
              <a:srgbClr val="48A23F"/>
            </a:solidFill>
            <a:ln>
              <a:noFill/>
            </a:ln>
            <a:effectLst/>
          </c:spPr>
          <c:invertIfNegative val="0"/>
          <c:dLbls>
            <c:dLbl>
              <c:idx val="0"/>
              <c:tx>
                <c:rich>
                  <a:bodyPr/>
                  <a:lstStyle/>
                  <a:p>
                    <a:r>
                      <a:rPr lang="en-US" dirty="0"/>
                      <a:t>0,473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8E4-4097-8A95-2E9E8400673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PCI</c:v>
                </c:pt>
              </c:strCache>
            </c:strRef>
          </c:cat>
          <c:val>
            <c:numRef>
              <c:f>Hoja1!$C$2</c:f>
              <c:numCache>
                <c:formatCode>General</c:formatCode>
                <c:ptCount val="1"/>
                <c:pt idx="0">
                  <c:v>0.50700000000000001</c:v>
                </c:pt>
              </c:numCache>
            </c:numRef>
          </c:val>
          <c:extLst>
            <c:ext xmlns:c16="http://schemas.microsoft.com/office/drawing/2014/chart" uri="{C3380CC4-5D6E-409C-BE32-E72D297353CC}">
              <c16:uniqueId val="{00000003-D8E4-4097-8A95-2E9E8400673A}"/>
            </c:ext>
          </c:extLst>
        </c:ser>
        <c:dLbls>
          <c:showLegendKey val="0"/>
          <c:showVal val="0"/>
          <c:showCatName val="0"/>
          <c:showSerName val="0"/>
          <c:showPercent val="0"/>
          <c:showBubbleSize val="0"/>
        </c:dLbls>
        <c:gapWidth val="219"/>
        <c:overlap val="-27"/>
        <c:axId val="208083968"/>
        <c:axId val="208089856"/>
      </c:barChart>
      <c:catAx>
        <c:axId val="20808396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208089856"/>
        <c:crosses val="autoZero"/>
        <c:auto val="1"/>
        <c:lblAlgn val="ctr"/>
        <c:lblOffset val="100"/>
        <c:noMultiLvlLbl val="0"/>
      </c:catAx>
      <c:valAx>
        <c:axId val="20808985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ES" dirty="0">
                    <a:latin typeface="Calibri" panose="020F0502020204030204" pitchFamily="34" charset="0"/>
                  </a:rPr>
                  <a:t>∆ </a:t>
                </a:r>
                <a:r>
                  <a:rPr lang="es-ES" dirty="0" err="1">
                    <a:latin typeface="Calibri" panose="020F0502020204030204" pitchFamily="34" charset="0"/>
                  </a:rPr>
                  <a:t>heartrate</a:t>
                </a:r>
                <a:r>
                  <a:rPr lang="es-ES" dirty="0">
                    <a:latin typeface="Calibri" panose="020F0502020204030204" pitchFamily="34" charset="0"/>
                  </a:rPr>
                  <a:t>/</a:t>
                </a:r>
                <a:r>
                  <a:rPr lang="es-ES" dirty="0" err="1">
                    <a:latin typeface="Calibri" panose="020F0502020204030204" pitchFamily="34" charset="0"/>
                  </a:rPr>
                  <a:t>speed</a:t>
                </a:r>
                <a:endParaRPr lang="es-ES" dirty="0"/>
              </a:p>
            </c:rich>
          </c:tx>
          <c:overlay val="0"/>
          <c:spPr>
            <a:noFill/>
            <a:ln>
              <a:noFill/>
            </a:ln>
            <a:effectLst/>
          </c:spPr>
        </c:title>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208083968"/>
        <c:crosses val="autoZero"/>
        <c:crossBetween val="between"/>
      </c:valAx>
      <c:spPr>
        <a:noFill/>
        <a:ln>
          <a:noFill/>
        </a:ln>
        <a:effectLst/>
      </c:spPr>
    </c:plotArea>
    <c:legend>
      <c:legendPos val="b"/>
      <c:layout>
        <c:manualLayout>
          <c:xMode val="edge"/>
          <c:yMode val="edge"/>
          <c:x val="0.37598966535433098"/>
          <c:y val="0.91850812007874005"/>
          <c:w val="0.25218733595800502"/>
          <c:h val="7.211687992125979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'DMO WARD Y CUELLO POR EDAD(15)'!$D$5</c:f>
              <c:strCache>
                <c:ptCount val="1"/>
                <c:pt idx="0">
                  <c:v>Before</c:v>
                </c:pt>
              </c:strCache>
            </c:strRef>
          </c:tx>
          <c:spPr>
            <a:solidFill>
              <a:srgbClr val="FF0000"/>
            </a:solidFill>
          </c:spPr>
          <c:invertIfNegative val="0"/>
          <c:dLbls>
            <c:dLbl>
              <c:idx val="0"/>
              <c:layout>
                <c:manualLayout>
                  <c:x val="-3.84456281190722E-3"/>
                  <c:y val="9.56579212479216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B0-4C05-8510-7CB7E876F57B}"/>
                </c:ext>
              </c:extLst>
            </c:dLbl>
            <c:dLbl>
              <c:idx val="1"/>
              <c:layout>
                <c:manualLayout>
                  <c:x val="1.92228140595359E-3"/>
                  <c:y val="7.17434409359412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B0-4C05-8510-7CB7E876F57B}"/>
                </c:ext>
              </c:extLst>
            </c:dLbl>
            <c:numFmt formatCode="#,##0.000" sourceLinked="0"/>
            <c:spPr>
              <a:noFill/>
              <a:ln>
                <a:noFill/>
              </a:ln>
              <a:effectLst/>
            </c:spPr>
            <c:txPr>
              <a:bodyPr/>
              <a:lstStyle/>
              <a:p>
                <a:pPr>
                  <a:defRPr lang="es-ES" sz="1400" b="0">
                    <a:solidFill>
                      <a:schemeClr val="bg1"/>
                    </a:solidFill>
                    <a:latin typeface="Signika" panose="02010003020600000004" pitchFamily="50"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'DMO WARD Y CUELLO POR EDAD(15)'!$C$6:$C$7</c:f>
              <c:strCache>
                <c:ptCount val="2"/>
                <c:pt idx="0">
                  <c:v>BMD Ward triangle</c:v>
                </c:pt>
                <c:pt idx="1">
                  <c:v>BMD Femoral neck</c:v>
                </c:pt>
              </c:strCache>
            </c:strRef>
          </c:cat>
          <c:val>
            <c:numRef>
              <c:f>'DMO WARD Y CUELLO POR EDAD(15)'!$D$6:$D$7</c:f>
              <c:numCache>
                <c:formatCode>0.0000</c:formatCode>
                <c:ptCount val="2"/>
                <c:pt idx="0">
                  <c:v>0.505</c:v>
                </c:pt>
                <c:pt idx="1">
                  <c:v>0.61273999999999995</c:v>
                </c:pt>
              </c:numCache>
            </c:numRef>
          </c:val>
          <c:extLst>
            <c:ext xmlns:c16="http://schemas.microsoft.com/office/drawing/2014/chart" uri="{C3380CC4-5D6E-409C-BE32-E72D297353CC}">
              <c16:uniqueId val="{00000002-A5B0-4C05-8510-7CB7E876F57B}"/>
            </c:ext>
          </c:extLst>
        </c:ser>
        <c:ser>
          <c:idx val="1"/>
          <c:order val="1"/>
          <c:tx>
            <c:strRef>
              <c:f>'DMO WARD Y CUELLO POR EDAD(15)'!$E$5</c:f>
              <c:strCache>
                <c:ptCount val="1"/>
                <c:pt idx="0">
                  <c:v>After</c:v>
                </c:pt>
              </c:strCache>
            </c:strRef>
          </c:tx>
          <c:spPr>
            <a:solidFill>
              <a:srgbClr val="48A23F"/>
            </a:solidFill>
          </c:spPr>
          <c:invertIfNegative val="0"/>
          <c:dLbls>
            <c:dLbl>
              <c:idx val="0"/>
              <c:layout>
                <c:manualLayout>
                  <c:x val="-5.7668442178607799E-3"/>
                  <c:y val="7.47327509749387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B0-4C05-8510-7CB7E876F57B}"/>
                </c:ext>
              </c:extLst>
            </c:dLbl>
            <c:dLbl>
              <c:idx val="1"/>
              <c:layout>
                <c:manualLayout>
                  <c:x val="0"/>
                  <c:y val="7.77220610139363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B0-4C05-8510-7CB7E876F57B}"/>
                </c:ext>
              </c:extLst>
            </c:dLbl>
            <c:numFmt formatCode="#,##0.000" sourceLinked="0"/>
            <c:spPr>
              <a:noFill/>
              <a:ln>
                <a:noFill/>
              </a:ln>
              <a:effectLst/>
            </c:spPr>
            <c:txPr>
              <a:bodyPr/>
              <a:lstStyle/>
              <a:p>
                <a:pPr>
                  <a:defRPr lang="es-ES" sz="1400" b="0">
                    <a:solidFill>
                      <a:schemeClr val="bg1"/>
                    </a:solidFill>
                    <a:latin typeface="Signika" panose="02010003020600000004" pitchFamily="50"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'DMO WARD Y CUELLO POR EDAD(15)'!$C$6:$C$7</c:f>
              <c:strCache>
                <c:ptCount val="2"/>
                <c:pt idx="0">
                  <c:v>BMD Ward triangle</c:v>
                </c:pt>
                <c:pt idx="1">
                  <c:v>BMD Femoral neck</c:v>
                </c:pt>
              </c:strCache>
            </c:strRef>
          </c:cat>
          <c:val>
            <c:numRef>
              <c:f>'DMO WARD Y CUELLO POR EDAD(15)'!$E$6:$E$7</c:f>
              <c:numCache>
                <c:formatCode>General</c:formatCode>
                <c:ptCount val="2"/>
                <c:pt idx="0" formatCode="0.00000">
                  <c:v>0.497</c:v>
                </c:pt>
                <c:pt idx="1">
                  <c:v>0.67479</c:v>
                </c:pt>
              </c:numCache>
            </c:numRef>
          </c:val>
          <c:extLst>
            <c:ext xmlns:c16="http://schemas.microsoft.com/office/drawing/2014/chart" uri="{C3380CC4-5D6E-409C-BE32-E72D297353CC}">
              <c16:uniqueId val="{00000005-A5B0-4C05-8510-7CB7E876F57B}"/>
            </c:ext>
          </c:extLst>
        </c:ser>
        <c:dLbls>
          <c:showLegendKey val="0"/>
          <c:showVal val="0"/>
          <c:showCatName val="0"/>
          <c:showSerName val="0"/>
          <c:showPercent val="0"/>
          <c:showBubbleSize val="0"/>
        </c:dLbls>
        <c:gapWidth val="150"/>
        <c:axId val="207898880"/>
        <c:axId val="207900672"/>
      </c:barChart>
      <c:catAx>
        <c:axId val="207898880"/>
        <c:scaling>
          <c:orientation val="minMax"/>
        </c:scaling>
        <c:delete val="0"/>
        <c:axPos val="b"/>
        <c:numFmt formatCode="General" sourceLinked="0"/>
        <c:majorTickMark val="out"/>
        <c:minorTickMark val="none"/>
        <c:tickLblPos val="nextTo"/>
        <c:spPr>
          <a:ln>
            <a:solidFill>
              <a:schemeClr val="tx1"/>
            </a:solidFill>
          </a:ln>
        </c:spPr>
        <c:txPr>
          <a:bodyPr/>
          <a:lstStyle/>
          <a:p>
            <a:pPr>
              <a:defRPr lang="es-ES" sz="1400">
                <a:ln>
                  <a:noFill/>
                </a:ln>
                <a:solidFill>
                  <a:schemeClr val="tx1"/>
                </a:solidFill>
                <a:latin typeface="Signika" panose="02010003020600000004" pitchFamily="50" charset="0"/>
              </a:defRPr>
            </a:pPr>
            <a:endParaRPr lang="nb-NO"/>
          </a:p>
        </c:txPr>
        <c:crossAx val="207900672"/>
        <c:crosses val="autoZero"/>
        <c:auto val="1"/>
        <c:lblAlgn val="ctr"/>
        <c:lblOffset val="100"/>
        <c:noMultiLvlLbl val="0"/>
      </c:catAx>
      <c:valAx>
        <c:axId val="207900672"/>
        <c:scaling>
          <c:orientation val="minMax"/>
        </c:scaling>
        <c:delete val="0"/>
        <c:axPos val="l"/>
        <c:title>
          <c:tx>
            <c:rich>
              <a:bodyPr/>
              <a:lstStyle/>
              <a:p>
                <a:pPr>
                  <a:defRPr lang="en-US" sz="1400" noProof="0">
                    <a:solidFill>
                      <a:schemeClr val="tx1"/>
                    </a:solidFill>
                    <a:latin typeface="Signika" panose="02010003020600000004" pitchFamily="50" charset="0"/>
                  </a:defRPr>
                </a:pPr>
                <a:r>
                  <a:rPr lang="en-US" sz="1400" baseline="30000" noProof="0" dirty="0">
                    <a:solidFill>
                      <a:schemeClr val="tx1"/>
                    </a:solidFill>
                    <a:latin typeface="Signika" panose="02010003020600000004" pitchFamily="50" charset="0"/>
                  </a:rPr>
                  <a:t>g/</a:t>
                </a:r>
                <a:r>
                  <a:rPr lang="en-US" sz="1400" baseline="30000" noProof="0" dirty="0" err="1">
                    <a:solidFill>
                      <a:schemeClr val="tx1"/>
                    </a:solidFill>
                    <a:latin typeface="Signika" panose="02010003020600000004" pitchFamily="50" charset="0"/>
                  </a:rPr>
                  <a:t>cm2</a:t>
                </a:r>
                <a:endParaRPr lang="en-US" sz="1400" noProof="0" dirty="0">
                  <a:solidFill>
                    <a:schemeClr val="tx1"/>
                  </a:solidFill>
                  <a:latin typeface="Signika" panose="02010003020600000004" pitchFamily="50" charset="0"/>
                </a:endParaRPr>
              </a:p>
            </c:rich>
          </c:tx>
          <c:overlay val="0"/>
        </c:title>
        <c:numFmt formatCode="0.00" sourceLinked="0"/>
        <c:majorTickMark val="out"/>
        <c:minorTickMark val="none"/>
        <c:tickLblPos val="nextTo"/>
        <c:spPr>
          <a:noFill/>
          <a:ln>
            <a:solidFill>
              <a:schemeClr val="tx1"/>
            </a:solidFill>
          </a:ln>
        </c:spPr>
        <c:txPr>
          <a:bodyPr/>
          <a:lstStyle/>
          <a:p>
            <a:pPr>
              <a:defRPr lang="es-ES">
                <a:ln>
                  <a:noFill/>
                </a:ln>
                <a:solidFill>
                  <a:schemeClr val="tx1"/>
                </a:solidFill>
              </a:defRPr>
            </a:pPr>
            <a:endParaRPr lang="nb-NO"/>
          </a:p>
        </c:txPr>
        <c:crossAx val="207898880"/>
        <c:crosses val="autoZero"/>
        <c:crossBetween val="between"/>
      </c:valAx>
    </c:plotArea>
    <c:legend>
      <c:legendPos val="r"/>
      <c:overlay val="0"/>
      <c:txPr>
        <a:bodyPr/>
        <a:lstStyle/>
        <a:p>
          <a:pPr>
            <a:defRPr lang="es-ES" sz="1400">
              <a:solidFill>
                <a:schemeClr val="tx1"/>
              </a:solidFill>
              <a:latin typeface="Signika" panose="02010003020600000004" pitchFamily="50" charset="0"/>
            </a:defRPr>
          </a:pPr>
          <a:endParaRPr lang="nb-NO"/>
        </a:p>
      </c:txPr>
    </c:legend>
    <c:plotVisOnly val="1"/>
    <c:dispBlanksAs val="gap"/>
    <c:showDLblsOverMax val="0"/>
  </c:chart>
  <c:spPr>
    <a:solidFill>
      <a:schemeClr val="bg1"/>
    </a:solidFill>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Before</c:v>
                </c:pt>
              </c:strCache>
            </c:strRef>
          </c:tx>
          <c:spPr>
            <a:solidFill>
              <a:srgbClr val="FF0000"/>
            </a:solidFill>
            <a:ln>
              <a:noFill/>
            </a:ln>
            <a:effectLst/>
          </c:spPr>
          <c:invertIfNegative val="0"/>
          <c:dLbls>
            <c:dLbl>
              <c:idx val="0"/>
              <c:layout>
                <c:manualLayout>
                  <c:x val="-3.6364802536259602E-3"/>
                  <c:y val="7.643959225797339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7.172041021787956E-2"/>
                      <c:h val="5.159672477413204E-2"/>
                    </c:manualLayout>
                  </c15:layout>
                </c:ext>
                <c:ext xmlns:c16="http://schemas.microsoft.com/office/drawing/2014/chart" uri="{C3380CC4-5D6E-409C-BE32-E72D297353CC}">
                  <c16:uniqueId val="{00000000-C0D2-44B6-A326-480EDBF4E92B}"/>
                </c:ext>
              </c:extLst>
            </c:dLbl>
            <c:spPr>
              <a:noFill/>
              <a:ln>
                <a:noFill/>
              </a:ln>
              <a:effectLst/>
            </c:spPr>
            <c:txPr>
              <a:bodyPr rot="0" spcFirstLastPara="1" vertOverflow="ellipsis" vert="horz" wrap="square" lIns="38100" tIns="19050" rIns="38100" bIns="19050" anchor="ctr" anchorCtr="1">
                <a:spAutoFit/>
              </a:bodyPr>
              <a:lstStyle/>
              <a:p>
                <a:pPr>
                  <a:defRPr lang="es-ES"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1"/>
                <c:pt idx="0">
                  <c:v>vascular</c:v>
                </c:pt>
              </c:strCache>
            </c:strRef>
          </c:cat>
          <c:val>
            <c:numRef>
              <c:f>Hoja1!$B$2:$B$3</c:f>
              <c:numCache>
                <c:formatCode>General</c:formatCode>
                <c:ptCount val="1"/>
                <c:pt idx="0">
                  <c:v>38.57</c:v>
                </c:pt>
              </c:numCache>
            </c:numRef>
          </c:val>
          <c:extLst>
            <c:ext xmlns:c16="http://schemas.microsoft.com/office/drawing/2014/chart" uri="{C3380CC4-5D6E-409C-BE32-E72D297353CC}">
              <c16:uniqueId val="{00000001-C0D2-44B6-A326-480EDBF4E92B}"/>
            </c:ext>
          </c:extLst>
        </c:ser>
        <c:ser>
          <c:idx val="1"/>
          <c:order val="1"/>
          <c:tx>
            <c:strRef>
              <c:f>Hoja1!$C$1</c:f>
              <c:strCache>
                <c:ptCount val="1"/>
                <c:pt idx="0">
                  <c:v>at 14 months</c:v>
                </c:pt>
              </c:strCache>
            </c:strRef>
          </c:tx>
          <c:spPr>
            <a:solidFill>
              <a:srgbClr val="48A23F"/>
            </a:solidFill>
            <a:ln>
              <a:noFill/>
            </a:ln>
            <a:effectLst/>
          </c:spPr>
          <c:invertIfNegative val="0"/>
          <c:dLbls>
            <c:dLbl>
              <c:idx val="0"/>
              <c:layout>
                <c:manualLayout>
                  <c:x val="3.6364802536258799E-3"/>
                  <c:y val="8.91795243009688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D2-44B6-A326-480EDBF4E92B}"/>
                </c:ext>
              </c:extLst>
            </c:dLbl>
            <c:spPr>
              <a:noFill/>
              <a:ln>
                <a:noFill/>
              </a:ln>
              <a:effectLst/>
            </c:spPr>
            <c:txPr>
              <a:bodyPr rot="0" spcFirstLastPara="1" vertOverflow="ellipsis" vert="horz" wrap="square" lIns="38100" tIns="19050" rIns="38100" bIns="19050" anchor="ctr" anchorCtr="1">
                <a:spAutoFit/>
              </a:bodyPr>
              <a:lstStyle/>
              <a:p>
                <a:pPr>
                  <a:defRPr lang="es-ES"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1"/>
                <c:pt idx="0">
                  <c:v>vascular</c:v>
                </c:pt>
              </c:strCache>
            </c:strRef>
          </c:cat>
          <c:val>
            <c:numRef>
              <c:f>Hoja1!$C$2:$C$3</c:f>
              <c:numCache>
                <c:formatCode>General</c:formatCode>
                <c:ptCount val="1"/>
                <c:pt idx="0">
                  <c:v>49.21</c:v>
                </c:pt>
              </c:numCache>
            </c:numRef>
          </c:val>
          <c:extLst>
            <c:ext xmlns:c16="http://schemas.microsoft.com/office/drawing/2014/chart" uri="{C3380CC4-5D6E-409C-BE32-E72D297353CC}">
              <c16:uniqueId val="{00000003-C0D2-44B6-A326-480EDBF4E92B}"/>
            </c:ext>
          </c:extLst>
        </c:ser>
        <c:dLbls>
          <c:showLegendKey val="0"/>
          <c:showVal val="0"/>
          <c:showCatName val="0"/>
          <c:showSerName val="0"/>
          <c:showPercent val="0"/>
          <c:showBubbleSize val="0"/>
        </c:dLbls>
        <c:gapWidth val="219"/>
        <c:overlap val="-27"/>
        <c:axId val="411731456"/>
        <c:axId val="411732992"/>
      </c:barChart>
      <c:catAx>
        <c:axId val="4117314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s-ES"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411732992"/>
        <c:crosses val="autoZero"/>
        <c:auto val="1"/>
        <c:lblAlgn val="ctr"/>
        <c:lblOffset val="100"/>
        <c:noMultiLvlLbl val="0"/>
      </c:catAx>
      <c:valAx>
        <c:axId val="411732992"/>
        <c:scaling>
          <c:orientation val="minMax"/>
        </c:scaling>
        <c:delete val="0"/>
        <c:axPos val="l"/>
        <c:title>
          <c:tx>
            <c:rich>
              <a:bodyPr rot="-5400000" spcFirstLastPara="1" vertOverflow="ellipsis" vert="horz" wrap="square" anchor="ctr" anchorCtr="1"/>
              <a:lstStyle/>
              <a:p>
                <a:pPr>
                  <a:defRPr lang="es-ES" sz="1400" b="0" i="0" u="none" strike="noStrike" kern="1200" baseline="0">
                    <a:solidFill>
                      <a:schemeClr val="tx1">
                        <a:lumMod val="65000"/>
                        <a:lumOff val="35000"/>
                      </a:schemeClr>
                    </a:solidFill>
                    <a:latin typeface="Signika" panose="02010003020600000004" pitchFamily="50" charset="0"/>
                    <a:ea typeface="+mn-ea"/>
                    <a:cs typeface="+mn-cs"/>
                  </a:defRPr>
                </a:pPr>
                <a:r>
                  <a:rPr lang="de-DE" sz="1400" dirty="0">
                    <a:latin typeface="Signika" panose="02010003020600000004" pitchFamily="50" charset="0"/>
                  </a:rPr>
                  <a:t>Metros/min</a:t>
                </a:r>
              </a:p>
            </c:rich>
          </c:tx>
          <c:overlay val="0"/>
          <c:spPr>
            <a:noFill/>
            <a:ln>
              <a:noFill/>
            </a:ln>
            <a:effectLst/>
          </c:spPr>
          <c:txPr>
            <a:bodyPr rot="-5400000" spcFirstLastPara="1" vertOverflow="ellipsis" vert="horz" wrap="square" anchor="ctr" anchorCtr="1"/>
            <a:lstStyle/>
            <a:p>
              <a:pPr>
                <a:defRPr lang="es-ES"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es-ES"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411731456"/>
        <c:crosses val="autoZero"/>
        <c:crossBetween val="between"/>
      </c:valAx>
      <c:spPr>
        <a:noFill/>
        <a:ln w="25400">
          <a:noFill/>
        </a:ln>
        <a:effectLst/>
      </c:spPr>
    </c:plotArea>
    <c:legend>
      <c:legendPos val="r"/>
      <c:overlay val="0"/>
      <c:spPr>
        <a:noFill/>
        <a:ln>
          <a:noFill/>
        </a:ln>
        <a:effectLst/>
      </c:spPr>
      <c:txPr>
        <a:bodyPr rot="0" spcFirstLastPara="1" vertOverflow="ellipsis" vert="horz" wrap="square" anchor="ctr" anchorCtr="1"/>
        <a:lstStyle/>
        <a:p>
          <a:pPr>
            <a:defRPr lang="es-ES"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Before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Vascular</c:v>
                </c:pt>
              </c:strCache>
            </c:strRef>
          </c:cat>
          <c:val>
            <c:numRef>
              <c:f>Hoja1!$B$2</c:f>
              <c:numCache>
                <c:formatCode>General</c:formatCode>
                <c:ptCount val="1"/>
                <c:pt idx="0">
                  <c:v>1.86</c:v>
                </c:pt>
              </c:numCache>
            </c:numRef>
          </c:val>
          <c:extLst>
            <c:ext xmlns:c16="http://schemas.microsoft.com/office/drawing/2014/chart" uri="{C3380CC4-5D6E-409C-BE32-E72D297353CC}">
              <c16:uniqueId val="{00000000-C98C-4E23-AE97-9565CC4ECD58}"/>
            </c:ext>
          </c:extLst>
        </c:ser>
        <c:ser>
          <c:idx val="1"/>
          <c:order val="1"/>
          <c:tx>
            <c:strRef>
              <c:f>Hoja1!$C$1</c:f>
              <c:strCache>
                <c:ptCount val="1"/>
                <c:pt idx="0">
                  <c:v>at 14 months</c:v>
                </c:pt>
              </c:strCache>
            </c:strRef>
          </c:tx>
          <c:spPr>
            <a:solidFill>
              <a:srgbClr val="48A23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Vascular</c:v>
                </c:pt>
              </c:strCache>
            </c:strRef>
          </c:cat>
          <c:val>
            <c:numRef>
              <c:f>Hoja1!$C$2</c:f>
              <c:numCache>
                <c:formatCode>General</c:formatCode>
                <c:ptCount val="1"/>
                <c:pt idx="0">
                  <c:v>0.56999999999999995</c:v>
                </c:pt>
              </c:numCache>
            </c:numRef>
          </c:val>
          <c:extLst>
            <c:ext xmlns:c16="http://schemas.microsoft.com/office/drawing/2014/chart" uri="{C3380CC4-5D6E-409C-BE32-E72D297353CC}">
              <c16:uniqueId val="{00000001-C98C-4E23-AE97-9565CC4ECD58}"/>
            </c:ext>
          </c:extLst>
        </c:ser>
        <c:dLbls>
          <c:showLegendKey val="0"/>
          <c:showVal val="0"/>
          <c:showCatName val="0"/>
          <c:showSerName val="0"/>
          <c:showPercent val="0"/>
          <c:showBubbleSize val="0"/>
        </c:dLbls>
        <c:gapWidth val="219"/>
        <c:overlap val="-27"/>
        <c:axId val="442552320"/>
        <c:axId val="442553856"/>
      </c:barChart>
      <c:catAx>
        <c:axId val="44255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442553856"/>
        <c:crosses val="autoZero"/>
        <c:auto val="1"/>
        <c:lblAlgn val="ctr"/>
        <c:lblOffset val="100"/>
        <c:noMultiLvlLbl val="0"/>
      </c:catAx>
      <c:valAx>
        <c:axId val="442553856"/>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442552320"/>
        <c:crosses val="autoZero"/>
        <c:crossBetween val="between"/>
      </c:valAx>
      <c:spPr>
        <a:noFill/>
        <a:ln>
          <a:noFill/>
        </a:ln>
        <a:effectLst/>
      </c:spPr>
    </c:plotArea>
    <c:legend>
      <c:legendPos val="tr"/>
      <c:layout>
        <c:manualLayout>
          <c:xMode val="edge"/>
          <c:yMode val="edge"/>
          <c:x val="0.65430216535433094"/>
          <c:y val="0.125"/>
          <c:w val="0.266531167979003"/>
          <c:h val="0.1973587598425199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Before</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Vascular</c:v>
                </c:pt>
              </c:strCache>
            </c:strRef>
          </c:cat>
          <c:val>
            <c:numRef>
              <c:f>Hoja1!$B$2</c:f>
              <c:numCache>
                <c:formatCode>General</c:formatCode>
                <c:ptCount val="1"/>
                <c:pt idx="0">
                  <c:v>10.29</c:v>
                </c:pt>
              </c:numCache>
            </c:numRef>
          </c:val>
          <c:extLst>
            <c:ext xmlns:c16="http://schemas.microsoft.com/office/drawing/2014/chart" uri="{C3380CC4-5D6E-409C-BE32-E72D297353CC}">
              <c16:uniqueId val="{00000000-04ED-4084-9EB6-E71C81F7FE93}"/>
            </c:ext>
          </c:extLst>
        </c:ser>
        <c:ser>
          <c:idx val="1"/>
          <c:order val="1"/>
          <c:tx>
            <c:strRef>
              <c:f>Hoja1!$C$1</c:f>
              <c:strCache>
                <c:ptCount val="1"/>
                <c:pt idx="0">
                  <c:v>at 14 months</c:v>
                </c:pt>
              </c:strCache>
            </c:strRef>
          </c:tx>
          <c:spPr>
            <a:solidFill>
              <a:srgbClr val="48A23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Vascular</c:v>
                </c:pt>
              </c:strCache>
            </c:strRef>
          </c:cat>
          <c:val>
            <c:numRef>
              <c:f>Hoja1!$C$2</c:f>
              <c:numCache>
                <c:formatCode>General</c:formatCode>
                <c:ptCount val="1"/>
                <c:pt idx="0">
                  <c:v>12.14</c:v>
                </c:pt>
              </c:numCache>
            </c:numRef>
          </c:val>
          <c:extLst>
            <c:ext xmlns:c16="http://schemas.microsoft.com/office/drawing/2014/chart" uri="{C3380CC4-5D6E-409C-BE32-E72D297353CC}">
              <c16:uniqueId val="{00000001-04ED-4084-9EB6-E71C81F7FE93}"/>
            </c:ext>
          </c:extLst>
        </c:ser>
        <c:dLbls>
          <c:showLegendKey val="0"/>
          <c:showVal val="0"/>
          <c:showCatName val="0"/>
          <c:showSerName val="0"/>
          <c:showPercent val="0"/>
          <c:showBubbleSize val="0"/>
        </c:dLbls>
        <c:gapWidth val="219"/>
        <c:overlap val="-27"/>
        <c:axId val="36281728"/>
        <c:axId val="36283520"/>
      </c:barChart>
      <c:catAx>
        <c:axId val="362817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36283520"/>
        <c:crosses val="autoZero"/>
        <c:auto val="1"/>
        <c:lblAlgn val="ctr"/>
        <c:lblOffset val="100"/>
        <c:noMultiLvlLbl val="0"/>
      </c:catAx>
      <c:valAx>
        <c:axId val="36283520"/>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628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1599402158063599"/>
          <c:w val="0.99996489501312302"/>
          <c:h val="0.55632356372119995"/>
        </c:manualLayout>
      </c:layout>
      <c:barChart>
        <c:barDir val="col"/>
        <c:grouping val="clustered"/>
        <c:varyColors val="0"/>
        <c:ser>
          <c:idx val="0"/>
          <c:order val="0"/>
          <c:tx>
            <c:strRef>
              <c:f>Hoja1!$B$2</c:f>
              <c:strCache>
                <c:ptCount val="1"/>
                <c:pt idx="0">
                  <c:v>Before</c:v>
                </c:pt>
              </c:strCache>
            </c:strRef>
          </c:tx>
          <c:spPr>
            <a:solidFill>
              <a:srgbClr val="FF0000"/>
            </a:solidFill>
          </c:spPr>
          <c:invertIfNegative val="0"/>
          <c:dLbls>
            <c:dLbl>
              <c:idx val="2"/>
              <c:layout>
                <c:manualLayout>
                  <c:x val="-6.9444444444444397E-3"/>
                  <c:y val="-9.25925925925926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C4-4520-8BBC-65BAE46568B6}"/>
                </c:ext>
              </c:extLst>
            </c:dLbl>
            <c:dLbl>
              <c:idx val="3"/>
              <c:layout>
                <c:manualLayout>
                  <c:x val="-1.2500000000000001E-2"/>
                  <c:y val="-3.70370370370369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C4-4520-8BBC-65BAE46568B6}"/>
                </c:ext>
              </c:extLst>
            </c:dLbl>
            <c:spPr>
              <a:noFill/>
              <a:ln>
                <a:noFill/>
              </a:ln>
              <a:effectLst/>
            </c:spPr>
            <c:txPr>
              <a:bodyPr/>
              <a:lstStyle/>
              <a:p>
                <a:pPr>
                  <a:defRPr lang="es-ES" sz="1400">
                    <a:solidFill>
                      <a:schemeClr val="tx1"/>
                    </a:solidFill>
                    <a:latin typeface="Signika" pitchFamily="50"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Hoja1!$A$3:$A$6</c:f>
              <c:strCache>
                <c:ptCount val="4"/>
                <c:pt idx="0">
                  <c:v>&lt;= 50 Years</c:v>
                </c:pt>
                <c:pt idx="1">
                  <c:v>&gt; 50 Years</c:v>
                </c:pt>
                <c:pt idx="2">
                  <c:v>&lt;= 50 Years</c:v>
                </c:pt>
                <c:pt idx="3">
                  <c:v>&gt; 50 Años</c:v>
                </c:pt>
              </c:strCache>
            </c:strRef>
          </c:cat>
          <c:val>
            <c:numRef>
              <c:f>Hoja1!$B$3:$B$6</c:f>
              <c:numCache>
                <c:formatCode>General</c:formatCode>
                <c:ptCount val="4"/>
                <c:pt idx="0">
                  <c:v>82.6</c:v>
                </c:pt>
                <c:pt idx="1">
                  <c:v>84.6</c:v>
                </c:pt>
                <c:pt idx="2">
                  <c:v>125.4</c:v>
                </c:pt>
                <c:pt idx="3">
                  <c:v>102.8</c:v>
                </c:pt>
              </c:numCache>
            </c:numRef>
          </c:val>
          <c:extLst>
            <c:ext xmlns:c16="http://schemas.microsoft.com/office/drawing/2014/chart" uri="{C3380CC4-5D6E-409C-BE32-E72D297353CC}">
              <c16:uniqueId val="{00000002-50C4-4520-8BBC-65BAE46568B6}"/>
            </c:ext>
          </c:extLst>
        </c:ser>
        <c:ser>
          <c:idx val="1"/>
          <c:order val="1"/>
          <c:tx>
            <c:strRef>
              <c:f>Hoja1!$C$2</c:f>
              <c:strCache>
                <c:ptCount val="1"/>
                <c:pt idx="0">
                  <c:v>at 14 months</c:v>
                </c:pt>
              </c:strCache>
            </c:strRef>
          </c:tx>
          <c:spPr>
            <a:solidFill>
              <a:srgbClr val="48A23F"/>
            </a:solidFill>
          </c:spPr>
          <c:invertIfNegative val="0"/>
          <c:dLbls>
            <c:dLbl>
              <c:idx val="0"/>
              <c:layout>
                <c:manualLayout>
                  <c:x val="5.5555555555555497E-3"/>
                  <c:y val="0"/>
                </c:manualLayout>
              </c:layout>
              <c:spPr>
                <a:noFill/>
                <a:ln>
                  <a:noFill/>
                </a:ln>
                <a:effectLst/>
              </c:spPr>
              <c:txPr>
                <a:bodyPr/>
                <a:lstStyle/>
                <a:p>
                  <a:pPr>
                    <a:defRPr lang="es-ES" sz="1400" b="1">
                      <a:solidFill>
                        <a:schemeClr val="tx1"/>
                      </a:solidFill>
                      <a:latin typeface="Signika" pitchFamily="50"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0C4-4520-8BBC-65BAE46568B6}"/>
                </c:ext>
              </c:extLst>
            </c:dLbl>
            <c:dLbl>
              <c:idx val="1"/>
              <c:spPr>
                <a:noFill/>
                <a:ln>
                  <a:noFill/>
                </a:ln>
                <a:effectLst/>
              </c:spPr>
              <c:txPr>
                <a:bodyPr/>
                <a:lstStyle/>
                <a:p>
                  <a:pPr>
                    <a:defRPr lang="es-ES" sz="1400" b="1">
                      <a:solidFill>
                        <a:schemeClr val="tx1"/>
                      </a:solidFill>
                      <a:latin typeface="Signika" pitchFamily="50" charset="0"/>
                    </a:defRPr>
                  </a:pPr>
                  <a:endParaRPr lang="nb-NO"/>
                </a:p>
              </c:txPr>
              <c:dLblPos val="outEnd"/>
              <c:showLegendKey val="0"/>
              <c:showVal val="1"/>
              <c:showCatName val="0"/>
              <c:showSerName val="0"/>
              <c:showPercent val="0"/>
              <c:showBubbleSize val="0"/>
              <c:extLst>
                <c:ext xmlns:c16="http://schemas.microsoft.com/office/drawing/2014/chart" uri="{C3380CC4-5D6E-409C-BE32-E72D297353CC}">
                  <c16:uniqueId val="{00000000-B26D-4DAC-AECC-CC65CDA820B1}"/>
                </c:ext>
              </c:extLst>
            </c:dLbl>
            <c:dLbl>
              <c:idx val="2"/>
              <c:layout>
                <c:manualLayout>
                  <c:x val="1.2500000000000001E-2"/>
                  <c:y val="-1.85185185185185E-3"/>
                </c:manualLayout>
              </c:layout>
              <c:spPr>
                <a:noFill/>
                <a:ln>
                  <a:noFill/>
                </a:ln>
                <a:effectLst/>
              </c:spPr>
              <c:txPr>
                <a:bodyPr/>
                <a:lstStyle/>
                <a:p>
                  <a:pPr>
                    <a:defRPr lang="es-ES" sz="1400" b="1">
                      <a:solidFill>
                        <a:schemeClr val="tx1"/>
                      </a:solidFill>
                      <a:latin typeface="Signika" pitchFamily="50"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6D-4DAC-AECC-CC65CDA820B1}"/>
                </c:ext>
              </c:extLst>
            </c:dLbl>
            <c:dLbl>
              <c:idx val="3"/>
              <c:layout>
                <c:manualLayout>
                  <c:x val="1.52777777777778E-2"/>
                  <c:y val="-3.7037037037036999E-3"/>
                </c:manualLayout>
              </c:layout>
              <c:spPr>
                <a:noFill/>
                <a:ln>
                  <a:noFill/>
                </a:ln>
                <a:effectLst/>
              </c:spPr>
              <c:txPr>
                <a:bodyPr/>
                <a:lstStyle/>
                <a:p>
                  <a:pPr>
                    <a:defRPr lang="es-ES" sz="1400" b="1">
                      <a:solidFill>
                        <a:schemeClr val="tx1"/>
                      </a:solidFill>
                      <a:latin typeface="Signika" pitchFamily="50"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0C4-4520-8BBC-65BAE46568B6}"/>
                </c:ext>
              </c:extLst>
            </c:dLbl>
            <c:spPr>
              <a:solidFill>
                <a:sysClr val="windowText" lastClr="000000"/>
              </a:solidFill>
              <a:ln>
                <a:noFill/>
              </a:ln>
              <a:effectLst/>
            </c:spPr>
            <c:txPr>
              <a:bodyPr/>
              <a:lstStyle/>
              <a:p>
                <a:pPr>
                  <a:defRPr lang="es-ES" sz="1400" b="1">
                    <a:solidFill>
                      <a:schemeClr val="bg1"/>
                    </a:solidFill>
                    <a:latin typeface="Signika" pitchFamily="50"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Hoja1!$A$3:$A$6</c:f>
              <c:strCache>
                <c:ptCount val="4"/>
                <c:pt idx="0">
                  <c:v>&lt;= 50 Years</c:v>
                </c:pt>
                <c:pt idx="1">
                  <c:v>&gt; 50 Years</c:v>
                </c:pt>
                <c:pt idx="2">
                  <c:v>&lt;= 50 Years</c:v>
                </c:pt>
                <c:pt idx="3">
                  <c:v>&gt; 50 Años</c:v>
                </c:pt>
              </c:strCache>
            </c:strRef>
          </c:cat>
          <c:val>
            <c:numRef>
              <c:f>Hoja1!$C$3:$C$6</c:f>
              <c:numCache>
                <c:formatCode>General</c:formatCode>
                <c:ptCount val="4"/>
                <c:pt idx="0">
                  <c:v>79.8</c:v>
                </c:pt>
                <c:pt idx="1">
                  <c:v>76</c:v>
                </c:pt>
                <c:pt idx="2">
                  <c:v>111.2</c:v>
                </c:pt>
                <c:pt idx="3">
                  <c:v>105.5</c:v>
                </c:pt>
              </c:numCache>
            </c:numRef>
          </c:val>
          <c:extLst>
            <c:ext xmlns:c16="http://schemas.microsoft.com/office/drawing/2014/chart" uri="{C3380CC4-5D6E-409C-BE32-E72D297353CC}">
              <c16:uniqueId val="{00000006-50C4-4520-8BBC-65BAE46568B6}"/>
            </c:ext>
          </c:extLst>
        </c:ser>
        <c:dLbls>
          <c:showLegendKey val="0"/>
          <c:showVal val="1"/>
          <c:showCatName val="0"/>
          <c:showSerName val="0"/>
          <c:showPercent val="0"/>
          <c:showBubbleSize val="0"/>
        </c:dLbls>
        <c:gapWidth val="150"/>
        <c:overlap val="-25"/>
        <c:axId val="442733312"/>
        <c:axId val="442734848"/>
      </c:barChart>
      <c:catAx>
        <c:axId val="442733312"/>
        <c:scaling>
          <c:orientation val="minMax"/>
        </c:scaling>
        <c:delete val="0"/>
        <c:axPos val="b"/>
        <c:numFmt formatCode="General" sourceLinked="0"/>
        <c:majorTickMark val="none"/>
        <c:minorTickMark val="none"/>
        <c:tickLblPos val="low"/>
        <c:spPr>
          <a:noFill/>
        </c:spPr>
        <c:txPr>
          <a:bodyPr/>
          <a:lstStyle/>
          <a:p>
            <a:pPr>
              <a:defRPr lang="es-ES" sz="1400">
                <a:solidFill>
                  <a:schemeClr val="tx1"/>
                </a:solidFill>
                <a:latin typeface="Signika" pitchFamily="50" charset="0"/>
              </a:defRPr>
            </a:pPr>
            <a:endParaRPr lang="nb-NO"/>
          </a:p>
        </c:txPr>
        <c:crossAx val="442734848"/>
        <c:crosses val="autoZero"/>
        <c:auto val="1"/>
        <c:lblAlgn val="ctr"/>
        <c:lblOffset val="100"/>
        <c:noMultiLvlLbl val="0"/>
      </c:catAx>
      <c:valAx>
        <c:axId val="442734848"/>
        <c:scaling>
          <c:orientation val="minMax"/>
        </c:scaling>
        <c:delete val="0"/>
        <c:axPos val="l"/>
        <c:numFmt formatCode="General" sourceLinked="1"/>
        <c:majorTickMark val="out"/>
        <c:minorTickMark val="none"/>
        <c:tickLblPos val="nextTo"/>
        <c:txPr>
          <a:bodyPr/>
          <a:lstStyle/>
          <a:p>
            <a:pPr>
              <a:defRPr lang="es-ES" sz="1200">
                <a:solidFill>
                  <a:schemeClr val="bg1"/>
                </a:solidFill>
                <a:latin typeface="Signika" panose="02010003020600000004" pitchFamily="50" charset="0"/>
              </a:defRPr>
            </a:pPr>
            <a:endParaRPr lang="nb-NO"/>
          </a:p>
        </c:txPr>
        <c:crossAx val="442733312"/>
        <c:crosses val="autoZero"/>
        <c:crossBetween val="between"/>
      </c:valAx>
      <c:spPr>
        <a:noFill/>
        <a:ln w="25400">
          <a:noFill/>
        </a:ln>
        <a:effectLst>
          <a:innerShdw blurRad="63500" dist="50800" dir="13500000">
            <a:prstClr val="black">
              <a:alpha val="50000"/>
            </a:prstClr>
          </a:innerShdw>
        </a:effectLst>
      </c:spPr>
    </c:plotArea>
    <c:legend>
      <c:legendPos val="r"/>
      <c:legendEntry>
        <c:idx val="0"/>
        <c:txPr>
          <a:bodyPr/>
          <a:lstStyle/>
          <a:p>
            <a:pPr>
              <a:defRPr sz="1400">
                <a:solidFill>
                  <a:schemeClr val="tx1"/>
                </a:solidFill>
                <a:latin typeface="Signika" pitchFamily="50" charset="0"/>
              </a:defRPr>
            </a:pPr>
            <a:endParaRPr lang="nb-NO"/>
          </a:p>
        </c:txPr>
      </c:legendEntry>
      <c:legendEntry>
        <c:idx val="1"/>
        <c:txPr>
          <a:bodyPr/>
          <a:lstStyle/>
          <a:p>
            <a:pPr>
              <a:defRPr sz="1400" b="1">
                <a:solidFill>
                  <a:schemeClr val="tx1"/>
                </a:solidFill>
                <a:latin typeface="Signika" pitchFamily="50" charset="0"/>
              </a:defRPr>
            </a:pPr>
            <a:endParaRPr lang="nb-NO"/>
          </a:p>
        </c:txPr>
      </c:legendEntry>
      <c:layout>
        <c:manualLayout>
          <c:xMode val="edge"/>
          <c:yMode val="edge"/>
          <c:x val="4.6637485145685602E-2"/>
          <c:y val="0.18872153975141001"/>
          <c:w val="0.36463296387528898"/>
          <c:h val="7.3096237970253899E-2"/>
        </c:manualLayout>
      </c:layout>
      <c:overlay val="0"/>
      <c:spPr>
        <a:noFill/>
        <a:ln>
          <a:noFill/>
        </a:ln>
      </c:spPr>
      <c:txPr>
        <a:bodyPr/>
        <a:lstStyle/>
        <a:p>
          <a:pPr>
            <a:defRPr lang="es-ES" sz="1400">
              <a:solidFill>
                <a:schemeClr val="tx1"/>
              </a:solidFill>
              <a:latin typeface="Signika" panose="02010003020600000004" pitchFamily="50" charset="0"/>
            </a:defRPr>
          </a:pPr>
          <a:endParaRPr lang="nb-NO"/>
        </a:p>
      </c:txPr>
    </c:legend>
    <c:plotVisOnly val="1"/>
    <c:dispBlanksAs val="gap"/>
    <c:showDLblsOverMax val="0"/>
  </c:chart>
  <c:txPr>
    <a:bodyPr/>
    <a:lstStyle/>
    <a:p>
      <a:pPr>
        <a:defRPr sz="1800"/>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Antes</c:v>
                </c:pt>
              </c:strCache>
            </c:strRef>
          </c:tx>
          <c:spPr>
            <a:solidFill>
              <a:srgbClr val="FF0000"/>
            </a:solidFill>
            <a:ln>
              <a:noFill/>
            </a:ln>
            <a:effectLst/>
          </c:spPr>
          <c:invertIfNegative val="0"/>
          <c:dLbls>
            <c:dLbl>
              <c:idx val="0"/>
              <c:layout>
                <c:manualLayout>
                  <c:x val="0"/>
                  <c:y val="8.43750000000000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BC1-41F0-827A-13DC00B636C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Vascular</c:v>
                </c:pt>
              </c:strCache>
            </c:strRef>
          </c:cat>
          <c:val>
            <c:numRef>
              <c:f>Hoja1!$B$2</c:f>
              <c:numCache>
                <c:formatCode>General</c:formatCode>
                <c:ptCount val="1"/>
                <c:pt idx="0">
                  <c:v>11.91</c:v>
                </c:pt>
              </c:numCache>
            </c:numRef>
          </c:val>
          <c:extLst>
            <c:ext xmlns:c16="http://schemas.microsoft.com/office/drawing/2014/chart" uri="{C3380CC4-5D6E-409C-BE32-E72D297353CC}">
              <c16:uniqueId val="{00000001-BBC1-41F0-827A-13DC00B636C0}"/>
            </c:ext>
          </c:extLst>
        </c:ser>
        <c:ser>
          <c:idx val="1"/>
          <c:order val="1"/>
          <c:tx>
            <c:strRef>
              <c:f>Hoja1!$C$1</c:f>
              <c:strCache>
                <c:ptCount val="1"/>
                <c:pt idx="0">
                  <c:v>at 14 months</c:v>
                </c:pt>
              </c:strCache>
            </c:strRef>
          </c:tx>
          <c:spPr>
            <a:solidFill>
              <a:srgbClr val="48A23F"/>
            </a:solidFill>
            <a:ln>
              <a:noFill/>
            </a:ln>
            <a:effectLst/>
          </c:spPr>
          <c:invertIfNegative val="0"/>
          <c:dLbls>
            <c:dLbl>
              <c:idx val="0"/>
              <c:layout>
                <c:manualLayout>
                  <c:x val="-2.08333333333326E-3"/>
                  <c:y val="8.12500000000000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BC1-41F0-827A-13DC00B636C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ignika" panose="02010003020600000004" pitchFamily="50" charset="0"/>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Vascular</c:v>
                </c:pt>
              </c:strCache>
            </c:strRef>
          </c:cat>
          <c:val>
            <c:numRef>
              <c:f>Hoja1!$C$2</c:f>
              <c:numCache>
                <c:formatCode>General</c:formatCode>
                <c:ptCount val="1"/>
                <c:pt idx="0">
                  <c:v>14.31</c:v>
                </c:pt>
              </c:numCache>
            </c:numRef>
          </c:val>
          <c:extLst>
            <c:ext xmlns:c16="http://schemas.microsoft.com/office/drawing/2014/chart" uri="{C3380CC4-5D6E-409C-BE32-E72D297353CC}">
              <c16:uniqueId val="{00000003-BBC1-41F0-827A-13DC00B636C0}"/>
            </c:ext>
          </c:extLst>
        </c:ser>
        <c:dLbls>
          <c:dLblPos val="outEnd"/>
          <c:showLegendKey val="0"/>
          <c:showVal val="1"/>
          <c:showCatName val="0"/>
          <c:showSerName val="0"/>
          <c:showPercent val="0"/>
          <c:showBubbleSize val="0"/>
        </c:dLbls>
        <c:gapWidth val="219"/>
        <c:overlap val="-27"/>
        <c:axId val="442504320"/>
        <c:axId val="442610432"/>
      </c:barChart>
      <c:catAx>
        <c:axId val="442504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crossAx val="442610432"/>
        <c:crosses val="autoZero"/>
        <c:auto val="1"/>
        <c:lblAlgn val="ctr"/>
        <c:lblOffset val="100"/>
        <c:noMultiLvlLbl val="0"/>
      </c:catAx>
      <c:valAx>
        <c:axId val="442610432"/>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44250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Signika" panose="02010003020600000004" pitchFamily="50" charset="0"/>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0.62932</cdr:x>
      <cdr:y>0.24806</cdr:y>
    </cdr:from>
    <cdr:to>
      <cdr:x>0.74744</cdr:x>
      <cdr:y>0.31893</cdr:y>
    </cdr:to>
    <cdr:sp macro="" textlink="">
      <cdr:nvSpPr>
        <cdr:cNvPr id="2" name="CuadroTexto 1"/>
        <cdr:cNvSpPr txBox="1"/>
      </cdr:nvSpPr>
      <cdr:spPr>
        <a:xfrm xmlns:a="http://schemas.openxmlformats.org/drawingml/2006/main">
          <a:off x="3836313" y="1008112"/>
          <a:ext cx="720080" cy="2880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13,8%</a:t>
          </a:r>
          <a:endParaRPr lang="en-US" sz="1100" dirty="0">
            <a:solidFill>
              <a:schemeClr val="tx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0.31777</cdr:x>
      <cdr:y>0.11371</cdr:y>
    </cdr:from>
    <cdr:to>
      <cdr:x>0.53426</cdr:x>
      <cdr:y>0.27263</cdr:y>
    </cdr:to>
    <cdr:cxnSp macro="">
      <cdr:nvCxnSpPr>
        <cdr:cNvPr id="3" name="Conector recto de flecha 2">
          <a:extLst xmlns:a="http://schemas.openxmlformats.org/drawingml/2006/main">
            <a:ext uri="{FF2B5EF4-FFF2-40B4-BE49-F238E27FC236}">
              <a16:creationId xmlns:a16="http://schemas.microsoft.com/office/drawing/2014/main" id="{22E23E02-2AF3-4B9E-B9F2-0A5A74EAD0F1}"/>
            </a:ext>
          </a:extLst>
        </cdr:cNvPr>
        <cdr:cNvCxnSpPr/>
      </cdr:nvCxnSpPr>
      <cdr:spPr>
        <a:xfrm xmlns:a="http://schemas.openxmlformats.org/drawingml/2006/main" flipV="1">
          <a:off x="2219575" y="566782"/>
          <a:ext cx="1512134" cy="792110"/>
        </a:xfrm>
        <a:prstGeom xmlns:a="http://schemas.openxmlformats.org/drawingml/2006/main" prst="straightConnector1">
          <a:avLst/>
        </a:prstGeom>
        <a:ln xmlns:a="http://schemas.openxmlformats.org/drawingml/2006/main" w="31750">
          <a:solidFill>
            <a:srgbClr val="48A23F"/>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0.33299</cdr:x>
      <cdr:y>0.08925</cdr:y>
    </cdr:from>
    <cdr:to>
      <cdr:x>0.4639</cdr:x>
      <cdr:y>0.16149</cdr:y>
    </cdr:to>
    <cdr:sp macro="" textlink="">
      <cdr:nvSpPr>
        <cdr:cNvPr id="6" name="CuadroTexto 5"/>
        <cdr:cNvSpPr txBox="1"/>
      </cdr:nvSpPr>
      <cdr:spPr>
        <a:xfrm xmlns:a="http://schemas.openxmlformats.org/drawingml/2006/main">
          <a:off x="2325834" y="444862"/>
          <a:ext cx="914377" cy="3600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ES" sz="1400" dirty="0">
              <a:solidFill>
                <a:schemeClr val="tx1"/>
              </a:solidFill>
              <a:latin typeface="Signika" panose="02010003020600000004" pitchFamily="50" charset="0"/>
            </a:rPr>
            <a:t>27,58 %</a:t>
          </a:r>
        </a:p>
      </cdr:txBody>
    </cdr:sp>
  </cdr:relSizeAnchor>
</c:userShapes>
</file>

<file path=ppt/drawings/drawing3.xml><?xml version="1.0" encoding="utf-8"?>
<c:userShapes xmlns:c="http://schemas.openxmlformats.org/drawingml/2006/chart">
  <cdr:relSizeAnchor xmlns:cdr="http://schemas.openxmlformats.org/drawingml/2006/chartDrawing">
    <cdr:from>
      <cdr:x>0.49925</cdr:x>
      <cdr:y>0.3432</cdr:y>
    </cdr:from>
    <cdr:to>
      <cdr:x>0.64925</cdr:x>
      <cdr:y>0.5682</cdr:y>
    </cdr:to>
    <cdr:sp macro="" textlink="">
      <cdr:nvSpPr>
        <cdr:cNvPr id="2" name="CuadroTexto 1"/>
        <cdr:cNvSpPr txBox="1"/>
      </cdr:nvSpPr>
      <cdr:spPr>
        <a:xfrm xmlns:a="http://schemas.openxmlformats.org/drawingml/2006/main">
          <a:off x="3043455" y="139478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ES" sz="1400" dirty="0">
              <a:solidFill>
                <a:schemeClr val="tx1"/>
              </a:solidFill>
              <a:latin typeface="Signika" panose="02010003020600000004" pitchFamily="50" charset="0"/>
              <a:ea typeface="Cambria Math" panose="02040503050406030204" pitchFamily="18" charset="0"/>
            </a:rPr>
            <a:t>𝛁 69,4 %</a:t>
          </a:r>
          <a:endParaRPr lang="es-ES" sz="1400" dirty="0">
            <a:solidFill>
              <a:schemeClr val="tx1"/>
            </a:solidFill>
            <a:latin typeface="Signika" panose="02010003020600000004" pitchFamily="50"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0.28738</cdr:x>
      <cdr:y>0.11019</cdr:y>
    </cdr:from>
    <cdr:to>
      <cdr:x>0.53544</cdr:x>
      <cdr:y>0.5</cdr:y>
    </cdr:to>
    <cdr:cxnSp macro="">
      <cdr:nvCxnSpPr>
        <cdr:cNvPr id="3" name="Conector recto de flecha 2">
          <a:extLst xmlns:a="http://schemas.openxmlformats.org/drawingml/2006/main">
            <a:ext uri="{FF2B5EF4-FFF2-40B4-BE49-F238E27FC236}">
              <a16:creationId xmlns:a16="http://schemas.microsoft.com/office/drawing/2014/main" id="{71FF2FBA-82CD-4229-887D-CD37D31F349A}"/>
            </a:ext>
          </a:extLst>
        </cdr:cNvPr>
        <cdr:cNvCxnSpPr/>
      </cdr:nvCxnSpPr>
      <cdr:spPr>
        <a:xfrm xmlns:a="http://schemas.openxmlformats.org/drawingml/2006/main" flipV="1">
          <a:off x="1751856" y="447824"/>
          <a:ext cx="1512168" cy="1584176"/>
        </a:xfrm>
        <a:prstGeom xmlns:a="http://schemas.openxmlformats.org/drawingml/2006/main" prst="straightConnector1">
          <a:avLst/>
        </a:prstGeom>
        <a:ln xmlns:a="http://schemas.openxmlformats.org/drawingml/2006/main" w="31750">
          <a:solidFill>
            <a:srgbClr val="48A23F"/>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0.36191</cdr:x>
      <cdr:y>0.18107</cdr:y>
    </cdr:from>
    <cdr:to>
      <cdr:x>0.51191</cdr:x>
      <cdr:y>0.40607</cdr:y>
    </cdr:to>
    <cdr:sp macro="" textlink="">
      <cdr:nvSpPr>
        <cdr:cNvPr id="5" name="CuadroTexto 4"/>
        <cdr:cNvSpPr txBox="1"/>
      </cdr:nvSpPr>
      <cdr:spPr>
        <a:xfrm xmlns:a="http://schemas.openxmlformats.org/drawingml/2006/main">
          <a:off x="2206192" y="73585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ES" sz="1400" dirty="0">
              <a:solidFill>
                <a:schemeClr val="tx1"/>
              </a:solidFill>
              <a:latin typeface="Signika" panose="02010003020600000004" pitchFamily="50" charset="0"/>
            </a:rPr>
            <a:t>18 %</a:t>
          </a:r>
        </a:p>
      </cdr:txBody>
    </cdr:sp>
  </cdr:relSizeAnchor>
</c:userShapes>
</file>

<file path=ppt/drawings/drawing5.xml><?xml version="1.0" encoding="utf-8"?>
<c:userShapes xmlns:c="http://schemas.openxmlformats.org/drawingml/2006/chart">
  <cdr:relSizeAnchor xmlns:cdr="http://schemas.openxmlformats.org/drawingml/2006/chartDrawing">
    <cdr:from>
      <cdr:x>0.311</cdr:x>
      <cdr:y>0.07476</cdr:y>
    </cdr:from>
    <cdr:to>
      <cdr:x>0.461</cdr:x>
      <cdr:y>0.29976</cdr:y>
    </cdr:to>
    <cdr:sp macro="" textlink="">
      <cdr:nvSpPr>
        <cdr:cNvPr id="2" name="CuadroTexto 1"/>
        <cdr:cNvSpPr txBox="1"/>
      </cdr:nvSpPr>
      <cdr:spPr>
        <a:xfrm xmlns:a="http://schemas.openxmlformats.org/drawingml/2006/main">
          <a:off x="1895872" y="30380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s-ES" sz="1100" dirty="0"/>
        </a:p>
      </cdr:txBody>
    </cdr:sp>
  </cdr:relSizeAnchor>
  <cdr:relSizeAnchor xmlns:cdr="http://schemas.openxmlformats.org/drawingml/2006/chartDrawing">
    <cdr:from>
      <cdr:x>0.37362</cdr:x>
      <cdr:y>0.08235</cdr:y>
    </cdr:from>
    <cdr:to>
      <cdr:x>0.52362</cdr:x>
      <cdr:y>0.17347</cdr:y>
    </cdr:to>
    <cdr:sp macro="" textlink="">
      <cdr:nvSpPr>
        <cdr:cNvPr id="3" name="CuadroTexto 2"/>
        <cdr:cNvSpPr txBox="1"/>
      </cdr:nvSpPr>
      <cdr:spPr>
        <a:xfrm xmlns:a="http://schemas.openxmlformats.org/drawingml/2006/main">
          <a:off x="2277616" y="334671"/>
          <a:ext cx="914400" cy="37032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ES" sz="1400" dirty="0">
              <a:solidFill>
                <a:schemeClr val="tx1"/>
              </a:solidFill>
              <a:latin typeface="Signika" panose="02010003020600000004" pitchFamily="50" charset="0"/>
            </a:rPr>
            <a:t>20,15 %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CDB4E2-8F10-4E83-B8DB-B6ED0F420AEB}" type="datetimeFigureOut">
              <a:rPr lang="es-ES" smtClean="0"/>
              <a:t>26/04/2022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5EB5E-4D55-46E3-8386-2BA3A381A0C3}" type="slidenum">
              <a:rPr lang="es-ES" smtClean="0"/>
              <a:t>‹#›</a:t>
            </a:fld>
            <a:endParaRPr lang="es-ES"/>
          </a:p>
        </p:txBody>
      </p:sp>
    </p:spTree>
    <p:extLst>
      <p:ext uri="{BB962C8B-B14F-4D97-AF65-F5344CB8AC3E}">
        <p14:creationId xmlns:p14="http://schemas.microsoft.com/office/powerpoint/2010/main" val="1066206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fr-FR"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2</a:t>
            </a:fld>
            <a:endParaRPr lang="es-ES"/>
          </a:p>
        </p:txBody>
      </p:sp>
    </p:spTree>
    <p:extLst>
      <p:ext uri="{BB962C8B-B14F-4D97-AF65-F5344CB8AC3E}">
        <p14:creationId xmlns:p14="http://schemas.microsoft.com/office/powerpoint/2010/main" val="3134509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fr-FR"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3</a:t>
            </a:fld>
            <a:endParaRPr lang="es-ES"/>
          </a:p>
        </p:txBody>
      </p:sp>
    </p:spTree>
    <p:extLst>
      <p:ext uri="{BB962C8B-B14F-4D97-AF65-F5344CB8AC3E}">
        <p14:creationId xmlns:p14="http://schemas.microsoft.com/office/powerpoint/2010/main" val="1567569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2875" y="768350"/>
            <a:ext cx="6818313" cy="3836988"/>
          </a:xfrm>
        </p:spPr>
      </p:sp>
      <p:sp>
        <p:nvSpPr>
          <p:cNvPr id="3" name="2 Marcador de notas"/>
          <p:cNvSpPr>
            <a:spLocks noGrp="1"/>
          </p:cNvSpPr>
          <p:nvPr>
            <p:ph type="body" idx="1"/>
          </p:nvPr>
        </p:nvSpPr>
        <p:spPr/>
        <p:txBody>
          <a:bodyPr>
            <a:normAutofit fontScale="55000" lnSpcReduction="20000"/>
          </a:bodyPr>
          <a:lstStyle/>
          <a:p>
            <a:pPr marL="0" lvl="1" indent="-557298">
              <a:spcBef>
                <a:spcPts val="650"/>
              </a:spcBef>
              <a:buFont typeface="+mj-lt"/>
              <a:buAutoNum type="arabicPeriod"/>
            </a:pPr>
            <a:r>
              <a:rPr lang="en-GB" sz="3000" dirty="0">
                <a:latin typeface="Signika" pitchFamily="50" charset="0"/>
              </a:rPr>
              <a:t>Worse equilibrium and biomechanics provokes gait changes and can result in problems in other parts such as the spine and the contralateral hip.</a:t>
            </a:r>
          </a:p>
          <a:p>
            <a:pPr marL="0" lvl="1" indent="-557298">
              <a:spcBef>
                <a:spcPts val="650"/>
              </a:spcBef>
              <a:buFont typeface="+mj-lt"/>
              <a:buAutoNum type="arabicPeriod"/>
            </a:pPr>
            <a:r>
              <a:rPr lang="en-GB" sz="3000" dirty="0">
                <a:latin typeface="Signika" pitchFamily="50" charset="0"/>
              </a:rPr>
              <a:t>Fatigue. Amputee patients have to make bigger efforts for the same result</a:t>
            </a:r>
          </a:p>
          <a:p>
            <a:pPr marL="0" lvl="1" indent="-557298">
              <a:spcBef>
                <a:spcPts val="650"/>
              </a:spcBef>
              <a:buFont typeface="+mj-lt"/>
              <a:buAutoNum type="arabicPeriod"/>
            </a:pPr>
            <a:r>
              <a:rPr lang="en-GB" sz="3000" dirty="0">
                <a:latin typeface="Signika" pitchFamily="50" charset="0"/>
              </a:rPr>
              <a:t>Less control due to reduced muscles, a shorter leverage arm and </a:t>
            </a:r>
            <a:r>
              <a:rPr lang="en-GB" sz="3000" u="sng" dirty="0">
                <a:latin typeface="Signika" pitchFamily="50" charset="0"/>
              </a:rPr>
              <a:t>body weight supported by unstable soft tissues.</a:t>
            </a:r>
            <a:endParaRPr lang="en-GB" sz="3000" dirty="0">
              <a:latin typeface="Signika" pitchFamily="50" charset="0"/>
            </a:endParaRPr>
          </a:p>
          <a:p>
            <a:pPr marL="0" lvl="1" indent="-557298">
              <a:spcBef>
                <a:spcPts val="650"/>
              </a:spcBef>
              <a:buFont typeface="+mj-lt"/>
              <a:buAutoNum type="arabicPeriod"/>
            </a:pPr>
            <a:r>
              <a:rPr lang="en-GB" sz="3000" dirty="0">
                <a:latin typeface="Signika" pitchFamily="50" charset="0"/>
              </a:rPr>
              <a:t>Movement and or temperature changes cause volume changes, sweating, fitting problems and various skin issues. Ischium loads cause painful tender spots.</a:t>
            </a:r>
          </a:p>
          <a:p>
            <a:pPr marL="0" lvl="1" indent="-557298">
              <a:spcBef>
                <a:spcPts val="650"/>
              </a:spcBef>
              <a:buFont typeface="+mj-lt"/>
              <a:buAutoNum type="arabicPeriod"/>
            </a:pPr>
            <a:r>
              <a:rPr lang="en-GB" sz="3000" dirty="0">
                <a:latin typeface="Signika" pitchFamily="50" charset="0"/>
              </a:rPr>
              <a:t>Fracture risk of the femoral neck increases due to the lack of charge stimuli in the bone that causes osteoporosis. </a:t>
            </a:r>
            <a:endParaRPr lang="es-ES" sz="3000" dirty="0">
              <a:latin typeface="Signika" pitchFamily="50" charset="0"/>
            </a:endParaRP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9104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2875" y="768350"/>
            <a:ext cx="6818313" cy="3836988"/>
          </a:xfrm>
        </p:spPr>
      </p:sp>
      <p:sp>
        <p:nvSpPr>
          <p:cNvPr id="3" name="2 Marcador de notas"/>
          <p:cNvSpPr>
            <a:spLocks noGrp="1"/>
          </p:cNvSpPr>
          <p:nvPr>
            <p:ph type="body" idx="1"/>
          </p:nvPr>
        </p:nvSpPr>
        <p:spPr/>
        <p:txBody>
          <a:bodyPr>
            <a:normAutofit fontScale="47500" lnSpcReduction="20000"/>
          </a:bodyPr>
          <a:lstStyle/>
          <a:p>
            <a:pPr marL="990752" lvl="1" indent="-495376">
              <a:spcBef>
                <a:spcPts val="650"/>
              </a:spcBef>
              <a:buFontTx/>
              <a:buAutoNum type="arabicPeriod"/>
            </a:pPr>
            <a:r>
              <a:rPr lang="en-GB" sz="3000" dirty="0">
                <a:solidFill>
                  <a:srgbClr val="FFFFFF"/>
                </a:solidFill>
              </a:rPr>
              <a:t>Distal support of the stump makes a more comfortable distal weight bearing socket possible with less pressure on the ischium ramus. This results in mayor overall comfort.</a:t>
            </a:r>
          </a:p>
          <a:p>
            <a:pPr marL="990752" lvl="1" indent="-495376">
              <a:spcBef>
                <a:spcPts val="650"/>
              </a:spcBef>
              <a:buFontTx/>
              <a:buAutoNum type="arabicPeriod"/>
            </a:pPr>
            <a:r>
              <a:rPr lang="en-GB" sz="3000" dirty="0">
                <a:solidFill>
                  <a:srgbClr val="FFFFFF"/>
                </a:solidFill>
              </a:rPr>
              <a:t>The mobility of the hip is not restricted by a large ischium socket.</a:t>
            </a:r>
          </a:p>
          <a:p>
            <a:pPr marL="990752" lvl="1" indent="-495376">
              <a:spcBef>
                <a:spcPts val="650"/>
              </a:spcBef>
              <a:buFontTx/>
              <a:buAutoNum type="arabicPeriod"/>
            </a:pPr>
            <a:r>
              <a:rPr lang="en-GB" sz="3000" dirty="0">
                <a:solidFill>
                  <a:srgbClr val="FFFFFF"/>
                </a:solidFill>
              </a:rPr>
              <a:t>Better overall distribution of the pressures into the socket.</a:t>
            </a:r>
          </a:p>
          <a:p>
            <a:pPr marL="990752" lvl="1" indent="-495376">
              <a:spcBef>
                <a:spcPts val="650"/>
              </a:spcBef>
              <a:buFontTx/>
              <a:buAutoNum type="arabicPeriod"/>
            </a:pPr>
            <a:r>
              <a:rPr lang="en-GB" sz="3000" dirty="0">
                <a:solidFill>
                  <a:srgbClr val="FFFFFF"/>
                </a:solidFill>
              </a:rPr>
              <a:t>Longer leverage arm. Better control of the prosthesis. </a:t>
            </a:r>
          </a:p>
          <a:p>
            <a:pPr marL="990752" lvl="1" indent="-495376">
              <a:spcBef>
                <a:spcPts val="650"/>
              </a:spcBef>
              <a:buFontTx/>
              <a:buAutoNum type="arabicPeriod"/>
            </a:pPr>
            <a:r>
              <a:rPr lang="en-GB" sz="3000" dirty="0">
                <a:solidFill>
                  <a:srgbClr val="FFFFFF"/>
                </a:solidFill>
              </a:rPr>
              <a:t>The osteoporosis of the femur is stopped and/or reduced because the femur participates in the load transmission.</a:t>
            </a:r>
          </a:p>
          <a:p>
            <a:pPr marL="990752" lvl="1" indent="-495376">
              <a:spcBef>
                <a:spcPts val="650"/>
              </a:spcBef>
              <a:buFontTx/>
              <a:buAutoNum type="arabicPeriod"/>
            </a:pPr>
            <a:r>
              <a:rPr lang="en-GB" sz="3000" dirty="0">
                <a:solidFill>
                  <a:srgbClr val="FFFFFF"/>
                </a:solidFill>
              </a:rPr>
              <a:t>Natural proprioception improves prosthesis control. </a:t>
            </a:r>
          </a:p>
          <a:p>
            <a:pPr marL="990752" lvl="1" indent="-495376">
              <a:spcBef>
                <a:spcPts val="650"/>
              </a:spcBef>
              <a:buFontTx/>
              <a:buAutoNum type="arabicPeriod"/>
            </a:pPr>
            <a:r>
              <a:rPr lang="en-GB" sz="3000" dirty="0">
                <a:solidFill>
                  <a:srgbClr val="FFFFFF"/>
                </a:solidFill>
              </a:rPr>
              <a:t>The mayor “disadvantage” is an aesthetic one. When sitting the difference of thigh lengths becomes visible. </a:t>
            </a: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76289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The objective was to transform</a:t>
            </a:r>
            <a:r>
              <a:rPr lang="en-US" baseline="0" dirty="0"/>
              <a:t> a TF amputation into a Through Knee amputation</a:t>
            </a: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925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Marcador de imagen de diapositiva 1"/>
          <p:cNvSpPr>
            <a:spLocks noGrp="1" noRot="1" noChangeAspect="1" noTextEdit="1"/>
          </p:cNvSpPr>
          <p:nvPr>
            <p:ph type="sldImg"/>
          </p:nvPr>
        </p:nvSpPr>
        <p:spPr>
          <a:ln/>
        </p:spPr>
      </p:sp>
      <p:sp>
        <p:nvSpPr>
          <p:cNvPr id="33795" name="Marcador de nota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eaLnBrk="1" hangingPunct="1"/>
            <a:r>
              <a:rPr lang="es-ES" altLang="es-ES" dirty="0" err="1">
                <a:ea typeface="ＭＳ Ｐゴシック" panose="020B0600070205080204" pitchFamily="34" charset="-128"/>
              </a:rPr>
              <a:t>There</a:t>
            </a:r>
            <a:r>
              <a:rPr lang="es-ES" altLang="es-ES" dirty="0">
                <a:ea typeface="ＭＳ Ｐゴシック" panose="020B0600070205080204" pitchFamily="34" charset="-128"/>
              </a:rPr>
              <a:t> are </a:t>
            </a:r>
            <a:r>
              <a:rPr lang="es-ES" altLang="es-ES" dirty="0" err="1">
                <a:ea typeface="ＭＳ Ｐゴシック" panose="020B0600070205080204" pitchFamily="34" charset="-128"/>
              </a:rPr>
              <a:t>different</a:t>
            </a:r>
            <a:r>
              <a:rPr lang="es-ES" altLang="es-ES" dirty="0">
                <a:ea typeface="ＭＳ Ｐゴシック" panose="020B0600070205080204" pitchFamily="34" charset="-128"/>
              </a:rPr>
              <a:t> </a:t>
            </a:r>
            <a:r>
              <a:rPr lang="es-ES" altLang="es-ES" dirty="0" err="1">
                <a:ea typeface="ＭＳ Ｐゴシック" panose="020B0600070205080204" pitchFamily="34" charset="-128"/>
              </a:rPr>
              <a:t>levels</a:t>
            </a:r>
            <a:r>
              <a:rPr lang="es-ES" altLang="es-ES" dirty="0">
                <a:ea typeface="ＭＳ Ｐゴシック" panose="020B0600070205080204" pitchFamily="34" charset="-128"/>
              </a:rPr>
              <a:t> of </a:t>
            </a:r>
            <a:r>
              <a:rPr lang="es-ES" altLang="es-ES" dirty="0" err="1">
                <a:ea typeface="ＭＳ Ｐゴシック" panose="020B0600070205080204" pitchFamily="34" charset="-128"/>
              </a:rPr>
              <a:t>amputation</a:t>
            </a:r>
            <a:r>
              <a:rPr lang="es-ES" altLang="es-ES" dirty="0">
                <a:ea typeface="ＭＳ Ｐゴシック" panose="020B0600070205080204" pitchFamily="34" charset="-128"/>
              </a:rPr>
              <a:t> in </a:t>
            </a:r>
            <a:r>
              <a:rPr lang="es-ES" altLang="es-ES" dirty="0" err="1">
                <a:ea typeface="ＭＳ Ｐゴシック" panose="020B0600070205080204" pitchFamily="34" charset="-128"/>
              </a:rPr>
              <a:t>the</a:t>
            </a:r>
            <a:r>
              <a:rPr lang="es-ES" altLang="es-ES" dirty="0">
                <a:ea typeface="ＭＳ Ｐゴシック" panose="020B0600070205080204" pitchFamily="34" charset="-128"/>
              </a:rPr>
              <a:t> </a:t>
            </a:r>
            <a:r>
              <a:rPr lang="es-ES" altLang="es-ES" dirty="0" err="1">
                <a:ea typeface="ＭＳ Ｐゴシック" panose="020B0600070205080204" pitchFamily="34" charset="-128"/>
              </a:rPr>
              <a:t>lower</a:t>
            </a:r>
            <a:r>
              <a:rPr lang="es-ES" altLang="es-ES" dirty="0">
                <a:ea typeface="ＭＳ Ｐゴシック" panose="020B0600070205080204" pitchFamily="34" charset="-128"/>
              </a:rPr>
              <a:t> </a:t>
            </a:r>
            <a:r>
              <a:rPr lang="es-ES" altLang="es-ES" dirty="0" err="1">
                <a:ea typeface="ＭＳ Ｐゴシック" panose="020B0600070205080204" pitchFamily="34" charset="-128"/>
              </a:rPr>
              <a:t>limb</a:t>
            </a:r>
            <a:r>
              <a:rPr lang="es-ES" altLang="es-ES" dirty="0">
                <a:ea typeface="ＭＳ Ｐゴシック" panose="020B0600070205080204" pitchFamily="34" charset="-128"/>
              </a:rPr>
              <a:t>.</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From</a:t>
            </a:r>
            <a:r>
              <a:rPr lang="es-ES" altLang="es-ES" baseline="0" dirty="0">
                <a:ea typeface="ＭＳ Ｐゴシック" panose="020B0600070205080204" pitchFamily="34" charset="-128"/>
              </a:rPr>
              <a:t> </a:t>
            </a:r>
            <a:r>
              <a:rPr lang="es-ES" altLang="es-ES" dirty="0">
                <a:ea typeface="ＭＳ Ｐゴシック" panose="020B0600070205080204" pitchFamily="34" charset="-128"/>
              </a:rPr>
              <a:t> </a:t>
            </a:r>
            <a:r>
              <a:rPr lang="es-ES" altLang="es-ES" dirty="0" err="1">
                <a:ea typeface="ＭＳ Ｐゴシック" panose="020B0600070205080204" pitchFamily="34" charset="-128"/>
              </a:rPr>
              <a:t>Symes</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ankle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to Hip </a:t>
            </a:r>
            <a:r>
              <a:rPr lang="es-ES" altLang="es-ES" baseline="0" dirty="0" err="1">
                <a:ea typeface="ＭＳ Ｐゴシック" panose="020B0600070205080204" pitchFamily="34" charset="-128"/>
              </a:rPr>
              <a:t>dissarticulation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Every</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level</a:t>
            </a:r>
            <a:r>
              <a:rPr lang="es-ES" altLang="es-ES" baseline="0" dirty="0">
                <a:ea typeface="ＭＳ Ｐゴシック" panose="020B0600070205080204" pitchFamily="34" charset="-128"/>
              </a:rPr>
              <a:t> has </a:t>
            </a:r>
            <a:r>
              <a:rPr lang="es-ES" altLang="es-ES" baseline="0" dirty="0" err="1">
                <a:ea typeface="ＭＳ Ｐゴシック" panose="020B0600070205080204" pitchFamily="34" charset="-128"/>
              </a:rPr>
              <a:t>an</a:t>
            </a:r>
            <a:r>
              <a:rPr lang="es-ES" altLang="es-ES" baseline="0" dirty="0">
                <a:ea typeface="ＭＳ Ｐゴシック" panose="020B0600070205080204" pitchFamily="34" charset="-128"/>
              </a:rPr>
              <a:t> extra </a:t>
            </a:r>
            <a:r>
              <a:rPr lang="es-ES" altLang="es-ES" baseline="0" dirty="0" err="1">
                <a:ea typeface="ＭＳ Ｐゴシック" panose="020B0600070205080204" pitchFamily="34" charset="-128"/>
              </a:rPr>
              <a:t>energy</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cost</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expenditure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Through</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Knee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is</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closer</a:t>
            </a:r>
            <a:r>
              <a:rPr lang="es-ES" altLang="es-ES" baseline="0" dirty="0">
                <a:ea typeface="ＭＳ Ｐゴシック" panose="020B0600070205080204" pitchFamily="34" charset="-128"/>
              </a:rPr>
              <a:t> to </a:t>
            </a:r>
            <a:r>
              <a:rPr lang="es-ES" altLang="es-ES" baseline="0" dirty="0" err="1">
                <a:ea typeface="ＭＳ Ｐゴシック" panose="020B0600070205080204" pitchFamily="34" charset="-128"/>
              </a:rPr>
              <a:t>TransTibial</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that</a:t>
            </a:r>
            <a:r>
              <a:rPr lang="es-ES" altLang="es-ES" baseline="0" dirty="0">
                <a:ea typeface="ＭＳ Ｐゴシック" panose="020B0600070205080204" pitchFamily="34" charset="-128"/>
              </a:rPr>
              <a:t> to </a:t>
            </a:r>
            <a:r>
              <a:rPr lang="es-ES" altLang="es-ES" baseline="0" dirty="0" err="1">
                <a:ea typeface="ＭＳ Ｐゴシック" panose="020B0600070205080204" pitchFamily="34" charset="-128"/>
              </a:rPr>
              <a:t>Transfemoral</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endParaRPr lang="es-ES" altLang="es-ES" dirty="0">
              <a:ea typeface="ＭＳ Ｐゴシック" panose="020B0600070205080204" pitchFamily="34" charset="-128"/>
            </a:endParaRPr>
          </a:p>
          <a:p>
            <a:pPr defTabSz="914400" eaLnBrk="1" hangingPunct="1"/>
            <a:endParaRPr lang="es-ES" altLang="es-ES" dirty="0">
              <a:ea typeface="ＭＳ Ｐゴシック" panose="020B0600070205080204" pitchFamily="34" charset="-128"/>
            </a:endParaRPr>
          </a:p>
          <a:p>
            <a:pPr defTabSz="914400"/>
            <a:endParaRPr lang="es-ES" altLang="es-ES" dirty="0">
              <a:ea typeface="ＭＳ Ｐゴシック" panose="020B0600070205080204" pitchFamily="34" charset="-128"/>
            </a:endParaRPr>
          </a:p>
        </p:txBody>
      </p:sp>
      <p:sp>
        <p:nvSpPr>
          <p:cNvPr id="33796" name="Marcador de número de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371A97B9-0ED1-42ED-B454-514ADD8B02DB}" type="slidenum">
              <a:rPr kumimoji="0" lang="en-GB" altLang="es-ES"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7</a:t>
            </a:fld>
            <a:endParaRPr kumimoji="0" lang="en-GB" altLang="es-ES"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3932582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Marcador de imagen de diapositiva 1"/>
          <p:cNvSpPr>
            <a:spLocks noGrp="1" noRot="1" noChangeAspect="1" noTextEdit="1"/>
          </p:cNvSpPr>
          <p:nvPr>
            <p:ph type="sldImg"/>
          </p:nvPr>
        </p:nvSpPr>
        <p:spPr>
          <a:ln/>
        </p:spPr>
      </p:sp>
      <p:sp>
        <p:nvSpPr>
          <p:cNvPr id="33795" name="Marcador de nota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eaLnBrk="1" hangingPunct="1"/>
            <a:r>
              <a:rPr lang="es-ES" altLang="es-ES" dirty="0" err="1">
                <a:ea typeface="ＭＳ Ｐゴシック" panose="020B0600070205080204" pitchFamily="34" charset="-128"/>
              </a:rPr>
              <a:t>There</a:t>
            </a:r>
            <a:r>
              <a:rPr lang="es-ES" altLang="es-ES" dirty="0">
                <a:ea typeface="ＭＳ Ｐゴシック" panose="020B0600070205080204" pitchFamily="34" charset="-128"/>
              </a:rPr>
              <a:t> are </a:t>
            </a:r>
            <a:r>
              <a:rPr lang="es-ES" altLang="es-ES" dirty="0" err="1">
                <a:ea typeface="ＭＳ Ｐゴシック" panose="020B0600070205080204" pitchFamily="34" charset="-128"/>
              </a:rPr>
              <a:t>different</a:t>
            </a:r>
            <a:r>
              <a:rPr lang="es-ES" altLang="es-ES" dirty="0">
                <a:ea typeface="ＭＳ Ｐゴシック" panose="020B0600070205080204" pitchFamily="34" charset="-128"/>
              </a:rPr>
              <a:t> </a:t>
            </a:r>
            <a:r>
              <a:rPr lang="es-ES" altLang="es-ES" dirty="0" err="1">
                <a:ea typeface="ＭＳ Ｐゴシック" panose="020B0600070205080204" pitchFamily="34" charset="-128"/>
              </a:rPr>
              <a:t>levels</a:t>
            </a:r>
            <a:r>
              <a:rPr lang="es-ES" altLang="es-ES" dirty="0">
                <a:ea typeface="ＭＳ Ｐゴシック" panose="020B0600070205080204" pitchFamily="34" charset="-128"/>
              </a:rPr>
              <a:t> of </a:t>
            </a:r>
            <a:r>
              <a:rPr lang="es-ES" altLang="es-ES" dirty="0" err="1">
                <a:ea typeface="ＭＳ Ｐゴシック" panose="020B0600070205080204" pitchFamily="34" charset="-128"/>
              </a:rPr>
              <a:t>amputation</a:t>
            </a:r>
            <a:r>
              <a:rPr lang="es-ES" altLang="es-ES" dirty="0">
                <a:ea typeface="ＭＳ Ｐゴシック" panose="020B0600070205080204" pitchFamily="34" charset="-128"/>
              </a:rPr>
              <a:t> in </a:t>
            </a:r>
            <a:r>
              <a:rPr lang="es-ES" altLang="es-ES" dirty="0" err="1">
                <a:ea typeface="ＭＳ Ｐゴシック" panose="020B0600070205080204" pitchFamily="34" charset="-128"/>
              </a:rPr>
              <a:t>the</a:t>
            </a:r>
            <a:r>
              <a:rPr lang="es-ES" altLang="es-ES" dirty="0">
                <a:ea typeface="ＭＳ Ｐゴシック" panose="020B0600070205080204" pitchFamily="34" charset="-128"/>
              </a:rPr>
              <a:t> </a:t>
            </a:r>
            <a:r>
              <a:rPr lang="es-ES" altLang="es-ES" dirty="0" err="1">
                <a:ea typeface="ＭＳ Ｐゴシック" panose="020B0600070205080204" pitchFamily="34" charset="-128"/>
              </a:rPr>
              <a:t>lower</a:t>
            </a:r>
            <a:r>
              <a:rPr lang="es-ES" altLang="es-ES" dirty="0">
                <a:ea typeface="ＭＳ Ｐゴシック" panose="020B0600070205080204" pitchFamily="34" charset="-128"/>
              </a:rPr>
              <a:t> </a:t>
            </a:r>
            <a:r>
              <a:rPr lang="es-ES" altLang="es-ES" dirty="0" err="1">
                <a:ea typeface="ＭＳ Ｐゴシック" panose="020B0600070205080204" pitchFamily="34" charset="-128"/>
              </a:rPr>
              <a:t>limb</a:t>
            </a:r>
            <a:r>
              <a:rPr lang="es-ES" altLang="es-ES" dirty="0">
                <a:ea typeface="ＭＳ Ｐゴシック" panose="020B0600070205080204" pitchFamily="34" charset="-128"/>
              </a:rPr>
              <a:t>.</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From</a:t>
            </a:r>
            <a:r>
              <a:rPr lang="es-ES" altLang="es-ES" baseline="0" dirty="0">
                <a:ea typeface="ＭＳ Ｐゴシック" panose="020B0600070205080204" pitchFamily="34" charset="-128"/>
              </a:rPr>
              <a:t> </a:t>
            </a:r>
            <a:r>
              <a:rPr lang="es-ES" altLang="es-ES" dirty="0">
                <a:ea typeface="ＭＳ Ｐゴシック" panose="020B0600070205080204" pitchFamily="34" charset="-128"/>
              </a:rPr>
              <a:t> </a:t>
            </a:r>
            <a:r>
              <a:rPr lang="es-ES" altLang="es-ES" dirty="0" err="1">
                <a:ea typeface="ＭＳ Ｐゴシック" panose="020B0600070205080204" pitchFamily="34" charset="-128"/>
              </a:rPr>
              <a:t>Symes</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ankle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to Hip </a:t>
            </a:r>
            <a:r>
              <a:rPr lang="es-ES" altLang="es-ES" baseline="0" dirty="0" err="1">
                <a:ea typeface="ＭＳ Ｐゴシック" panose="020B0600070205080204" pitchFamily="34" charset="-128"/>
              </a:rPr>
              <a:t>dissarticulation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Every</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level</a:t>
            </a:r>
            <a:r>
              <a:rPr lang="es-ES" altLang="es-ES" baseline="0" dirty="0">
                <a:ea typeface="ＭＳ Ｐゴシック" panose="020B0600070205080204" pitchFamily="34" charset="-128"/>
              </a:rPr>
              <a:t> has </a:t>
            </a:r>
            <a:r>
              <a:rPr lang="es-ES" altLang="es-ES" baseline="0" dirty="0" err="1">
                <a:ea typeface="ＭＳ Ｐゴシック" panose="020B0600070205080204" pitchFamily="34" charset="-128"/>
              </a:rPr>
              <a:t>an</a:t>
            </a:r>
            <a:r>
              <a:rPr lang="es-ES" altLang="es-ES" baseline="0" dirty="0">
                <a:ea typeface="ＭＳ Ｐゴシック" panose="020B0600070205080204" pitchFamily="34" charset="-128"/>
              </a:rPr>
              <a:t> extra </a:t>
            </a:r>
            <a:r>
              <a:rPr lang="es-ES" altLang="es-ES" baseline="0" dirty="0" err="1">
                <a:ea typeface="ＭＳ Ｐゴシック" panose="020B0600070205080204" pitchFamily="34" charset="-128"/>
              </a:rPr>
              <a:t>energy</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cost</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expenditure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Through</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Knee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is</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closer</a:t>
            </a:r>
            <a:r>
              <a:rPr lang="es-ES" altLang="es-ES" baseline="0" dirty="0">
                <a:ea typeface="ＭＳ Ｐゴシック" panose="020B0600070205080204" pitchFamily="34" charset="-128"/>
              </a:rPr>
              <a:t> to </a:t>
            </a:r>
            <a:r>
              <a:rPr lang="es-ES" altLang="es-ES" baseline="0" dirty="0" err="1">
                <a:ea typeface="ＭＳ Ｐゴシック" panose="020B0600070205080204" pitchFamily="34" charset="-128"/>
              </a:rPr>
              <a:t>TransTibial</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that</a:t>
            </a:r>
            <a:r>
              <a:rPr lang="es-ES" altLang="es-ES" baseline="0" dirty="0">
                <a:ea typeface="ＭＳ Ｐゴシック" panose="020B0600070205080204" pitchFamily="34" charset="-128"/>
              </a:rPr>
              <a:t> to </a:t>
            </a:r>
            <a:r>
              <a:rPr lang="es-ES" altLang="es-ES" baseline="0" dirty="0" err="1">
                <a:ea typeface="ＭＳ Ｐゴシック" panose="020B0600070205080204" pitchFamily="34" charset="-128"/>
              </a:rPr>
              <a:t>Transfemoral</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With</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the</a:t>
            </a:r>
            <a:r>
              <a:rPr lang="es-ES" altLang="es-ES" baseline="0" dirty="0">
                <a:ea typeface="ＭＳ Ｐゴシック" panose="020B0600070205080204" pitchFamily="34" charset="-128"/>
              </a:rPr>
              <a:t> </a:t>
            </a:r>
            <a:r>
              <a:rPr lang="en-US" altLang="es-ES" baseline="0" dirty="0">
                <a:ea typeface="ＭＳ Ｐゴシック" panose="020B0600070205080204" pitchFamily="34" charset="-128"/>
              </a:rPr>
              <a:t>Keep Walking Implant for </a:t>
            </a:r>
            <a:r>
              <a:rPr lang="en-US" altLang="es-ES" baseline="0" dirty="0" err="1">
                <a:ea typeface="ＭＳ Ｐゴシック" panose="020B0600070205080204" pitchFamily="34" charset="-128"/>
              </a:rPr>
              <a:t>TransFemoral</a:t>
            </a:r>
            <a:r>
              <a:rPr lang="en-US" altLang="es-ES" baseline="0" dirty="0">
                <a:ea typeface="ＭＳ Ｐゴシック" panose="020B0600070205080204" pitchFamily="34" charset="-128"/>
              </a:rPr>
              <a:t> Amputees we tray to put the extra energy consumption closer to the Through knee amputation.</a:t>
            </a:r>
            <a:endParaRPr lang="es-ES" altLang="es-ES" dirty="0">
              <a:ea typeface="ＭＳ Ｐゴシック" panose="020B0600070205080204" pitchFamily="34" charset="-128"/>
            </a:endParaRPr>
          </a:p>
          <a:p>
            <a:pPr defTabSz="914400" eaLnBrk="1" hangingPunct="1"/>
            <a:endParaRPr lang="es-ES" altLang="es-ES" dirty="0">
              <a:ea typeface="ＭＳ Ｐゴシック" panose="020B0600070205080204" pitchFamily="34" charset="-128"/>
            </a:endParaRPr>
          </a:p>
          <a:p>
            <a:pPr defTabSz="914400"/>
            <a:endParaRPr lang="es-ES" altLang="es-ES" dirty="0">
              <a:ea typeface="ＭＳ Ｐゴシック" panose="020B0600070205080204" pitchFamily="34" charset="-128"/>
            </a:endParaRPr>
          </a:p>
        </p:txBody>
      </p:sp>
      <p:sp>
        <p:nvSpPr>
          <p:cNvPr id="33796" name="Marcador de número de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371A97B9-0ED1-42ED-B454-514ADD8B02DB}" type="slidenum">
              <a:rPr kumimoji="0" lang="en-GB" altLang="es-ES"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8</a:t>
            </a:fld>
            <a:endParaRPr kumimoji="0" lang="en-GB" altLang="es-ES"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599799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Marcador de imagen de diapositiva 1"/>
          <p:cNvSpPr>
            <a:spLocks noGrp="1" noRot="1" noChangeAspect="1" noTextEdit="1"/>
          </p:cNvSpPr>
          <p:nvPr>
            <p:ph type="sldImg"/>
          </p:nvPr>
        </p:nvSpPr>
        <p:spPr>
          <a:ln/>
        </p:spPr>
      </p:sp>
      <p:sp>
        <p:nvSpPr>
          <p:cNvPr id="33795" name="Marcador de nota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eaLnBrk="1" hangingPunct="1"/>
            <a:r>
              <a:rPr lang="es-ES" altLang="es-ES" dirty="0" err="1">
                <a:ea typeface="ＭＳ Ｐゴシック" panose="020B0600070205080204" pitchFamily="34" charset="-128"/>
              </a:rPr>
              <a:t>There</a:t>
            </a:r>
            <a:r>
              <a:rPr lang="es-ES" altLang="es-ES" dirty="0">
                <a:ea typeface="ＭＳ Ｐゴシック" panose="020B0600070205080204" pitchFamily="34" charset="-128"/>
              </a:rPr>
              <a:t> are </a:t>
            </a:r>
            <a:r>
              <a:rPr lang="es-ES" altLang="es-ES" dirty="0" err="1">
                <a:ea typeface="ＭＳ Ｐゴシック" panose="020B0600070205080204" pitchFamily="34" charset="-128"/>
              </a:rPr>
              <a:t>different</a:t>
            </a:r>
            <a:r>
              <a:rPr lang="es-ES" altLang="es-ES" dirty="0">
                <a:ea typeface="ＭＳ Ｐゴシック" panose="020B0600070205080204" pitchFamily="34" charset="-128"/>
              </a:rPr>
              <a:t> </a:t>
            </a:r>
            <a:r>
              <a:rPr lang="es-ES" altLang="es-ES" dirty="0" err="1">
                <a:ea typeface="ＭＳ Ｐゴシック" panose="020B0600070205080204" pitchFamily="34" charset="-128"/>
              </a:rPr>
              <a:t>levels</a:t>
            </a:r>
            <a:r>
              <a:rPr lang="es-ES" altLang="es-ES" dirty="0">
                <a:ea typeface="ＭＳ Ｐゴシック" panose="020B0600070205080204" pitchFamily="34" charset="-128"/>
              </a:rPr>
              <a:t> of </a:t>
            </a:r>
            <a:r>
              <a:rPr lang="es-ES" altLang="es-ES" dirty="0" err="1">
                <a:ea typeface="ＭＳ Ｐゴシック" panose="020B0600070205080204" pitchFamily="34" charset="-128"/>
              </a:rPr>
              <a:t>amputation</a:t>
            </a:r>
            <a:r>
              <a:rPr lang="es-ES" altLang="es-ES" dirty="0">
                <a:ea typeface="ＭＳ Ｐゴシック" panose="020B0600070205080204" pitchFamily="34" charset="-128"/>
              </a:rPr>
              <a:t> in </a:t>
            </a:r>
            <a:r>
              <a:rPr lang="es-ES" altLang="es-ES" dirty="0" err="1">
                <a:ea typeface="ＭＳ Ｐゴシック" panose="020B0600070205080204" pitchFamily="34" charset="-128"/>
              </a:rPr>
              <a:t>the</a:t>
            </a:r>
            <a:r>
              <a:rPr lang="es-ES" altLang="es-ES" dirty="0">
                <a:ea typeface="ＭＳ Ｐゴシック" panose="020B0600070205080204" pitchFamily="34" charset="-128"/>
              </a:rPr>
              <a:t> </a:t>
            </a:r>
            <a:r>
              <a:rPr lang="es-ES" altLang="es-ES" dirty="0" err="1">
                <a:ea typeface="ＭＳ Ｐゴシック" panose="020B0600070205080204" pitchFamily="34" charset="-128"/>
              </a:rPr>
              <a:t>lower</a:t>
            </a:r>
            <a:r>
              <a:rPr lang="es-ES" altLang="es-ES" dirty="0">
                <a:ea typeface="ＭＳ Ｐゴシック" panose="020B0600070205080204" pitchFamily="34" charset="-128"/>
              </a:rPr>
              <a:t> </a:t>
            </a:r>
            <a:r>
              <a:rPr lang="es-ES" altLang="es-ES" dirty="0" err="1">
                <a:ea typeface="ＭＳ Ｐゴシック" panose="020B0600070205080204" pitchFamily="34" charset="-128"/>
              </a:rPr>
              <a:t>limb</a:t>
            </a:r>
            <a:r>
              <a:rPr lang="es-ES" altLang="es-ES" dirty="0">
                <a:ea typeface="ＭＳ Ｐゴシック" panose="020B0600070205080204" pitchFamily="34" charset="-128"/>
              </a:rPr>
              <a:t>.</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From</a:t>
            </a:r>
            <a:r>
              <a:rPr lang="es-ES" altLang="es-ES" baseline="0" dirty="0">
                <a:ea typeface="ＭＳ Ｐゴシック" panose="020B0600070205080204" pitchFamily="34" charset="-128"/>
              </a:rPr>
              <a:t> </a:t>
            </a:r>
            <a:r>
              <a:rPr lang="es-ES" altLang="es-ES" dirty="0">
                <a:ea typeface="ＭＳ Ｐゴシック" panose="020B0600070205080204" pitchFamily="34" charset="-128"/>
              </a:rPr>
              <a:t> </a:t>
            </a:r>
            <a:r>
              <a:rPr lang="es-ES" altLang="es-ES" dirty="0" err="1">
                <a:ea typeface="ＭＳ Ｐゴシック" panose="020B0600070205080204" pitchFamily="34" charset="-128"/>
              </a:rPr>
              <a:t>Symes</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ankle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to Hip </a:t>
            </a:r>
            <a:r>
              <a:rPr lang="es-ES" altLang="es-ES" baseline="0" dirty="0" err="1">
                <a:ea typeface="ＭＳ Ｐゴシック" panose="020B0600070205080204" pitchFamily="34" charset="-128"/>
              </a:rPr>
              <a:t>dissarticulation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Every</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level</a:t>
            </a:r>
            <a:r>
              <a:rPr lang="es-ES" altLang="es-ES" baseline="0" dirty="0">
                <a:ea typeface="ＭＳ Ｐゴシック" panose="020B0600070205080204" pitchFamily="34" charset="-128"/>
              </a:rPr>
              <a:t> has </a:t>
            </a:r>
            <a:r>
              <a:rPr lang="es-ES" altLang="es-ES" baseline="0" dirty="0" err="1">
                <a:ea typeface="ＭＳ Ｐゴシック" panose="020B0600070205080204" pitchFamily="34" charset="-128"/>
              </a:rPr>
              <a:t>an</a:t>
            </a:r>
            <a:r>
              <a:rPr lang="es-ES" altLang="es-ES" baseline="0" dirty="0">
                <a:ea typeface="ＭＳ Ｐゴシック" panose="020B0600070205080204" pitchFamily="34" charset="-128"/>
              </a:rPr>
              <a:t> extra </a:t>
            </a:r>
            <a:r>
              <a:rPr lang="es-ES" altLang="es-ES" baseline="0" dirty="0" err="1">
                <a:ea typeface="ＭＳ Ｐゴシック" panose="020B0600070205080204" pitchFamily="34" charset="-128"/>
              </a:rPr>
              <a:t>energy</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cost</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expenditure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Through</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Knee</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is</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closer</a:t>
            </a:r>
            <a:r>
              <a:rPr lang="es-ES" altLang="es-ES" baseline="0" dirty="0">
                <a:ea typeface="ＭＳ Ｐゴシック" panose="020B0600070205080204" pitchFamily="34" charset="-128"/>
              </a:rPr>
              <a:t> to </a:t>
            </a:r>
            <a:r>
              <a:rPr lang="es-ES" altLang="es-ES" baseline="0" dirty="0" err="1">
                <a:ea typeface="ＭＳ Ｐゴシック" panose="020B0600070205080204" pitchFamily="34" charset="-128"/>
              </a:rPr>
              <a:t>TransTibial</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that</a:t>
            </a:r>
            <a:r>
              <a:rPr lang="es-ES" altLang="es-ES" baseline="0" dirty="0">
                <a:ea typeface="ＭＳ Ｐゴシック" panose="020B0600070205080204" pitchFamily="34" charset="-128"/>
              </a:rPr>
              <a:t> to </a:t>
            </a:r>
            <a:r>
              <a:rPr lang="es-ES" altLang="es-ES" baseline="0" dirty="0" err="1">
                <a:ea typeface="ＭＳ Ｐゴシック" panose="020B0600070205080204" pitchFamily="34" charset="-128"/>
              </a:rPr>
              <a:t>Transfemoral</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amputation</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With</a:t>
            </a:r>
            <a:r>
              <a:rPr lang="es-ES" altLang="es-ES" baseline="0" dirty="0">
                <a:ea typeface="ＭＳ Ｐゴシック" panose="020B0600070205080204" pitchFamily="34" charset="-128"/>
              </a:rPr>
              <a:t> </a:t>
            </a:r>
            <a:r>
              <a:rPr lang="es-ES" altLang="es-ES" baseline="0" dirty="0" err="1">
                <a:ea typeface="ＭＳ Ｐゴシック" panose="020B0600070205080204" pitchFamily="34" charset="-128"/>
              </a:rPr>
              <a:t>the</a:t>
            </a:r>
            <a:r>
              <a:rPr lang="es-ES" altLang="es-ES" baseline="0" dirty="0">
                <a:ea typeface="ＭＳ Ｐゴシック" panose="020B0600070205080204" pitchFamily="34" charset="-128"/>
              </a:rPr>
              <a:t> </a:t>
            </a:r>
            <a:r>
              <a:rPr lang="en-US" altLang="es-ES" baseline="0" dirty="0">
                <a:ea typeface="ＭＳ Ｐゴシック" panose="020B0600070205080204" pitchFamily="34" charset="-128"/>
              </a:rPr>
              <a:t>Keep Walking Implant for </a:t>
            </a:r>
            <a:r>
              <a:rPr lang="en-US" altLang="es-ES" baseline="0" dirty="0" err="1">
                <a:ea typeface="ＭＳ Ｐゴシック" panose="020B0600070205080204" pitchFamily="34" charset="-128"/>
              </a:rPr>
              <a:t>TransFemoral</a:t>
            </a:r>
            <a:r>
              <a:rPr lang="en-US" altLang="es-ES" baseline="0" dirty="0">
                <a:ea typeface="ＭＳ Ｐゴシック" panose="020B0600070205080204" pitchFamily="34" charset="-128"/>
              </a:rPr>
              <a:t> Amputees we tray to put the extra energy consumption closer to the Through knee amputation.</a:t>
            </a:r>
            <a:endParaRPr lang="es-ES" altLang="es-ES" dirty="0">
              <a:ea typeface="ＭＳ Ｐゴシック" panose="020B0600070205080204" pitchFamily="34" charset="-128"/>
            </a:endParaRPr>
          </a:p>
          <a:p>
            <a:pPr defTabSz="914400" eaLnBrk="1" hangingPunct="1"/>
            <a:endParaRPr lang="es-ES" altLang="es-ES" dirty="0">
              <a:ea typeface="ＭＳ Ｐゴシック" panose="020B0600070205080204" pitchFamily="34" charset="-128"/>
            </a:endParaRPr>
          </a:p>
          <a:p>
            <a:pPr defTabSz="914400"/>
            <a:endParaRPr lang="es-ES" altLang="es-ES" dirty="0">
              <a:ea typeface="ＭＳ Ｐゴシック" panose="020B0600070205080204" pitchFamily="34" charset="-128"/>
            </a:endParaRPr>
          </a:p>
        </p:txBody>
      </p:sp>
      <p:sp>
        <p:nvSpPr>
          <p:cNvPr id="33796" name="Marcador de número de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371A97B9-0ED1-42ED-B454-514ADD8B02DB}" type="slidenum">
              <a:rPr kumimoji="0" lang="en-GB" altLang="es-ES"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9</a:t>
            </a:fld>
            <a:endParaRPr kumimoji="0" lang="en-GB" altLang="es-ES"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599799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This was the idea that led to the design</a:t>
            </a:r>
            <a:r>
              <a:rPr lang="en-US" baseline="0" dirty="0"/>
              <a:t> of the implant.  This is a vascular </a:t>
            </a:r>
            <a:r>
              <a:rPr lang="en-US" baseline="0" dirty="0" err="1"/>
              <a:t>TransFemoral</a:t>
            </a:r>
            <a:r>
              <a:rPr lang="en-US" baseline="0" dirty="0"/>
              <a:t> </a:t>
            </a:r>
            <a:r>
              <a:rPr lang="en-US" baseline="0" dirty="0" err="1"/>
              <a:t>ampute</a:t>
            </a:r>
            <a:r>
              <a:rPr lang="en-US" baseline="0" dirty="0"/>
              <a:t> patient. He walks with a lot of difficulty.</a:t>
            </a: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452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300" dirty="0">
                <a:latin typeface="Signika" panose="02010003020600000004" pitchFamily="50" charset="0"/>
              </a:rPr>
              <a:t>A titanium </a:t>
            </a:r>
            <a:r>
              <a:rPr lang="en-US" sz="1300" dirty="0" err="1">
                <a:latin typeface="Signika" panose="02010003020600000004" pitchFamily="50" charset="0"/>
              </a:rPr>
              <a:t>osseointegrated</a:t>
            </a:r>
            <a:r>
              <a:rPr lang="en-US" sz="1300" dirty="0">
                <a:latin typeface="Signika" panose="02010003020600000004" pitchFamily="50" charset="0"/>
              </a:rPr>
              <a:t> stem, with a polyethylene weight bearing spacer, with an ample and rounded bearing surface for loading comfort.</a:t>
            </a:r>
          </a:p>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0597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2875" y="768350"/>
            <a:ext cx="6818313" cy="3836988"/>
          </a:xfrm>
        </p:spPr>
      </p:sp>
      <p:sp>
        <p:nvSpPr>
          <p:cNvPr id="3" name="2 Marcador de notas"/>
          <p:cNvSpPr>
            <a:spLocks noGrp="1"/>
          </p:cNvSpPr>
          <p:nvPr>
            <p:ph type="body" idx="1"/>
          </p:nvPr>
        </p:nvSpPr>
        <p:spPr/>
        <p:txBody>
          <a:bodyPr>
            <a:normAutofit/>
          </a:bodyPr>
          <a:lstStyle/>
          <a:p>
            <a:pPr eaLnBrk="1" hangingPunct="1"/>
            <a:r>
              <a:rPr lang="en-US" noProof="0" dirty="0">
                <a:solidFill>
                  <a:schemeClr val="bg1"/>
                </a:solidFill>
              </a:rPr>
              <a:t>A stem with a rough</a:t>
            </a:r>
            <a:r>
              <a:rPr lang="en-US" baseline="0" noProof="0" dirty="0">
                <a:solidFill>
                  <a:schemeClr val="bg1"/>
                </a:solidFill>
              </a:rPr>
              <a:t> surface for osteointegration and anti-rotational grooves. </a:t>
            </a:r>
            <a:endParaRPr lang="en-US" noProof="0" dirty="0">
              <a:solidFill>
                <a:schemeClr val="bg1"/>
              </a:solidFill>
            </a:endParaRPr>
          </a:p>
          <a:p>
            <a:pPr eaLnBrk="1" hangingPunct="1"/>
            <a:r>
              <a:rPr lang="en-US" noProof="0" dirty="0">
                <a:solidFill>
                  <a:schemeClr val="bg1"/>
                </a:solidFill>
              </a:rPr>
              <a:t>Various diameters and</a:t>
            </a:r>
            <a:r>
              <a:rPr lang="en-US" baseline="0" noProof="0" dirty="0">
                <a:solidFill>
                  <a:schemeClr val="bg1"/>
                </a:solidFill>
              </a:rPr>
              <a:t> lengths</a:t>
            </a:r>
            <a:endParaRPr lang="en-US" noProof="0" dirty="0">
              <a:solidFill>
                <a:schemeClr val="bg1"/>
              </a:solidFill>
            </a:endParaRPr>
          </a:p>
          <a:p>
            <a:pPr eaLnBrk="1" hangingPunct="1"/>
            <a:r>
              <a:rPr lang="en-US" noProof="0" dirty="0">
                <a:solidFill>
                  <a:schemeClr val="bg1"/>
                </a:solidFill>
              </a:rPr>
              <a:t>Polyethylene cushion device</a:t>
            </a:r>
            <a:r>
              <a:rPr lang="en-US" baseline="0" noProof="0" dirty="0">
                <a:solidFill>
                  <a:schemeClr val="bg1"/>
                </a:solidFill>
              </a:rPr>
              <a:t> for distal load in 3 different sizes</a:t>
            </a:r>
            <a:endParaRPr lang="en-US" noProof="0" dirty="0">
              <a:solidFill>
                <a:schemeClr val="bg1"/>
              </a:solidFill>
            </a:endParaRPr>
          </a:p>
          <a:p>
            <a:pPr eaLnBrk="1" hangingPunct="1"/>
            <a:r>
              <a:rPr lang="en-US" noProof="0" dirty="0">
                <a:solidFill>
                  <a:schemeClr val="bg1"/>
                </a:solidFill>
              </a:rPr>
              <a:t>A screw for a firm unison of stem and cushion device and a plug for a flush surface.</a:t>
            </a:r>
            <a:r>
              <a:rPr lang="en-US" baseline="0" noProof="0" dirty="0">
                <a:solidFill>
                  <a:schemeClr val="bg1"/>
                </a:solidFill>
              </a:rPr>
              <a:t> </a:t>
            </a:r>
            <a:r>
              <a:rPr lang="en-US" noProof="0" dirty="0">
                <a:solidFill>
                  <a:schemeClr val="bg1"/>
                </a:solidFill>
              </a:rPr>
              <a:t> </a:t>
            </a: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6053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300" dirty="0">
                <a:latin typeface="Signika" panose="02010003020600000004" pitchFamily="50" charset="0"/>
              </a:rPr>
              <a:t>A titanium </a:t>
            </a:r>
            <a:r>
              <a:rPr lang="en-US" sz="1300" dirty="0" err="1">
                <a:latin typeface="Signika" panose="02010003020600000004" pitchFamily="50" charset="0"/>
              </a:rPr>
              <a:t>osseointegrated</a:t>
            </a:r>
            <a:r>
              <a:rPr lang="en-US" sz="1300" dirty="0">
                <a:latin typeface="Signika" panose="02010003020600000004" pitchFamily="50" charset="0"/>
              </a:rPr>
              <a:t> stem, with a polyethylene weight bearing spacer, with an ample and rounded bearing surface for loading comfort.</a:t>
            </a:r>
          </a:p>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2489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r>
              <a:rPr lang="en-US" baseline="0" dirty="0"/>
              <a:t>The </a:t>
            </a:r>
            <a:r>
              <a:rPr lang="en-US" baseline="0" dirty="0" err="1"/>
              <a:t>KeepWalking</a:t>
            </a:r>
            <a:r>
              <a:rPr lang="en-US" baseline="0" dirty="0"/>
              <a:t> implant is </a:t>
            </a:r>
            <a:r>
              <a:rPr lang="en-US" dirty="0"/>
              <a:t>a 100% ENDO implant. This means that it can include patients with vascular origin who</a:t>
            </a:r>
            <a:r>
              <a:rPr lang="en-US" baseline="0" dirty="0"/>
              <a:t> are deemed fit enough to be candidate for a prosthetic leg</a:t>
            </a:r>
            <a:r>
              <a:rPr lang="en-US" dirty="0"/>
              <a:t>. </a:t>
            </a:r>
          </a:p>
          <a:p>
            <a:r>
              <a:rPr lang="en-US" dirty="0"/>
              <a:t>The</a:t>
            </a:r>
            <a:r>
              <a:rPr lang="en-US" baseline="0" dirty="0"/>
              <a:t> return of distal load permits a more comfortable external socket with less or hardly any ischium loads, a wider hip range, more comfortable sitting, less pain and more proprioception as well as better control of the external prosthesis. </a:t>
            </a:r>
          </a:p>
          <a:p>
            <a:r>
              <a:rPr lang="en-US" dirty="0"/>
              <a:t>The socket can also feature </a:t>
            </a:r>
            <a:r>
              <a:rPr lang="en-US" baseline="0" dirty="0"/>
              <a:t>windows which relieve sweating problems, as well as pressure problems caused by volume changes of the stump.</a:t>
            </a:r>
          </a:p>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0120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2875" y="768350"/>
            <a:ext cx="6818313" cy="3836988"/>
          </a:xfrm>
        </p:spPr>
      </p:sp>
      <p:sp>
        <p:nvSpPr>
          <p:cNvPr id="3" name="2 Marcador de notas"/>
          <p:cNvSpPr>
            <a:spLocks noGrp="1"/>
          </p:cNvSpPr>
          <p:nvPr>
            <p:ph type="body" idx="1"/>
          </p:nvPr>
        </p:nvSpPr>
        <p:spPr/>
        <p:txBody>
          <a:bodyPr>
            <a:normAutofit fontScale="47500" lnSpcReduction="20000"/>
          </a:bodyPr>
          <a:lstStyle/>
          <a:p>
            <a:pPr marL="495376" lvl="1" indent="0">
              <a:spcBef>
                <a:spcPts val="650"/>
              </a:spcBef>
              <a:buFontTx/>
              <a:buNone/>
            </a:pPr>
            <a:r>
              <a:rPr lang="en-GB" sz="3000" dirty="0">
                <a:solidFill>
                  <a:srgbClr val="FFFFFF"/>
                </a:solidFill>
              </a:rPr>
              <a:t>These are the</a:t>
            </a:r>
            <a:r>
              <a:rPr lang="en-GB" sz="3000" baseline="0" dirty="0">
                <a:solidFill>
                  <a:srgbClr val="FFFFFF"/>
                </a:solidFill>
              </a:rPr>
              <a:t> “benefits” of the Through Knee amputation compared with the KW Implant amputation</a:t>
            </a:r>
            <a:endParaRPr lang="en-GB" sz="3000" dirty="0">
              <a:solidFill>
                <a:srgbClr val="FFFFFF"/>
              </a:solidFill>
            </a:endParaRPr>
          </a:p>
          <a:p>
            <a:pPr marL="990752" lvl="1" indent="-495376">
              <a:spcBef>
                <a:spcPts val="650"/>
              </a:spcBef>
              <a:buFontTx/>
              <a:buAutoNum type="arabicPeriod"/>
            </a:pPr>
            <a:r>
              <a:rPr lang="en-GB" sz="3000" dirty="0">
                <a:solidFill>
                  <a:srgbClr val="FFFFFF"/>
                </a:solidFill>
              </a:rPr>
              <a:t> Both solutions allow for distal weight bearing</a:t>
            </a:r>
          </a:p>
          <a:p>
            <a:pPr marL="990752" lvl="1" indent="-495376">
              <a:spcBef>
                <a:spcPts val="650"/>
              </a:spcBef>
              <a:buFontTx/>
              <a:buAutoNum type="arabicPeriod"/>
            </a:pPr>
            <a:r>
              <a:rPr lang="en-GB" sz="3000" dirty="0">
                <a:solidFill>
                  <a:srgbClr val="FFFFFF"/>
                </a:solidFill>
              </a:rPr>
              <a:t>Adapted distal load socket permits more hip range</a:t>
            </a:r>
            <a:r>
              <a:rPr lang="en-GB" sz="3000" baseline="0" dirty="0">
                <a:solidFill>
                  <a:srgbClr val="FFFFFF"/>
                </a:solidFill>
              </a:rPr>
              <a:t> of motion</a:t>
            </a:r>
            <a:endParaRPr lang="en-GB" sz="3000" dirty="0">
              <a:solidFill>
                <a:srgbClr val="FFFFFF"/>
              </a:solidFill>
            </a:endParaRPr>
          </a:p>
          <a:p>
            <a:pPr marL="990752" lvl="1" indent="-495376">
              <a:spcBef>
                <a:spcPts val="650"/>
              </a:spcBef>
              <a:buFontTx/>
              <a:buAutoNum type="arabicPeriod"/>
            </a:pPr>
            <a:r>
              <a:rPr lang="en-GB" sz="3000" dirty="0">
                <a:solidFill>
                  <a:srgbClr val="FFFFFF"/>
                </a:solidFill>
              </a:rPr>
              <a:t> Both solutions have better pressure distribution (because</a:t>
            </a:r>
            <a:r>
              <a:rPr lang="en-GB" sz="3000" baseline="0" dirty="0">
                <a:solidFill>
                  <a:srgbClr val="FFFFFF"/>
                </a:solidFill>
              </a:rPr>
              <a:t> of the distal weight bearing)</a:t>
            </a:r>
            <a:endParaRPr lang="en-GB" sz="3000" dirty="0">
              <a:solidFill>
                <a:srgbClr val="FFFFFF"/>
              </a:solidFill>
            </a:endParaRPr>
          </a:p>
          <a:p>
            <a:pPr marL="990752" lvl="1" indent="-495376">
              <a:spcBef>
                <a:spcPts val="650"/>
              </a:spcBef>
              <a:buFontTx/>
              <a:buAutoNum type="arabicPeriod"/>
            </a:pPr>
            <a:r>
              <a:rPr lang="en-GB" sz="3000" dirty="0">
                <a:solidFill>
                  <a:srgbClr val="FFFFFF"/>
                </a:solidFill>
              </a:rPr>
              <a:t>Longer leverage arm because with the KW you take more advantage of the total length of the stump/femur.</a:t>
            </a:r>
          </a:p>
          <a:p>
            <a:pPr marL="990752" lvl="1" indent="-495376">
              <a:spcBef>
                <a:spcPts val="650"/>
              </a:spcBef>
              <a:buFontTx/>
              <a:buAutoNum type="arabicPeriod"/>
            </a:pPr>
            <a:r>
              <a:rPr lang="en-GB" sz="3000" dirty="0">
                <a:solidFill>
                  <a:srgbClr val="FFFFFF"/>
                </a:solidFill>
              </a:rPr>
              <a:t>Osteoporosis of the femur is reduced because now it participates in the load distribution.</a:t>
            </a:r>
          </a:p>
          <a:p>
            <a:pPr marL="990752" lvl="1" indent="-495376">
              <a:spcBef>
                <a:spcPts val="650"/>
              </a:spcBef>
              <a:buFontTx/>
              <a:buAutoNum type="arabicPeriod"/>
            </a:pPr>
            <a:r>
              <a:rPr lang="en-GB" sz="3000" dirty="0">
                <a:solidFill>
                  <a:srgbClr val="FFFFFF"/>
                </a:solidFill>
              </a:rPr>
              <a:t>Better proprioception. The patient feels when the lower prosthesis touches the ground.</a:t>
            </a: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94793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noProof="0" dirty="0"/>
              <a:t>Another positive</a:t>
            </a:r>
            <a:r>
              <a:rPr lang="en-US" baseline="0" noProof="0" dirty="0"/>
              <a:t> </a:t>
            </a:r>
            <a:r>
              <a:rPr lang="en-US" noProof="0" dirty="0"/>
              <a:t>effect of the implant is the </a:t>
            </a:r>
            <a:r>
              <a:rPr lang="en-US" noProof="0" dirty="0" err="1"/>
              <a:t>axialization</a:t>
            </a:r>
            <a:r>
              <a:rPr lang="en-US" baseline="0" noProof="0" dirty="0"/>
              <a:t> </a:t>
            </a:r>
            <a:r>
              <a:rPr lang="en-US" noProof="0" dirty="0"/>
              <a:t>of the femur</a:t>
            </a:r>
            <a:r>
              <a:rPr lang="en-US" baseline="0" noProof="0" dirty="0"/>
              <a:t> </a:t>
            </a:r>
            <a:r>
              <a:rPr lang="en-US" noProof="0" dirty="0"/>
              <a:t>within the stump</a:t>
            </a:r>
            <a:r>
              <a:rPr lang="en-US" baseline="0" noProof="0" dirty="0"/>
              <a:t> due to the bulbous shape of the spacer, in combination with a socket that takes this feature into account. </a:t>
            </a:r>
            <a:endParaRPr lang="en-US" noProof="0"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1226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noProof="0" dirty="0"/>
              <a:t>Surgical Technique: Instrumentation in 2 cases.</a:t>
            </a:r>
            <a:r>
              <a:rPr lang="en-US" baseline="0" noProof="0" dirty="0"/>
              <a:t> Standard instrumentation for an orthopedic surgeon (measuring, cutting, reaming, trial, implant)</a:t>
            </a:r>
            <a:endParaRPr lang="en-US" noProof="0"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836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a:t>Surgical Technique: Implants. Stem in 4 lengths and  6 diameters. 3 sizes for the polyethylene spacer and 1 for the screw/washer</a:t>
            </a:r>
          </a:p>
          <a:p>
            <a:endParaRPr lang="en-US" noProof="0"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4495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2875" y="768350"/>
            <a:ext cx="6818313" cy="3836988"/>
          </a:xfrm>
        </p:spPr>
      </p:sp>
      <p:sp>
        <p:nvSpPr>
          <p:cNvPr id="3" name="2 Marcador de notas"/>
          <p:cNvSpPr>
            <a:spLocks noGrp="1"/>
          </p:cNvSpPr>
          <p:nvPr>
            <p:ph type="body" idx="1"/>
          </p:nvPr>
        </p:nvSpPr>
        <p:spPr/>
        <p:txBody>
          <a:bodyPr>
            <a:normAutofit fontScale="77500" lnSpcReduction="20000"/>
          </a:bodyPr>
          <a:lstStyle/>
          <a:p>
            <a:pPr marL="18528">
              <a:spcBef>
                <a:spcPts val="1300"/>
              </a:spcBef>
            </a:pPr>
            <a:r>
              <a:rPr lang="ca-ES" sz="3500" b="1" dirty="0">
                <a:solidFill>
                  <a:srgbClr val="48A23F"/>
                </a:solidFill>
                <a:latin typeface="Signika" pitchFamily="50" charset="0"/>
              </a:rPr>
              <a:t>1. </a:t>
            </a:r>
            <a:r>
              <a:rPr lang="en-US" sz="3500" dirty="0">
                <a:latin typeface="Signika" pitchFamily="50" charset="0"/>
              </a:rPr>
              <a:t>Measure the residual femur length. More than 12-13 cm as from the greater trochanter</a:t>
            </a:r>
            <a:r>
              <a:rPr lang="en-US" sz="3500" baseline="0" dirty="0">
                <a:latin typeface="Signika" pitchFamily="50" charset="0"/>
              </a:rPr>
              <a:t> (now we have shorter stems)</a:t>
            </a:r>
            <a:endParaRPr lang="en-US" sz="3500" dirty="0">
              <a:latin typeface="Signika" pitchFamily="50" charset="0"/>
            </a:endParaRPr>
          </a:p>
          <a:p>
            <a:pPr marL="18528" defTabSz="990752">
              <a:spcBef>
                <a:spcPts val="1300"/>
              </a:spcBef>
              <a:defRPr/>
            </a:pPr>
            <a:r>
              <a:rPr lang="en-US" sz="3500" b="1" dirty="0">
                <a:solidFill>
                  <a:srgbClr val="48A23F"/>
                </a:solidFill>
                <a:latin typeface="Signika" pitchFamily="50" charset="0"/>
              </a:rPr>
              <a:t>2. </a:t>
            </a:r>
            <a:r>
              <a:rPr lang="en-US" sz="3500" dirty="0">
                <a:solidFill>
                  <a:srgbClr val="48A23F"/>
                </a:solidFill>
                <a:latin typeface="Signika" pitchFamily="50" charset="0"/>
              </a:rPr>
              <a:t>Diameter</a:t>
            </a:r>
            <a:r>
              <a:rPr lang="en-US" sz="3500" baseline="0" dirty="0">
                <a:solidFill>
                  <a:srgbClr val="48A23F"/>
                </a:solidFill>
                <a:latin typeface="Signika" pitchFamily="50" charset="0"/>
              </a:rPr>
              <a:t> of the implants 1</a:t>
            </a:r>
            <a:r>
              <a:rPr lang="en-US" sz="3500" dirty="0">
                <a:solidFill>
                  <a:srgbClr val="48A23F"/>
                </a:solidFill>
                <a:latin typeface="Signika" pitchFamily="50" charset="0"/>
              </a:rPr>
              <a:t>2 - 1</a:t>
            </a:r>
            <a:r>
              <a:rPr lang="en-US" sz="3500" dirty="0">
                <a:latin typeface="Signika" pitchFamily="50" charset="0"/>
              </a:rPr>
              <a:t>7 mm</a:t>
            </a:r>
          </a:p>
          <a:p>
            <a:pPr marL="18528">
              <a:spcBef>
                <a:spcPts val="1300"/>
              </a:spcBef>
            </a:pPr>
            <a:r>
              <a:rPr lang="en-US" sz="3500" b="1" dirty="0">
                <a:solidFill>
                  <a:srgbClr val="48A23F"/>
                </a:solidFill>
                <a:latin typeface="Signika" pitchFamily="50" charset="0"/>
              </a:rPr>
              <a:t>3. </a:t>
            </a:r>
            <a:r>
              <a:rPr lang="en-US" sz="3500" dirty="0">
                <a:solidFill>
                  <a:srgbClr val="48A23F"/>
                </a:solidFill>
                <a:latin typeface="Signika" pitchFamily="50" charset="0"/>
              </a:rPr>
              <a:t>Evaluate the state of the cortical bone, remove possible bony spikes, etc</a:t>
            </a:r>
            <a:r>
              <a:rPr lang="en-US" sz="3500" dirty="0">
                <a:latin typeface="Signika" pitchFamily="50" charset="0"/>
              </a:rPr>
              <a:t>.</a:t>
            </a: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3803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r>
              <a:rPr lang="en-US" dirty="0"/>
              <a:t>Fish</a:t>
            </a:r>
            <a:r>
              <a:rPr lang="en-US" baseline="0" dirty="0"/>
              <a:t> mouth incision: posterior flap 4 -5 cm more proximate than anterior flap. The cross point of the flaps should remain 4 cm distal of the level of the femoral cut, in order to leave enough space for the polyethylene spacer (40 mm thick).  So, the thing is that soft tissues are needed in order to perform a good coverage the spacer.</a:t>
            </a:r>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4620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r>
              <a:rPr lang="en-US" dirty="0"/>
              <a:t>In already amputated patients (delayed implantation) ,between 2 and </a:t>
            </a:r>
            <a:r>
              <a:rPr lang="en-US" baseline="0" dirty="0"/>
              <a:t>4 cm of the distal femoral bone has to be cut, in order to make enough space for the polyethylene spacer in such way that </a:t>
            </a:r>
            <a:r>
              <a:rPr lang="en-US" baseline="0" dirty="0" err="1"/>
              <a:t>polyetilene</a:t>
            </a:r>
            <a:r>
              <a:rPr lang="en-US" baseline="0" dirty="0"/>
              <a:t> spacer can be covered (without tension) by soft tissue. .</a:t>
            </a: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86489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The tip of the measure instrument</a:t>
            </a:r>
            <a:r>
              <a:rPr lang="en-US" baseline="0" dirty="0"/>
              <a:t> should be touching  the trochanter area to give the right stem length. The last mark inside the femur is the MAXIMUN length to be implanted, but usually is not necessary to go to the maximum length.</a:t>
            </a: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0163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Progressive</a:t>
            </a:r>
            <a:r>
              <a:rPr lang="es-ES" baseline="0" dirty="0"/>
              <a:t>  </a:t>
            </a:r>
            <a:r>
              <a:rPr lang="es-ES" baseline="0" dirty="0" err="1"/>
              <a:t>reaming</a:t>
            </a:r>
            <a:r>
              <a:rPr lang="es-ES" baseline="0" dirty="0"/>
              <a:t> </a:t>
            </a:r>
            <a:r>
              <a:rPr lang="es-ES" baseline="0" dirty="0" err="1"/>
              <a:t>until</a:t>
            </a:r>
            <a:r>
              <a:rPr lang="es-ES" baseline="0" dirty="0"/>
              <a:t> </a:t>
            </a:r>
            <a:r>
              <a:rPr lang="es-ES" baseline="0" dirty="0" err="1"/>
              <a:t>the</a:t>
            </a:r>
            <a:r>
              <a:rPr lang="es-ES" baseline="0" dirty="0"/>
              <a:t> </a:t>
            </a:r>
            <a:r>
              <a:rPr lang="es-ES" baseline="0" dirty="0" err="1"/>
              <a:t>selected</a:t>
            </a:r>
            <a:r>
              <a:rPr lang="es-ES" baseline="0" dirty="0"/>
              <a:t> </a:t>
            </a:r>
            <a:r>
              <a:rPr lang="es-ES" baseline="0" dirty="0" err="1"/>
              <a:t>diameter</a:t>
            </a:r>
            <a:r>
              <a:rPr lang="es-ES" baseline="0" dirty="0"/>
              <a:t>. </a:t>
            </a:r>
            <a:r>
              <a:rPr lang="es-ES" baseline="0" dirty="0" err="1"/>
              <a:t>Each</a:t>
            </a:r>
            <a:r>
              <a:rPr lang="es-ES" baseline="0" dirty="0"/>
              <a:t> </a:t>
            </a:r>
            <a:r>
              <a:rPr lang="es-ES" baseline="0" dirty="0" err="1"/>
              <a:t>ream</a:t>
            </a:r>
            <a:r>
              <a:rPr lang="es-ES" baseline="0" dirty="0"/>
              <a:t> has a flat </a:t>
            </a:r>
            <a:r>
              <a:rPr lang="es-ES" baseline="0" dirty="0" err="1"/>
              <a:t>reamer</a:t>
            </a:r>
            <a:r>
              <a:rPr lang="es-ES" baseline="0" dirty="0"/>
              <a:t> </a:t>
            </a:r>
            <a:r>
              <a:rPr lang="es-ES" baseline="0" dirty="0" err="1"/>
              <a:t>attached</a:t>
            </a:r>
            <a:r>
              <a:rPr lang="es-ES" baseline="0" dirty="0"/>
              <a:t>, in </a:t>
            </a:r>
            <a:r>
              <a:rPr lang="es-ES" baseline="0" dirty="0" err="1"/>
              <a:t>order</a:t>
            </a:r>
            <a:r>
              <a:rPr lang="es-ES" baseline="0" dirty="0"/>
              <a:t> to set </a:t>
            </a:r>
            <a:r>
              <a:rPr lang="es-ES" baseline="0" dirty="0" err="1"/>
              <a:t>the</a:t>
            </a:r>
            <a:r>
              <a:rPr lang="es-ES" baseline="0" dirty="0"/>
              <a:t> </a:t>
            </a:r>
            <a:r>
              <a:rPr lang="es-ES" baseline="0" dirty="0" err="1"/>
              <a:t>lenght</a:t>
            </a:r>
            <a:r>
              <a:rPr lang="es-ES" baseline="0" dirty="0"/>
              <a:t> of </a:t>
            </a:r>
            <a:r>
              <a:rPr lang="es-ES" baseline="0" dirty="0" err="1"/>
              <a:t>the</a:t>
            </a:r>
            <a:r>
              <a:rPr lang="es-ES" baseline="0" dirty="0"/>
              <a:t> </a:t>
            </a:r>
            <a:r>
              <a:rPr lang="es-ES" baseline="0" dirty="0" err="1"/>
              <a:t>reaming</a:t>
            </a:r>
            <a:r>
              <a:rPr lang="es-ES" baseline="0" dirty="0"/>
              <a:t> and </a:t>
            </a:r>
            <a:r>
              <a:rPr lang="es-ES" baseline="0" dirty="0" err="1"/>
              <a:t>smooth</a:t>
            </a:r>
            <a:r>
              <a:rPr lang="es-ES" baseline="0" dirty="0"/>
              <a:t> </a:t>
            </a:r>
            <a:r>
              <a:rPr lang="es-ES" baseline="0" dirty="0" err="1"/>
              <a:t>the</a:t>
            </a:r>
            <a:r>
              <a:rPr lang="es-ES" baseline="0" dirty="0"/>
              <a:t> distal </a:t>
            </a:r>
            <a:r>
              <a:rPr lang="es-ES" baseline="0" dirty="0" err="1"/>
              <a:t>end</a:t>
            </a:r>
            <a:r>
              <a:rPr lang="es-ES" baseline="0" dirty="0"/>
              <a:t> of </a:t>
            </a:r>
            <a:r>
              <a:rPr lang="es-ES" baseline="0" dirty="0" err="1"/>
              <a:t>the</a:t>
            </a:r>
            <a:r>
              <a:rPr lang="es-ES" baseline="0" dirty="0"/>
              <a:t> </a:t>
            </a:r>
            <a:r>
              <a:rPr lang="es-ES" baseline="0" dirty="0" err="1"/>
              <a:t>femur</a:t>
            </a:r>
            <a:r>
              <a:rPr lang="es-ES" baseline="0" dirty="0"/>
              <a:t>. </a:t>
            </a:r>
            <a:r>
              <a:rPr lang="es-ES" baseline="0" dirty="0" err="1"/>
              <a:t>Finally</a:t>
            </a:r>
            <a:r>
              <a:rPr lang="es-ES" baseline="0" dirty="0"/>
              <a:t>, a </a:t>
            </a:r>
            <a:r>
              <a:rPr lang="es-ES" baseline="0" dirty="0" err="1"/>
              <a:t>conical</a:t>
            </a:r>
            <a:r>
              <a:rPr lang="es-ES" baseline="0" dirty="0"/>
              <a:t> </a:t>
            </a:r>
            <a:r>
              <a:rPr lang="es-ES" baseline="0" dirty="0" err="1"/>
              <a:t>bur</a:t>
            </a:r>
            <a:r>
              <a:rPr lang="es-ES" baseline="0" dirty="0"/>
              <a:t> </a:t>
            </a:r>
            <a:r>
              <a:rPr lang="es-ES" baseline="0" dirty="0" err="1"/>
              <a:t>is</a:t>
            </a:r>
            <a:r>
              <a:rPr lang="es-ES" baseline="0" dirty="0"/>
              <a:t> </a:t>
            </a:r>
            <a:r>
              <a:rPr lang="es-ES" baseline="0" dirty="0" err="1"/>
              <a:t>used</a:t>
            </a:r>
            <a:r>
              <a:rPr lang="es-ES" baseline="0" dirty="0"/>
              <a:t>.</a:t>
            </a:r>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7871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noProof="0" dirty="0"/>
              <a:t>All the</a:t>
            </a:r>
            <a:r>
              <a:rPr lang="en-US" baseline="0" noProof="0" dirty="0"/>
              <a:t> spacers have the same length (40 mm), but different diameter (54-58-62 mm). </a:t>
            </a:r>
            <a:r>
              <a:rPr lang="en-US" noProof="0" dirty="0"/>
              <a:t>The tip for selecting the right spacer is to use the biggest one that allows a closure of the soft tissues without tension. </a:t>
            </a: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076033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7404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538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aseline="0" dirty="0" err="1"/>
              <a:t>Impactación</a:t>
            </a:r>
            <a:r>
              <a:rPr lang="en-US" baseline="0" dirty="0"/>
              <a:t> a press-fit</a:t>
            </a:r>
          </a:p>
          <a:p>
            <a:pPr eaLnBrk="1" hangingPunct="1"/>
            <a:r>
              <a:rPr lang="en-US" noProof="0" dirty="0">
                <a:solidFill>
                  <a:schemeClr val="bg1"/>
                </a:solidFill>
              </a:rPr>
              <a:t>Closure by planes. </a:t>
            </a:r>
          </a:p>
          <a:p>
            <a:pPr eaLnBrk="1" hangingPunct="1"/>
            <a:r>
              <a:rPr lang="en-US" noProof="0" dirty="0">
                <a:solidFill>
                  <a:schemeClr val="bg1"/>
                </a:solidFill>
              </a:rPr>
              <a:t>Take care not to cover</a:t>
            </a:r>
            <a:r>
              <a:rPr lang="en-US" baseline="0" noProof="0" dirty="0">
                <a:solidFill>
                  <a:schemeClr val="bg1"/>
                </a:solidFill>
              </a:rPr>
              <a:t> the spacer with an </a:t>
            </a:r>
            <a:r>
              <a:rPr lang="en-US" noProof="0" dirty="0">
                <a:solidFill>
                  <a:schemeClr val="bg1"/>
                </a:solidFill>
              </a:rPr>
              <a:t>excess of soft tissues which can lead to a “pudding” stump</a:t>
            </a:r>
            <a:r>
              <a:rPr lang="en-US" baseline="0" noProof="0" dirty="0">
                <a:solidFill>
                  <a:schemeClr val="bg1"/>
                </a:solidFill>
              </a:rPr>
              <a:t> (hard to control by the patient)</a:t>
            </a:r>
            <a:endParaRPr lang="en-US" noProof="0" dirty="0">
              <a:solidFill>
                <a:schemeClr val="bg1"/>
              </a:solidFill>
            </a:endParaRPr>
          </a:p>
          <a:p>
            <a:pPr eaLnBrk="1" hangingPunct="1"/>
            <a:r>
              <a:rPr lang="en-US" noProof="0" dirty="0">
                <a:solidFill>
                  <a:schemeClr val="bg1"/>
                </a:solidFill>
              </a:rPr>
              <a:t>The whole “implant” has to be covered.</a:t>
            </a:r>
          </a:p>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807329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aseline="0" dirty="0" err="1"/>
              <a:t>Impactación</a:t>
            </a:r>
            <a:r>
              <a:rPr lang="en-US" baseline="0" dirty="0"/>
              <a:t> a press-fit</a:t>
            </a:r>
          </a:p>
          <a:p>
            <a:pPr eaLnBrk="1" hangingPunct="1"/>
            <a:r>
              <a:rPr lang="en-US" noProof="0" dirty="0">
                <a:solidFill>
                  <a:schemeClr val="bg1"/>
                </a:solidFill>
              </a:rPr>
              <a:t>Closure by planes. </a:t>
            </a:r>
          </a:p>
          <a:p>
            <a:pPr eaLnBrk="1" hangingPunct="1"/>
            <a:r>
              <a:rPr lang="en-US" noProof="0" dirty="0">
                <a:solidFill>
                  <a:schemeClr val="bg1"/>
                </a:solidFill>
              </a:rPr>
              <a:t>Take care not to cover</a:t>
            </a:r>
            <a:r>
              <a:rPr lang="en-US" baseline="0" noProof="0" dirty="0">
                <a:solidFill>
                  <a:schemeClr val="bg1"/>
                </a:solidFill>
              </a:rPr>
              <a:t> the spacer with an </a:t>
            </a:r>
            <a:r>
              <a:rPr lang="en-US" noProof="0" dirty="0">
                <a:solidFill>
                  <a:schemeClr val="bg1"/>
                </a:solidFill>
              </a:rPr>
              <a:t>excess of soft tissues which can lead to a “pudding” stump</a:t>
            </a:r>
            <a:r>
              <a:rPr lang="en-US" baseline="0" noProof="0" dirty="0">
                <a:solidFill>
                  <a:schemeClr val="bg1"/>
                </a:solidFill>
              </a:rPr>
              <a:t> (hard to control by the patient)</a:t>
            </a:r>
            <a:endParaRPr lang="en-US" noProof="0" dirty="0">
              <a:solidFill>
                <a:schemeClr val="bg1"/>
              </a:solidFill>
            </a:endParaRPr>
          </a:p>
          <a:p>
            <a:pPr eaLnBrk="1" hangingPunct="1"/>
            <a:r>
              <a:rPr lang="en-US" noProof="0" dirty="0">
                <a:solidFill>
                  <a:schemeClr val="bg1"/>
                </a:solidFill>
              </a:rPr>
              <a:t>The whole “implant” has to be covered.</a:t>
            </a:r>
          </a:p>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80732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2875" y="768350"/>
            <a:ext cx="6818313" cy="3836988"/>
          </a:xfrm>
        </p:spPr>
      </p:sp>
      <p:sp>
        <p:nvSpPr>
          <p:cNvPr id="3" name="2 Marcador de notas"/>
          <p:cNvSpPr>
            <a:spLocks noGrp="1"/>
          </p:cNvSpPr>
          <p:nvPr>
            <p:ph type="body" idx="1"/>
          </p:nvPr>
        </p:nvSpPr>
        <p:spPr/>
        <p:txBody>
          <a:bodyPr>
            <a:normAutofit/>
          </a:bodyPr>
          <a:lstStyle/>
          <a:p>
            <a:pPr marL="18528">
              <a:spcBef>
                <a:spcPts val="1300"/>
              </a:spcBef>
            </a:pPr>
            <a:endParaRPr lang="en-US" sz="3500" dirty="0">
              <a:latin typeface="Signika" pitchFamily="50" charset="0"/>
            </a:endParaRP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9270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42875" y="768350"/>
            <a:ext cx="6818313" cy="3836988"/>
          </a:xfrm>
        </p:spPr>
      </p:sp>
      <p:sp>
        <p:nvSpPr>
          <p:cNvPr id="3" name="2 Marcador de notas"/>
          <p:cNvSpPr>
            <a:spLocks noGrp="1"/>
          </p:cNvSpPr>
          <p:nvPr>
            <p:ph type="body" idx="1"/>
          </p:nvPr>
        </p:nvSpPr>
        <p:spPr/>
        <p:txBody>
          <a:bodyPr>
            <a:normAutofit/>
          </a:bodyPr>
          <a:lstStyle/>
          <a:p>
            <a:pPr eaLnBrk="1" hangingPunct="1"/>
            <a:r>
              <a:rPr lang="en-US" noProof="0" dirty="0">
                <a:solidFill>
                  <a:schemeClr val="bg1"/>
                </a:solidFill>
              </a:rPr>
              <a:t>Standard bandage for a TF amputation</a:t>
            </a:r>
          </a:p>
        </p:txBody>
      </p:sp>
      <p:sp>
        <p:nvSpPr>
          <p:cNvPr id="4" name="3 Marcador de número de diapositiva"/>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09069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43429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In our study, the rehabilitation protocol was strictly</a:t>
            </a:r>
            <a:r>
              <a:rPr lang="en-US" baseline="0" dirty="0"/>
              <a:t> standard.</a:t>
            </a:r>
          </a:p>
          <a:p>
            <a:r>
              <a:rPr lang="en-US" baseline="0" dirty="0"/>
              <a:t>The only difference with the standard protocol were the progressive load exercises. </a:t>
            </a:r>
          </a:p>
          <a:p>
            <a:r>
              <a:rPr lang="en-US" dirty="0">
                <a:ea typeface="ＭＳ Ｐゴシック" panose="020B0600070205080204" pitchFamily="34" charset="-128"/>
              </a:rPr>
              <a:t>We began the progressive distal load on</a:t>
            </a:r>
            <a:r>
              <a:rPr lang="en-US" baseline="0" dirty="0">
                <a:ea typeface="ＭＳ Ｐゴシック" panose="020B0600070205080204" pitchFamily="34" charset="-128"/>
              </a:rPr>
              <a:t> the residuum </a:t>
            </a:r>
            <a:r>
              <a:rPr lang="en-US" dirty="0">
                <a:ea typeface="ＭＳ Ｐゴシック" panose="020B0600070205080204" pitchFamily="34" charset="-128"/>
              </a:rPr>
              <a:t>with 5 kg, increasing up to 25 kg during the first 4 weeks</a:t>
            </a:r>
          </a:p>
          <a:p>
            <a:pPr defTabSz="914400" eaLnBrk="1" hangingPunct="1">
              <a:spcBef>
                <a:spcPct val="0"/>
              </a:spcBef>
              <a:buClrTx/>
              <a:buSzTx/>
              <a:buFontTx/>
              <a:buNone/>
            </a:pPr>
            <a:r>
              <a:rPr lang="en-US" dirty="0">
                <a:ea typeface="ＭＳ Ｐゴシック" panose="020B0600070205080204" pitchFamily="34" charset="-128"/>
              </a:rPr>
              <a:t>The </a:t>
            </a:r>
            <a:r>
              <a:rPr lang="en-US" b="1" dirty="0" err="1">
                <a:ea typeface="ＭＳ Ｐゴシック" panose="020B0600070205080204" pitchFamily="34" charset="-128"/>
              </a:rPr>
              <a:t>progréssive</a:t>
            </a:r>
            <a:r>
              <a:rPr lang="en-US" dirty="0">
                <a:ea typeface="ＭＳ Ｐゴシック" panose="020B0600070205080204" pitchFamily="34" charset="-128"/>
              </a:rPr>
              <a:t> distal load  on the residuum was started after the first week with 5 Kg (kilos), increasing up to 25-30 Kg for fourth weeks</a:t>
            </a:r>
          </a:p>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254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rPr>
              <a:t>The Rehabilitation phase begins  7-10</a:t>
            </a:r>
            <a:r>
              <a:rPr lang="en-US" altLang="en-US" baseline="0" dirty="0">
                <a:latin typeface="Times New Roman" panose="02020603050405020304" pitchFamily="18" charset="0"/>
              </a:rPr>
              <a:t> days </a:t>
            </a:r>
            <a:r>
              <a:rPr lang="en-US" altLang="en-US" dirty="0">
                <a:latin typeface="Times New Roman" panose="02020603050405020304" pitchFamily="18" charset="0"/>
              </a:rPr>
              <a:t>after surgery, when</a:t>
            </a:r>
            <a:r>
              <a:rPr lang="en-US" altLang="en-US" baseline="0" dirty="0">
                <a:latin typeface="Times New Roman" panose="02020603050405020304" pitchFamily="18" charset="0"/>
              </a:rPr>
              <a:t> sutures have been removed</a:t>
            </a:r>
            <a:r>
              <a:rPr lang="en-US" altLang="en-US" dirty="0">
                <a:latin typeface="Times New Roman" panose="02020603050405020304" pitchFamily="18" charset="0"/>
              </a:rPr>
              <a:t>. At this moment we can start start with the progressive distal load (25 kg in 4 weeks) Between 4-6 weeks the stump is usually prepared for a provisional socket (with partial distal load) and prosthesis fixation, after</a:t>
            </a:r>
            <a:r>
              <a:rPr lang="en-US" altLang="en-US" baseline="0" dirty="0">
                <a:latin typeface="Times New Roman" panose="02020603050405020304" pitchFamily="18" charset="0"/>
              </a:rPr>
              <a:t> that </a:t>
            </a:r>
            <a:r>
              <a:rPr lang="en-US" altLang="en-US" dirty="0">
                <a:latin typeface="Times New Roman" panose="02020603050405020304" pitchFamily="18" charset="0"/>
              </a:rPr>
              <a:t>the amputee begins gait re-training, and  around 3 months later the definitive socket can be made</a:t>
            </a:r>
            <a:r>
              <a:rPr lang="en-US" altLang="en-US" baseline="0" dirty="0">
                <a:latin typeface="Times New Roman" panose="02020603050405020304" pitchFamily="18" charset="0"/>
              </a:rPr>
              <a:t> (with maximum distal load)</a:t>
            </a:r>
            <a:endParaRPr lang="en-US" altLang="en-US" dirty="0">
              <a:latin typeface="Times New Roman" panose="02020603050405020304" pitchFamily="18" charset="0"/>
            </a:endParaRPr>
          </a:p>
        </p:txBody>
      </p:sp>
      <p:sp>
        <p:nvSpPr>
          <p:cNvPr id="4813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ea typeface="MS PGothic" panose="020B0600070205080204" pitchFamily="34" charset="-128"/>
              </a:defRPr>
            </a:lvl1pPr>
            <a:lvl2pPr marL="804986" indent="-309610">
              <a:spcBef>
                <a:spcPct val="30000"/>
              </a:spcBef>
              <a:defRPr sz="1300">
                <a:solidFill>
                  <a:schemeClr val="tx1"/>
                </a:solidFill>
                <a:latin typeface="Calibri" panose="020F0502020204030204" pitchFamily="34" charset="0"/>
                <a:ea typeface="MS PGothic" panose="020B0600070205080204" pitchFamily="34" charset="-128"/>
              </a:defRPr>
            </a:lvl2pPr>
            <a:lvl3pPr marL="1238441" indent="-247688">
              <a:spcBef>
                <a:spcPct val="30000"/>
              </a:spcBef>
              <a:defRPr sz="1300">
                <a:solidFill>
                  <a:schemeClr val="tx1"/>
                </a:solidFill>
                <a:latin typeface="Calibri" panose="020F0502020204030204" pitchFamily="34" charset="0"/>
                <a:ea typeface="MS PGothic" panose="020B0600070205080204" pitchFamily="34" charset="-128"/>
              </a:defRPr>
            </a:lvl3pPr>
            <a:lvl4pPr marL="1733817" indent="-247688">
              <a:spcBef>
                <a:spcPct val="30000"/>
              </a:spcBef>
              <a:defRPr sz="1300">
                <a:solidFill>
                  <a:schemeClr val="tx1"/>
                </a:solidFill>
                <a:latin typeface="Calibri" panose="020F0502020204030204" pitchFamily="34" charset="0"/>
                <a:ea typeface="MS PGothic" panose="020B0600070205080204" pitchFamily="34" charset="-128"/>
              </a:defRPr>
            </a:lvl4pPr>
            <a:lvl5pPr marL="2229193" indent="-247688">
              <a:spcBef>
                <a:spcPct val="30000"/>
              </a:spcBef>
              <a:defRPr sz="1300">
                <a:solidFill>
                  <a:schemeClr val="tx1"/>
                </a:solidFill>
                <a:latin typeface="Calibri" panose="020F0502020204030204" pitchFamily="34" charset="0"/>
                <a:ea typeface="MS PGothic" panose="020B0600070205080204" pitchFamily="34" charset="-128"/>
              </a:defRPr>
            </a:lvl5pPr>
            <a:lvl6pPr marL="2724569" indent="-247688" defTabSz="495376" eaLnBrk="0" fontAlgn="base" hangingPunct="0">
              <a:spcBef>
                <a:spcPct val="30000"/>
              </a:spcBef>
              <a:spcAft>
                <a:spcPct val="0"/>
              </a:spcAft>
              <a:defRPr sz="1300">
                <a:solidFill>
                  <a:schemeClr val="tx1"/>
                </a:solidFill>
                <a:latin typeface="Calibri" panose="020F0502020204030204" pitchFamily="34" charset="0"/>
                <a:ea typeface="MS PGothic" panose="020B0600070205080204" pitchFamily="34" charset="-128"/>
              </a:defRPr>
            </a:lvl6pPr>
            <a:lvl7pPr marL="3219945" indent="-247688" defTabSz="495376" eaLnBrk="0" fontAlgn="base" hangingPunct="0">
              <a:spcBef>
                <a:spcPct val="30000"/>
              </a:spcBef>
              <a:spcAft>
                <a:spcPct val="0"/>
              </a:spcAft>
              <a:defRPr sz="1300">
                <a:solidFill>
                  <a:schemeClr val="tx1"/>
                </a:solidFill>
                <a:latin typeface="Calibri" panose="020F0502020204030204" pitchFamily="34" charset="0"/>
                <a:ea typeface="MS PGothic" panose="020B0600070205080204" pitchFamily="34" charset="-128"/>
              </a:defRPr>
            </a:lvl7pPr>
            <a:lvl8pPr marL="3715322" indent="-247688" defTabSz="495376" eaLnBrk="0" fontAlgn="base" hangingPunct="0">
              <a:spcBef>
                <a:spcPct val="30000"/>
              </a:spcBef>
              <a:spcAft>
                <a:spcPct val="0"/>
              </a:spcAft>
              <a:defRPr sz="1300">
                <a:solidFill>
                  <a:schemeClr val="tx1"/>
                </a:solidFill>
                <a:latin typeface="Calibri" panose="020F0502020204030204" pitchFamily="34" charset="0"/>
                <a:ea typeface="MS PGothic" panose="020B0600070205080204" pitchFamily="34" charset="-128"/>
              </a:defRPr>
            </a:lvl8pPr>
            <a:lvl9pPr marL="4210698" indent="-247688" defTabSz="495376" eaLnBrk="0" fontAlgn="base" hangingPunct="0">
              <a:spcBef>
                <a:spcPct val="30000"/>
              </a:spcBef>
              <a:spcAft>
                <a:spcPct val="0"/>
              </a:spcAft>
              <a:defRPr sz="13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66D9A7-348D-40BF-A626-7A8FC520DC91}" type="slidenum">
              <a:rPr kumimoji="0" lang="en-GB" altLang="en-US" sz="13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GB" altLang="en-US" sz="13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661473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5660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r>
              <a:rPr lang="en-US" dirty="0"/>
              <a:t>In the clinical trial we performed a Ultrasonography in all the patients in order to ensure that the </a:t>
            </a:r>
            <a:r>
              <a:rPr lang="en-US" dirty="0" err="1"/>
              <a:t>mioplasty</a:t>
            </a:r>
            <a:r>
              <a:rPr lang="en-US" dirty="0"/>
              <a:t> remains after time.</a:t>
            </a:r>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41634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r>
              <a:rPr lang="en-US" dirty="0"/>
              <a:t>In all of</a:t>
            </a:r>
            <a:r>
              <a:rPr lang="en-US" baseline="0" dirty="0"/>
              <a:t> them, the </a:t>
            </a:r>
            <a:r>
              <a:rPr lang="en-US" baseline="0" dirty="0" err="1"/>
              <a:t>mioplasty</a:t>
            </a:r>
            <a:r>
              <a:rPr lang="en-US" baseline="0" dirty="0"/>
              <a:t> remains. An atrophy is usually observed (muscle layer becomes thinner), but remains on site.</a:t>
            </a: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31969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este video podemos observar cual es el muñón tipo que se consigue con el implante KW. Firme y compacto</a:t>
            </a:r>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988639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este video vemos la evolución de un paciente desde el momento de la intervención hasta 2 meses después de la misma, donde observamos que el paciente puede cargar el 100% de su peso sobre el muñón.</a:t>
            </a:r>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0045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After</a:t>
            </a:r>
            <a:r>
              <a:rPr lang="es-ES" dirty="0"/>
              <a:t> </a:t>
            </a:r>
            <a:r>
              <a:rPr lang="es-ES" dirty="0" err="1"/>
              <a:t>some</a:t>
            </a:r>
            <a:r>
              <a:rPr lang="es-ES" dirty="0"/>
              <a:t> </a:t>
            </a:r>
            <a:r>
              <a:rPr lang="es-ES" dirty="0" err="1"/>
              <a:t>months</a:t>
            </a:r>
            <a:r>
              <a:rPr lang="es-ES" dirty="0"/>
              <a:t>, </a:t>
            </a:r>
            <a:r>
              <a:rPr lang="es-ES" dirty="0" err="1"/>
              <a:t>the</a:t>
            </a:r>
            <a:r>
              <a:rPr lang="es-ES" dirty="0"/>
              <a:t> </a:t>
            </a:r>
            <a:r>
              <a:rPr lang="es-ES" dirty="0" err="1"/>
              <a:t>residduum</a:t>
            </a:r>
            <a:r>
              <a:rPr lang="es-ES" dirty="0"/>
              <a:t> use to </a:t>
            </a:r>
            <a:r>
              <a:rPr lang="es-ES" dirty="0" err="1"/>
              <a:t>take</a:t>
            </a:r>
            <a:r>
              <a:rPr lang="es-ES" dirty="0"/>
              <a:t> </a:t>
            </a:r>
            <a:r>
              <a:rPr lang="es-ES" dirty="0" err="1"/>
              <a:t>the</a:t>
            </a:r>
            <a:r>
              <a:rPr lang="es-ES" dirty="0"/>
              <a:t> </a:t>
            </a:r>
            <a:r>
              <a:rPr lang="es-ES" dirty="0" err="1"/>
              <a:t>shape</a:t>
            </a:r>
            <a:r>
              <a:rPr lang="es-ES" dirty="0"/>
              <a:t> of </a:t>
            </a:r>
            <a:r>
              <a:rPr lang="es-ES" dirty="0" err="1"/>
              <a:t>the</a:t>
            </a:r>
            <a:r>
              <a:rPr lang="es-ES" dirty="0"/>
              <a:t> </a:t>
            </a:r>
            <a:r>
              <a:rPr lang="es-ES" dirty="0" err="1"/>
              <a:t>implant</a:t>
            </a:r>
            <a:r>
              <a:rPr lang="es-ES" dirty="0"/>
              <a:t>, </a:t>
            </a:r>
            <a:r>
              <a:rPr lang="es-ES" dirty="0" err="1"/>
              <a:t>specially</a:t>
            </a:r>
            <a:r>
              <a:rPr lang="es-ES" dirty="0"/>
              <a:t> in </a:t>
            </a:r>
            <a:r>
              <a:rPr lang="es-ES" dirty="0" err="1"/>
              <a:t>men</a:t>
            </a:r>
            <a:r>
              <a:rPr lang="es-ES" dirty="0"/>
              <a:t>. </a:t>
            </a:r>
            <a:r>
              <a:rPr lang="es-ES" dirty="0" err="1"/>
              <a:t>This</a:t>
            </a:r>
            <a:r>
              <a:rPr lang="es-ES" baseline="0" dirty="0"/>
              <a:t> has no </a:t>
            </a:r>
            <a:r>
              <a:rPr lang="es-ES" baseline="0" dirty="0" err="1"/>
              <a:t>trascendence</a:t>
            </a:r>
            <a:r>
              <a:rPr lang="es-ES" baseline="0" dirty="0"/>
              <a:t>, </a:t>
            </a:r>
            <a:r>
              <a:rPr lang="es-ES" baseline="0" dirty="0" err="1"/>
              <a:t>but</a:t>
            </a:r>
            <a:r>
              <a:rPr lang="es-ES" baseline="0" dirty="0"/>
              <a:t> </a:t>
            </a:r>
            <a:r>
              <a:rPr lang="es-ES" baseline="0" dirty="0" err="1"/>
              <a:t>sometimes</a:t>
            </a:r>
            <a:r>
              <a:rPr lang="es-ES" baseline="0" dirty="0"/>
              <a:t> a </a:t>
            </a:r>
            <a:r>
              <a:rPr lang="es-ES" baseline="0" dirty="0" err="1"/>
              <a:t>thicker</a:t>
            </a:r>
            <a:r>
              <a:rPr lang="es-ES" baseline="0" dirty="0"/>
              <a:t> </a:t>
            </a:r>
            <a:r>
              <a:rPr lang="es-ES" baseline="0" dirty="0" err="1"/>
              <a:t>liner</a:t>
            </a:r>
            <a:r>
              <a:rPr lang="es-ES" baseline="0" dirty="0"/>
              <a:t> has to be </a:t>
            </a:r>
            <a:r>
              <a:rPr lang="es-ES" baseline="0" dirty="0" err="1"/>
              <a:t>used</a:t>
            </a:r>
            <a:r>
              <a:rPr lang="es-ES" baseline="0" dirty="0"/>
              <a:t>.</a:t>
            </a:r>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54906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err="1">
                <a:solidFill>
                  <a:schemeClr val="tx1"/>
                </a:solidFill>
                <a:effectLst/>
                <a:latin typeface="+mn-lt"/>
                <a:ea typeface="+mn-ea"/>
                <a:cs typeface="+mn-cs"/>
              </a:rPr>
              <a:t>Ussually</a:t>
            </a:r>
            <a:r>
              <a:rPr lang="en-US" sz="1200" kern="1200" dirty="0">
                <a:solidFill>
                  <a:schemeClr val="tx1"/>
                </a:solidFill>
                <a:effectLst/>
                <a:latin typeface="+mn-lt"/>
                <a:ea typeface="+mn-ea"/>
                <a:cs typeface="+mn-cs"/>
              </a:rPr>
              <a:t> we are asked:</a:t>
            </a:r>
            <a:r>
              <a:rPr lang="en-US" sz="1200" kern="1200" baseline="0" dirty="0">
                <a:solidFill>
                  <a:schemeClr val="tx1"/>
                </a:solidFill>
                <a:effectLst/>
                <a:latin typeface="+mn-lt"/>
                <a:ea typeface="+mn-ea"/>
                <a:cs typeface="+mn-cs"/>
              </a:rPr>
              <a:t> what kind or socket do you use with the Keep Walking Implant? No specific socket is used. It depends on the patient and on the P&amp;O technician. But the difference is that the prosthetic technician can take advantage of the distal load.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a picture of the provisional socket</a:t>
            </a:r>
            <a:r>
              <a:rPr lang="en-US" sz="1200" kern="1200" baseline="0" dirty="0">
                <a:solidFill>
                  <a:schemeClr val="tx1"/>
                </a:solidFill>
                <a:effectLst/>
                <a:latin typeface="+mn-lt"/>
                <a:ea typeface="+mn-ea"/>
                <a:cs typeface="+mn-cs"/>
              </a:rPr>
              <a:t> (2 on the left). </a:t>
            </a:r>
            <a:r>
              <a:rPr lang="en-US" sz="1200" kern="1200" dirty="0">
                <a:solidFill>
                  <a:schemeClr val="tx1"/>
                </a:solidFill>
                <a:effectLst/>
                <a:latin typeface="+mn-lt"/>
                <a:ea typeface="+mn-ea"/>
                <a:cs typeface="+mn-cs"/>
              </a:rPr>
              <a:t>And this one is the picture of a final socket</a:t>
            </a:r>
            <a:r>
              <a:rPr lang="en-US" sz="1200" kern="1200" baseline="0" dirty="0">
                <a:solidFill>
                  <a:schemeClr val="tx1"/>
                </a:solidFill>
                <a:effectLst/>
                <a:latin typeface="+mn-lt"/>
                <a:ea typeface="+mn-ea"/>
                <a:cs typeface="+mn-cs"/>
              </a:rPr>
              <a:t> (right)</a:t>
            </a:r>
            <a:r>
              <a:rPr lang="en-US" sz="1200" kern="1200" dirty="0">
                <a:solidFill>
                  <a:schemeClr val="tx1"/>
                </a:solidFill>
                <a:effectLst/>
                <a:latin typeface="+mn-lt"/>
                <a:ea typeface="+mn-ea"/>
                <a:cs typeface="+mn-cs"/>
              </a:rPr>
              <a:t>when the residuum (residuum) volume is stabilized</a:t>
            </a:r>
            <a:r>
              <a:rPr lang="es-ES" dirty="0">
                <a:latin typeface="Times New Roman" pitchFamily="18" charset="0"/>
              </a:rPr>
              <a:t>.</a:t>
            </a:r>
            <a:r>
              <a:rPr lang="es-ES" u="sng" dirty="0">
                <a:latin typeface="Times New Roman" pitchFamily="18" charset="0"/>
              </a:rPr>
              <a:t> </a:t>
            </a:r>
            <a:r>
              <a:rPr lang="es-ES" u="sng" dirty="0" err="1">
                <a:latin typeface="Times New Roman" pitchFamily="18" charset="0"/>
              </a:rPr>
              <a:t>Ussually</a:t>
            </a:r>
            <a:r>
              <a:rPr lang="es-ES" u="sng" dirty="0">
                <a:latin typeface="Times New Roman" pitchFamily="18" charset="0"/>
              </a:rPr>
              <a:t> at </a:t>
            </a:r>
            <a:r>
              <a:rPr lang="es-ES" u="sng" dirty="0" err="1">
                <a:latin typeface="Times New Roman" pitchFamily="18" charset="0"/>
              </a:rPr>
              <a:t>three</a:t>
            </a:r>
            <a:r>
              <a:rPr lang="es-ES" u="sng" dirty="0">
                <a:latin typeface="Times New Roman" pitchFamily="18" charset="0"/>
              </a:rPr>
              <a:t> </a:t>
            </a:r>
            <a:r>
              <a:rPr lang="es-ES" u="sng" dirty="0" err="1">
                <a:latin typeface="Times New Roman" pitchFamily="18" charset="0"/>
              </a:rPr>
              <a:t>months</a:t>
            </a:r>
            <a:r>
              <a:rPr lang="es-ES" u="sng" baseline="0" dirty="0">
                <a:latin typeface="Times New Roman" pitchFamily="18" charset="0"/>
              </a:rPr>
              <a:t> </a:t>
            </a:r>
            <a:endParaRPr lang="es-ES" dirty="0">
              <a:latin typeface="Times New Roman" pitchFamily="18" charset="0"/>
            </a:endParaRPr>
          </a:p>
          <a:p>
            <a:endParaRPr lang="es-ES" sz="1200" kern="1200" dirty="0">
              <a:solidFill>
                <a:schemeClr val="tx1"/>
              </a:solidFill>
              <a:effectLst/>
              <a:latin typeface="+mn-lt"/>
              <a:ea typeface="+mn-ea"/>
              <a:cs typeface="+mn-cs"/>
            </a:endParaRPr>
          </a:p>
        </p:txBody>
      </p:sp>
      <p:sp>
        <p:nvSpPr>
          <p:cNvPr id="63492" name="3 Marcador de número de diapositiva"/>
          <p:cNvSpPr txBox="1">
            <a:spLocks noGrp="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1pPr>
            <a:lvl2pPr marL="37931725" indent="-37474525">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5pPr>
            <a:lvl6pPr marL="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6pPr>
            <a:lvl7pPr marL="9144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7pPr>
            <a:lvl8pPr marL="1371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8pPr>
            <a:lvl9pPr marL="18288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ea typeface="MS PGothic" pitchFamily="34" charset="-128"/>
              </a:defRPr>
            </a:lvl9pPr>
          </a:lstStyle>
          <a:p>
            <a:pPr marL="0" marR="0" lvl="0" indent="0" algn="r" defTabSz="914400" rtl="0" eaLnBrk="1" fontAlgn="base" latinLnBrk="0" hangingPunct="1">
              <a:lnSpc>
                <a:spcPct val="100000"/>
              </a:lnSpc>
              <a:spcBef>
                <a:spcPct val="0"/>
              </a:spcBef>
              <a:spcAft>
                <a:spcPct val="0"/>
              </a:spcAft>
              <a:buClr>
                <a:srgbClr val="000000"/>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5B8A446-AE54-4355-A021-1C81C0372539}" type="slidenum">
              <a:rPr kumimoji="0" lang="en-GB" sz="1200" b="0" i="0" u="none" strike="noStrike" kern="1200" cap="none" spc="0" normalizeH="0" baseline="0" noProof="0">
                <a:ln>
                  <a:noFill/>
                </a:ln>
                <a:solidFill>
                  <a:srgbClr val="000000"/>
                </a:solidFill>
                <a:effectLst/>
                <a:uLnTx/>
                <a:uFillTx/>
                <a:latin typeface="Calibri"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
                  <a:srgbClr val="000000"/>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40</a:t>
            </a:fld>
            <a:endParaRPr kumimoji="0" lang="en-GB" sz="1200" b="0" i="0" u="none" strike="noStrike" kern="1200" cap="none" spc="0" normalizeH="0" baseline="0" noProof="0">
              <a:ln>
                <a:noFill/>
              </a:ln>
              <a:solidFill>
                <a:srgbClr val="000000"/>
              </a:solidFill>
              <a:effectLst/>
              <a:uLnTx/>
              <a:uFillTx/>
              <a:latin typeface="Calibri"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597153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ea typeface="ＭＳ Ｐゴシック" panose="020B0600070205080204" pitchFamily="34" charset="-128"/>
              </a:rPr>
              <a:t>As </a:t>
            </a:r>
            <a:r>
              <a:rPr lang="es-ES" dirty="0" err="1">
                <a:ea typeface="ＭＳ Ｐゴシック" panose="020B0600070205080204" pitchFamily="34" charset="-128"/>
              </a:rPr>
              <a:t>mentioned</a:t>
            </a:r>
            <a:r>
              <a:rPr lang="es-ES" dirty="0">
                <a:ea typeface="ＭＳ Ｐゴシック" panose="020B0600070205080204" pitchFamily="34" charset="-128"/>
              </a:rPr>
              <a:t>, </a:t>
            </a:r>
            <a:r>
              <a:rPr lang="es-ES" dirty="0" err="1">
                <a:ea typeface="ＭＳ Ｐゴシック" panose="020B0600070205080204" pitchFamily="34" charset="-128"/>
              </a:rPr>
              <a:t>the</a:t>
            </a:r>
            <a:r>
              <a:rPr lang="es-ES" dirty="0">
                <a:ea typeface="ＭＳ Ｐゴシック" panose="020B0600070205080204" pitchFamily="34" charset="-128"/>
              </a:rPr>
              <a:t> </a:t>
            </a:r>
            <a:r>
              <a:rPr lang="es-ES" dirty="0" err="1">
                <a:ea typeface="ＭＳ Ｐゴシック" panose="020B0600070205080204" pitchFamily="34" charset="-128"/>
              </a:rPr>
              <a:t>skills</a:t>
            </a:r>
            <a:r>
              <a:rPr lang="es-ES" dirty="0">
                <a:ea typeface="ＭＳ Ｐゴシック" panose="020B0600070205080204" pitchFamily="34" charset="-128"/>
              </a:rPr>
              <a:t> and </a:t>
            </a:r>
            <a:r>
              <a:rPr lang="es-ES" dirty="0" err="1">
                <a:ea typeface="ＭＳ Ｐゴシック" panose="020B0600070205080204" pitchFamily="34" charset="-128"/>
              </a:rPr>
              <a:t>the</a:t>
            </a:r>
            <a:r>
              <a:rPr lang="es-ES" dirty="0">
                <a:ea typeface="ＭＳ Ｐゴシック" panose="020B0600070205080204" pitchFamily="34" charset="-128"/>
              </a:rPr>
              <a:t> </a:t>
            </a:r>
            <a:r>
              <a:rPr lang="es-ES" dirty="0" err="1">
                <a:ea typeface="ＭＳ Ｐゴシック" panose="020B0600070205080204" pitchFamily="34" charset="-128"/>
              </a:rPr>
              <a:t>imagination</a:t>
            </a:r>
            <a:r>
              <a:rPr lang="es-ES" dirty="0">
                <a:ea typeface="ＭＳ Ｐゴシック" panose="020B0600070205080204" pitchFamily="34" charset="-128"/>
              </a:rPr>
              <a:t> of </a:t>
            </a:r>
            <a:r>
              <a:rPr lang="es-ES" dirty="0" err="1">
                <a:ea typeface="ＭＳ Ｐゴシック" panose="020B0600070205080204" pitchFamily="34" charset="-128"/>
              </a:rPr>
              <a:t>the</a:t>
            </a:r>
            <a:r>
              <a:rPr lang="es-ES" dirty="0">
                <a:ea typeface="ＭＳ Ｐゴシック" panose="020B0600070205080204" pitchFamily="34" charset="-128"/>
              </a:rPr>
              <a:t> </a:t>
            </a:r>
            <a:r>
              <a:rPr lang="es-ES" dirty="0" err="1">
                <a:ea typeface="ＭＳ Ｐゴシック" panose="020B0600070205080204" pitchFamily="34" charset="-128"/>
              </a:rPr>
              <a:t>prosthetic</a:t>
            </a:r>
            <a:r>
              <a:rPr lang="es-ES" dirty="0">
                <a:ea typeface="ＭＳ Ｐゴシック" panose="020B0600070205080204" pitchFamily="34" charset="-128"/>
              </a:rPr>
              <a:t> </a:t>
            </a:r>
            <a:r>
              <a:rPr lang="es-ES" dirty="0" err="1">
                <a:ea typeface="ＭＳ Ｐゴシック" panose="020B0600070205080204" pitchFamily="34" charset="-128"/>
              </a:rPr>
              <a:t>technician</a:t>
            </a:r>
            <a:r>
              <a:rPr lang="es-ES" dirty="0">
                <a:ea typeface="ＭＳ Ｐゴシック" panose="020B0600070205080204" pitchFamily="34" charset="-128"/>
              </a:rPr>
              <a:t> are </a:t>
            </a:r>
            <a:r>
              <a:rPr lang="es-ES" dirty="0" err="1">
                <a:ea typeface="ＭＳ Ｐゴシック" panose="020B0600070205080204" pitchFamily="34" charset="-128"/>
              </a:rPr>
              <a:t>very</a:t>
            </a:r>
            <a:r>
              <a:rPr lang="es-ES" dirty="0">
                <a:ea typeface="ＭＳ Ｐゴシック" panose="020B0600070205080204" pitchFamily="34" charset="-128"/>
              </a:rPr>
              <a:t> </a:t>
            </a:r>
            <a:r>
              <a:rPr lang="es-ES" dirty="0" err="1">
                <a:ea typeface="ＭＳ Ｐゴシック" panose="020B0600070205080204" pitchFamily="34" charset="-128"/>
              </a:rPr>
              <a:t>important</a:t>
            </a:r>
            <a:r>
              <a:rPr lang="es-ES" dirty="0">
                <a:ea typeface="ＭＳ Ｐゴシック" panose="020B0600070205080204" pitchFamily="34" charset="-128"/>
              </a:rPr>
              <a:t>. </a:t>
            </a:r>
            <a:r>
              <a:rPr lang="es-ES" dirty="0" err="1">
                <a:ea typeface="ＭＳ Ｐゴシック" panose="020B0600070205080204" pitchFamily="34" charset="-128"/>
              </a:rPr>
              <a:t>F.e</a:t>
            </a:r>
            <a:r>
              <a:rPr lang="es-ES" dirty="0">
                <a:ea typeface="ＭＳ Ｐゴシック" panose="020B0600070205080204" pitchFamily="34" charset="-128"/>
              </a:rPr>
              <a:t>. </a:t>
            </a:r>
            <a:r>
              <a:rPr lang="es-ES" dirty="0" err="1">
                <a:ea typeface="ＭＳ Ｐゴシック" panose="020B0600070205080204" pitchFamily="34" charset="-128"/>
              </a:rPr>
              <a:t>Elastic</a:t>
            </a:r>
            <a:r>
              <a:rPr lang="es-ES" dirty="0">
                <a:ea typeface="ＭＳ Ｐゴシック" panose="020B0600070205080204" pitchFamily="34" charset="-128"/>
              </a:rPr>
              <a:t> back </a:t>
            </a:r>
            <a:r>
              <a:rPr lang="es-ES" dirty="0" err="1">
                <a:ea typeface="ＭＳ Ｐゴシック" panose="020B0600070205080204" pitchFamily="34" charset="-128"/>
              </a:rPr>
              <a:t>bands</a:t>
            </a:r>
            <a:r>
              <a:rPr lang="es-ES" dirty="0">
                <a:ea typeface="ＭＳ Ｐゴシック" panose="020B0600070205080204" pitchFamily="34" charset="-128"/>
              </a:rPr>
              <a:t> can be </a:t>
            </a:r>
            <a:r>
              <a:rPr lang="es-ES" dirty="0" err="1">
                <a:ea typeface="ＭＳ Ｐゴシック" panose="020B0600070205080204" pitchFamily="34" charset="-128"/>
              </a:rPr>
              <a:t>used</a:t>
            </a:r>
            <a:r>
              <a:rPr lang="es-ES" dirty="0">
                <a:ea typeface="ＭＳ Ｐゴシック" panose="020B0600070205080204" pitchFamily="34" charset="-128"/>
              </a:rPr>
              <a:t> in</a:t>
            </a:r>
            <a:r>
              <a:rPr lang="es-ES" baseline="0" dirty="0">
                <a:ea typeface="ＭＳ Ｐゴシック" panose="020B0600070205080204" pitchFamily="34" charset="-128"/>
              </a:rPr>
              <a:t> </a:t>
            </a:r>
            <a:r>
              <a:rPr lang="es-ES" baseline="0" dirty="0" err="1">
                <a:ea typeface="ＭＳ Ｐゴシック" panose="020B0600070205080204" pitchFamily="34" charset="-128"/>
              </a:rPr>
              <a:t>some</a:t>
            </a:r>
            <a:r>
              <a:rPr lang="es-ES" baseline="0" dirty="0">
                <a:ea typeface="ＭＳ Ｐゴシック" panose="020B0600070205080204" pitchFamily="34" charset="-128"/>
              </a:rPr>
              <a:t> </a:t>
            </a:r>
            <a:r>
              <a:rPr lang="es-ES" baseline="0" dirty="0" err="1">
                <a:ea typeface="ＭＳ Ｐゴシック" panose="020B0600070205080204" pitchFamily="34" charset="-128"/>
              </a:rPr>
              <a:t>patients</a:t>
            </a:r>
            <a:r>
              <a:rPr lang="es-ES" baseline="0" dirty="0">
                <a:ea typeface="ＭＳ Ｐゴシック" panose="020B0600070205080204" pitchFamily="34" charset="-128"/>
              </a:rPr>
              <a:t>.</a:t>
            </a:r>
            <a:endParaRPr lang="es-ES" dirty="0">
              <a:ea typeface="ＭＳ Ｐゴシック" panose="020B0600070205080204" pitchFamily="34" charset="-128"/>
            </a:endParaRPr>
          </a:p>
        </p:txBody>
      </p:sp>
      <p:sp>
        <p:nvSpPr>
          <p:cNvPr id="225284" name="3 Marcador de número de diapositiva"/>
          <p:cNvSpPr txBox="1">
            <a:spLocks noGrp="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9DDE5093-D3A0-4E69-9399-411C3EFF8A68}" type="slidenum">
              <a:rPr kumimoji="0" lang="en-GB"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41</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9024842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err="1">
                <a:ea typeface="ＭＳ Ｐゴシック" panose="020B0600070205080204" pitchFamily="34" charset="-128"/>
              </a:rPr>
              <a:t>Different</a:t>
            </a:r>
            <a:r>
              <a:rPr lang="es-ES" baseline="0" dirty="0">
                <a:ea typeface="ＭＳ Ｐゴシック" panose="020B0600070205080204" pitchFamily="34" charset="-128"/>
              </a:rPr>
              <a:t> </a:t>
            </a:r>
            <a:r>
              <a:rPr lang="es-ES" baseline="0" dirty="0" err="1">
                <a:ea typeface="ＭＳ Ｐゴシック" panose="020B0600070205080204" pitchFamily="34" charset="-128"/>
              </a:rPr>
              <a:t>examples</a:t>
            </a:r>
            <a:r>
              <a:rPr lang="es-ES" baseline="0" dirty="0">
                <a:ea typeface="ＭＳ Ｐゴシック" panose="020B0600070205080204" pitchFamily="34" charset="-128"/>
              </a:rPr>
              <a:t> </a:t>
            </a:r>
            <a:r>
              <a:rPr lang="es-ES" baseline="0" dirty="0" err="1">
                <a:ea typeface="ＭＳ Ｐゴシック" panose="020B0600070205080204" pitchFamily="34" charset="-128"/>
              </a:rPr>
              <a:t>on</a:t>
            </a:r>
            <a:r>
              <a:rPr lang="es-ES" baseline="0" dirty="0">
                <a:ea typeface="ＭＳ Ｐゴシック" panose="020B0600070205080204" pitchFamily="34" charset="-128"/>
              </a:rPr>
              <a:t> </a:t>
            </a:r>
            <a:r>
              <a:rPr lang="es-ES" baseline="0" dirty="0" err="1">
                <a:ea typeface="ＭＳ Ｐゴシック" panose="020B0600070205080204" pitchFamily="34" charset="-128"/>
              </a:rPr>
              <a:t>the</a:t>
            </a:r>
            <a:r>
              <a:rPr lang="es-ES" baseline="0" dirty="0">
                <a:ea typeface="ＭＳ Ｐゴシック" panose="020B0600070205080204" pitchFamily="34" charset="-128"/>
              </a:rPr>
              <a:t> </a:t>
            </a:r>
            <a:r>
              <a:rPr lang="es-ES" baseline="0" dirty="0" err="1">
                <a:ea typeface="ＭＳ Ｐゴシック" panose="020B0600070205080204" pitchFamily="34" charset="-128"/>
              </a:rPr>
              <a:t>socked</a:t>
            </a:r>
            <a:r>
              <a:rPr lang="es-ES" baseline="0" dirty="0">
                <a:ea typeface="ＭＳ Ｐゴシック" panose="020B0600070205080204" pitchFamily="34" charset="-128"/>
              </a:rPr>
              <a:t>. In general, Windows can be </a:t>
            </a:r>
            <a:r>
              <a:rPr lang="es-ES" baseline="0" dirty="0" err="1">
                <a:ea typeface="ＭＳ Ｐゴシック" panose="020B0600070205080204" pitchFamily="34" charset="-128"/>
              </a:rPr>
              <a:t>opened</a:t>
            </a:r>
            <a:r>
              <a:rPr lang="es-ES" baseline="0" dirty="0">
                <a:ea typeface="ＭＳ Ｐゴシック" panose="020B0600070205080204" pitchFamily="34" charset="-128"/>
              </a:rPr>
              <a:t> and </a:t>
            </a:r>
            <a:r>
              <a:rPr lang="es-ES" baseline="0" dirty="0" err="1">
                <a:ea typeface="ＭＳ Ｐゴシック" panose="020B0600070205080204" pitchFamily="34" charset="-128"/>
              </a:rPr>
              <a:t>the</a:t>
            </a:r>
            <a:r>
              <a:rPr lang="es-ES" baseline="0" dirty="0">
                <a:ea typeface="ＭＳ Ｐゴシック" panose="020B0600070205080204" pitchFamily="34" charset="-128"/>
              </a:rPr>
              <a:t> back </a:t>
            </a:r>
            <a:r>
              <a:rPr lang="es-ES" baseline="0" dirty="0" err="1">
                <a:ea typeface="ＭＳ Ｐゴシック" panose="020B0600070205080204" pitchFamily="34" charset="-128"/>
              </a:rPr>
              <a:t>part</a:t>
            </a:r>
            <a:r>
              <a:rPr lang="es-ES" baseline="0" dirty="0">
                <a:ea typeface="ＭＳ Ｐゴシック" panose="020B0600070205080204" pitchFamily="34" charset="-128"/>
              </a:rPr>
              <a:t> of </a:t>
            </a:r>
            <a:r>
              <a:rPr lang="es-ES" baseline="0" dirty="0" err="1">
                <a:ea typeface="ＭＳ Ｐゴシック" panose="020B0600070205080204" pitchFamily="34" charset="-128"/>
              </a:rPr>
              <a:t>the</a:t>
            </a:r>
            <a:r>
              <a:rPr lang="es-ES" baseline="0" dirty="0">
                <a:ea typeface="ＭＳ Ｐゴシック" panose="020B0600070205080204" pitchFamily="34" charset="-128"/>
              </a:rPr>
              <a:t> socket use to be in </a:t>
            </a:r>
            <a:r>
              <a:rPr lang="es-ES" baseline="0" dirty="0" err="1">
                <a:ea typeface="ＭＳ Ｐゴシック" panose="020B0600070205080204" pitchFamily="34" charset="-128"/>
              </a:rPr>
              <a:t>soft</a:t>
            </a:r>
            <a:r>
              <a:rPr lang="es-ES" baseline="0" dirty="0">
                <a:ea typeface="ＭＳ Ｐゴシック" panose="020B0600070205080204" pitchFamily="34" charset="-128"/>
              </a:rPr>
              <a:t> material (</a:t>
            </a:r>
            <a:r>
              <a:rPr lang="es-ES" baseline="0" dirty="0" err="1">
                <a:ea typeface="ＭＳ Ｐゴシック" panose="020B0600070205080204" pitchFamily="34" charset="-128"/>
              </a:rPr>
              <a:t>better</a:t>
            </a:r>
            <a:r>
              <a:rPr lang="es-ES" baseline="0" dirty="0">
                <a:ea typeface="ＭＳ Ｐゴシック" panose="020B0600070205080204" pitchFamily="34" charset="-128"/>
              </a:rPr>
              <a:t> </a:t>
            </a:r>
            <a:r>
              <a:rPr lang="es-ES" baseline="0" dirty="0" err="1">
                <a:ea typeface="ＭＳ Ｐゴシック" panose="020B0600070205080204" pitchFamily="34" charset="-128"/>
              </a:rPr>
              <a:t>for</a:t>
            </a:r>
            <a:r>
              <a:rPr lang="es-ES" baseline="0" dirty="0">
                <a:ea typeface="ＭＳ Ｐゴシック" panose="020B0600070205080204" pitchFamily="34" charset="-128"/>
              </a:rPr>
              <a:t> </a:t>
            </a:r>
            <a:r>
              <a:rPr lang="es-ES" baseline="0" dirty="0" err="1">
                <a:ea typeface="ＭＳ Ｐゴシック" panose="020B0600070205080204" pitchFamily="34" charset="-128"/>
              </a:rPr>
              <a:t>sitting</a:t>
            </a:r>
            <a:r>
              <a:rPr lang="es-ES" baseline="0" dirty="0">
                <a:ea typeface="ＭＳ Ｐゴシック" panose="020B0600070205080204" pitchFamily="34" charset="-128"/>
              </a:rPr>
              <a:t>, </a:t>
            </a:r>
            <a:r>
              <a:rPr lang="es-ES" baseline="0" dirty="0" err="1">
                <a:ea typeface="ＭＳ Ｐゴシック" panose="020B0600070205080204" pitchFamily="34" charset="-128"/>
              </a:rPr>
              <a:t>driving</a:t>
            </a:r>
            <a:r>
              <a:rPr lang="es-ES" baseline="0" dirty="0">
                <a:ea typeface="ＭＳ Ｐゴシック" panose="020B0600070205080204" pitchFamily="34" charset="-128"/>
              </a:rPr>
              <a:t>, </a:t>
            </a:r>
            <a:r>
              <a:rPr lang="es-ES" baseline="0" dirty="0" err="1">
                <a:ea typeface="ＭＳ Ｐゴシック" panose="020B0600070205080204" pitchFamily="34" charset="-128"/>
              </a:rPr>
              <a:t>etc</a:t>
            </a:r>
            <a:r>
              <a:rPr lang="es-ES" baseline="0" dirty="0">
                <a:ea typeface="ＭＳ Ｐゴシック" panose="020B0600070205080204" pitchFamily="34" charset="-128"/>
              </a:rPr>
              <a:t>)</a:t>
            </a:r>
            <a:endParaRPr lang="es-ES" dirty="0">
              <a:ea typeface="ＭＳ Ｐゴシック" panose="020B0600070205080204" pitchFamily="34" charset="-128"/>
            </a:endParaRPr>
          </a:p>
        </p:txBody>
      </p:sp>
      <p:sp>
        <p:nvSpPr>
          <p:cNvPr id="226308" name="3 Marcador de número de diapositiva"/>
          <p:cNvSpPr txBox="1">
            <a:spLocks noGrp="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194BD6C3-655B-44B7-A912-8C6892216D52}" type="slidenum">
              <a:rPr kumimoji="0" lang="en-GB"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42</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324391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1085EB5E-4D55-46E3-8386-2BA3A381A0C3}" type="slidenum">
              <a:rPr lang="es-ES" smtClean="0"/>
              <a:t>43</a:t>
            </a:fld>
            <a:endParaRPr lang="es-ES"/>
          </a:p>
        </p:txBody>
      </p:sp>
    </p:spTree>
    <p:extLst>
      <p:ext uri="{BB962C8B-B14F-4D97-AF65-F5344CB8AC3E}">
        <p14:creationId xmlns:p14="http://schemas.microsoft.com/office/powerpoint/2010/main" val="27268480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ea typeface="ＭＳ Ｐゴシック" panose="020B0600070205080204" pitchFamily="34" charset="-128"/>
              </a:rPr>
              <a:t>Sub</a:t>
            </a:r>
            <a:r>
              <a:rPr lang="es-ES" baseline="0" dirty="0">
                <a:ea typeface="ＭＳ Ｐゴシック" panose="020B0600070205080204" pitchFamily="34" charset="-128"/>
              </a:rPr>
              <a:t> </a:t>
            </a:r>
            <a:r>
              <a:rPr lang="es-ES" baseline="0" dirty="0" err="1">
                <a:ea typeface="ＭＳ Ｐゴシック" panose="020B0600070205080204" pitchFamily="34" charset="-128"/>
              </a:rPr>
              <a:t>isquial</a:t>
            </a:r>
            <a:r>
              <a:rPr lang="es-ES" baseline="0" dirty="0">
                <a:ea typeface="ＭＳ Ｐゴシック" panose="020B0600070205080204" pitchFamily="34" charset="-128"/>
              </a:rPr>
              <a:t> </a:t>
            </a:r>
            <a:r>
              <a:rPr lang="es-ES" baseline="0" dirty="0" err="1">
                <a:ea typeface="ＭＳ Ｐゴシック" panose="020B0600070205080204" pitchFamily="34" charset="-128"/>
              </a:rPr>
              <a:t>support</a:t>
            </a:r>
            <a:r>
              <a:rPr lang="es-ES" baseline="0" dirty="0">
                <a:ea typeface="ＭＳ Ｐゴシック" panose="020B0600070205080204" pitchFamily="34" charset="-128"/>
              </a:rPr>
              <a:t> </a:t>
            </a:r>
            <a:r>
              <a:rPr lang="es-ES" baseline="0" dirty="0" err="1">
                <a:ea typeface="ＭＳ Ｐゴシック" panose="020B0600070205080204" pitchFamily="34" charset="-128"/>
              </a:rPr>
              <a:t>socked</a:t>
            </a:r>
            <a:r>
              <a:rPr lang="es-ES" baseline="0" dirty="0">
                <a:ea typeface="ＭＳ Ｐゴシック" panose="020B0600070205080204" pitchFamily="34" charset="-128"/>
              </a:rPr>
              <a:t> are </a:t>
            </a:r>
            <a:r>
              <a:rPr lang="es-ES" baseline="0" dirty="0" err="1">
                <a:ea typeface="ＭＳ Ｐゴシック" panose="020B0600070205080204" pitchFamily="34" charset="-128"/>
              </a:rPr>
              <a:t>also</a:t>
            </a:r>
            <a:r>
              <a:rPr lang="es-ES" baseline="0" dirty="0">
                <a:ea typeface="ＭＳ Ｐゴシック" panose="020B0600070205080204" pitchFamily="34" charset="-128"/>
              </a:rPr>
              <a:t> posible.</a:t>
            </a:r>
            <a:endParaRPr lang="es-ES" dirty="0">
              <a:ea typeface="ＭＳ Ｐゴシック" panose="020B0600070205080204" pitchFamily="34" charset="-128"/>
            </a:endParaRPr>
          </a:p>
        </p:txBody>
      </p:sp>
      <p:sp>
        <p:nvSpPr>
          <p:cNvPr id="227332" name="3 Marcador de número de diapositiva"/>
          <p:cNvSpPr txBox="1">
            <a:spLocks noGrp="1"/>
          </p:cNvSpPr>
          <p:nvPr/>
        </p:nvSpPr>
        <p:spPr bwMode="auto">
          <a:xfrm>
            <a:off x="3884613" y="8685213"/>
            <a:ext cx="29702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B03055CA-A8AF-4033-B341-38D967A31796}" type="slidenum">
              <a:rPr kumimoji="0" lang="en-GB"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44</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7912665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r>
              <a:rPr lang="en-US" dirty="0"/>
              <a:t>This is one of the cases, from pre-surgical</a:t>
            </a:r>
            <a:r>
              <a:rPr lang="en-US" baseline="0" dirty="0"/>
              <a:t> Rx, planning and to post-op Rx</a:t>
            </a: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36234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r>
              <a:rPr lang="en-US" dirty="0"/>
              <a:t>Another case</a:t>
            </a:r>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7038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83851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28295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 </a:t>
            </a:r>
            <a:r>
              <a:rPr lang="es-ES" dirty="0" err="1"/>
              <a:t>Keep</a:t>
            </a:r>
            <a:r>
              <a:rPr lang="es-ES" dirty="0"/>
              <a:t> </a:t>
            </a:r>
            <a:r>
              <a:rPr lang="es-ES" dirty="0" err="1"/>
              <a:t>Walking</a:t>
            </a:r>
            <a:r>
              <a:rPr lang="es-ES" dirty="0"/>
              <a:t> </a:t>
            </a:r>
            <a:r>
              <a:rPr lang="es-ES" dirty="0" err="1"/>
              <a:t>patient</a:t>
            </a:r>
            <a:r>
              <a:rPr lang="es-ES" dirty="0"/>
              <a:t>.</a:t>
            </a:r>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7188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5 </a:t>
            </a:r>
            <a:r>
              <a:rPr lang="es-ES" dirty="0" err="1"/>
              <a:t>Articles</a:t>
            </a:r>
            <a:r>
              <a:rPr lang="es-ES" dirty="0"/>
              <a:t> </a:t>
            </a:r>
            <a:r>
              <a:rPr lang="es-ES" dirty="0" err="1"/>
              <a:t>that</a:t>
            </a:r>
            <a:r>
              <a:rPr lang="es-ES" dirty="0"/>
              <a:t> </a:t>
            </a:r>
            <a:r>
              <a:rPr lang="es-ES" dirty="0" err="1"/>
              <a:t>have</a:t>
            </a:r>
            <a:r>
              <a:rPr lang="es-ES" dirty="0"/>
              <a:t> </a:t>
            </a:r>
            <a:r>
              <a:rPr lang="es-ES" dirty="0" err="1"/>
              <a:t>been</a:t>
            </a:r>
            <a:r>
              <a:rPr lang="es-ES" dirty="0"/>
              <a:t> </a:t>
            </a:r>
            <a:r>
              <a:rPr lang="es-ES" dirty="0" err="1"/>
              <a:t>pusblished</a:t>
            </a:r>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671408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4 </a:t>
            </a:r>
            <a:r>
              <a:rPr lang="es-ES" dirty="0" err="1"/>
              <a:t>Articles</a:t>
            </a:r>
            <a:r>
              <a:rPr lang="es-ES" dirty="0"/>
              <a:t> </a:t>
            </a:r>
            <a:r>
              <a:rPr lang="es-ES" dirty="0" err="1"/>
              <a:t>that</a:t>
            </a:r>
            <a:r>
              <a:rPr lang="es-ES" dirty="0"/>
              <a:t> </a:t>
            </a:r>
            <a:r>
              <a:rPr lang="es-ES" dirty="0" err="1"/>
              <a:t>have</a:t>
            </a:r>
            <a:r>
              <a:rPr lang="es-ES" dirty="0"/>
              <a:t> </a:t>
            </a:r>
            <a:r>
              <a:rPr lang="es-ES" dirty="0" err="1"/>
              <a:t>been</a:t>
            </a:r>
            <a:r>
              <a:rPr lang="es-ES" dirty="0"/>
              <a:t> </a:t>
            </a:r>
            <a:r>
              <a:rPr lang="es-ES" dirty="0" err="1"/>
              <a:t>pusblished</a:t>
            </a:r>
            <a:endParaRPr lang="es-ES" dirty="0"/>
          </a:p>
          <a:p>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705412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032548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75" y="768350"/>
            <a:ext cx="6818313" cy="3836988"/>
          </a:xfrm>
        </p:spPr>
      </p:sp>
      <p:sp>
        <p:nvSpPr>
          <p:cNvPr id="3" name="Marcador de notas 2"/>
          <p:cNvSpPr>
            <a:spLocks noGrp="1"/>
          </p:cNvSpPr>
          <p:nvPr>
            <p:ph type="body" idx="1"/>
          </p:nvPr>
        </p:nvSpPr>
        <p:spPr/>
        <p:txBody>
          <a:bodyPr/>
          <a:lstStyle/>
          <a:p>
            <a:pPr defTabSz="990752">
              <a:defRPr/>
            </a:pPr>
            <a:r>
              <a:rPr lang="en-US" sz="1300" dirty="0">
                <a:latin typeface="Signika" pitchFamily="50" charset="0"/>
              </a:rPr>
              <a:t>Subjects amputated at least 1 year previous to the Keep Walking Implant, for subjective feedback: P</a:t>
            </a:r>
            <a:r>
              <a:rPr lang="es-ES" sz="1300" dirty="0">
                <a:latin typeface="Signika" pitchFamily="50" charset="0"/>
              </a:rPr>
              <a:t>a</a:t>
            </a:r>
            <a:r>
              <a:rPr lang="en-US" sz="1300" dirty="0" err="1">
                <a:latin typeface="Signika" pitchFamily="50" charset="0"/>
              </a:rPr>
              <a:t>tients</a:t>
            </a:r>
            <a:r>
              <a:rPr lang="en-US" sz="1300" dirty="0">
                <a:latin typeface="Signika" pitchFamily="50" charset="0"/>
              </a:rPr>
              <a:t> had to be users of an external prosthetic leg, at least, one year prior to the Keep Walking surgery.</a:t>
            </a:r>
            <a:r>
              <a:rPr lang="en-US" sz="1300" dirty="0">
                <a:solidFill>
                  <a:prstClr val="black"/>
                </a:solidFill>
              </a:rPr>
              <a:t> In this way, the patient could be his own control.</a:t>
            </a:r>
          </a:p>
          <a:p>
            <a:pPr defTabSz="990752">
              <a:defRPr/>
            </a:pPr>
            <a:r>
              <a:rPr lang="en-US" sz="1300" dirty="0">
                <a:solidFill>
                  <a:prstClr val="black"/>
                </a:solidFill>
              </a:rPr>
              <a:t>6 patients abandoned the study. 3 for SECONDARY infection after secondary surgery (1 bone spikes not completely removed during the KW surgery and two neuromas), two had a severe osteopenia and no </a:t>
            </a:r>
            <a:r>
              <a:rPr lang="en-US" sz="1300" dirty="0" err="1">
                <a:solidFill>
                  <a:prstClr val="black"/>
                </a:solidFill>
              </a:rPr>
              <a:t>osseointegration</a:t>
            </a:r>
            <a:r>
              <a:rPr lang="en-US" sz="1300" dirty="0">
                <a:solidFill>
                  <a:prstClr val="black"/>
                </a:solidFill>
              </a:rPr>
              <a:t> was achieved,</a:t>
            </a:r>
            <a:r>
              <a:rPr lang="en-US" sz="1300" baseline="0" dirty="0">
                <a:solidFill>
                  <a:prstClr val="black"/>
                </a:solidFill>
              </a:rPr>
              <a:t> </a:t>
            </a:r>
            <a:r>
              <a:rPr lang="en-US" sz="1300" dirty="0">
                <a:solidFill>
                  <a:prstClr val="black"/>
                </a:solidFill>
              </a:rPr>
              <a:t>and one patient had a problem in the contralateral led that made it impossible to perform the tests.</a:t>
            </a:r>
          </a:p>
          <a:p>
            <a:pPr defTabSz="990752">
              <a:defRPr/>
            </a:pPr>
            <a:r>
              <a:rPr lang="en-US" sz="1300" dirty="0">
                <a:solidFill>
                  <a:prstClr val="black"/>
                </a:solidFill>
              </a:rPr>
              <a:t>ALL these</a:t>
            </a:r>
            <a:r>
              <a:rPr lang="en-US" sz="1300" baseline="0" dirty="0">
                <a:solidFill>
                  <a:prstClr val="black"/>
                </a:solidFill>
              </a:rPr>
              <a:t> patients </a:t>
            </a:r>
            <a:r>
              <a:rPr lang="es-ES" sz="1400" dirty="0" err="1"/>
              <a:t>returned</a:t>
            </a:r>
            <a:r>
              <a:rPr lang="es-ES" sz="1400" dirty="0"/>
              <a:t> to </a:t>
            </a:r>
            <a:r>
              <a:rPr lang="es-ES" sz="1400" dirty="0" err="1"/>
              <a:t>their</a:t>
            </a:r>
            <a:r>
              <a:rPr lang="es-ES" sz="1400" dirty="0"/>
              <a:t> </a:t>
            </a:r>
            <a:r>
              <a:rPr lang="es-ES" sz="1400" dirty="0" err="1"/>
              <a:t>previous</a:t>
            </a:r>
            <a:r>
              <a:rPr lang="es-ES" sz="1400" dirty="0"/>
              <a:t> </a:t>
            </a:r>
            <a:r>
              <a:rPr lang="es-ES" sz="1400" dirty="0" err="1"/>
              <a:t>functional</a:t>
            </a:r>
            <a:r>
              <a:rPr lang="es-ES" sz="1400" dirty="0"/>
              <a:t> </a:t>
            </a:r>
            <a:r>
              <a:rPr lang="es-ES" sz="1400" dirty="0" err="1"/>
              <a:t>level</a:t>
            </a:r>
            <a:r>
              <a:rPr lang="es-ES" sz="1400" baseline="0" dirty="0"/>
              <a:t> </a:t>
            </a:r>
            <a:r>
              <a:rPr lang="es-ES" sz="1400" baseline="0" dirty="0" err="1"/>
              <a:t>after</a:t>
            </a:r>
            <a:r>
              <a:rPr lang="es-ES" sz="1400" baseline="0" dirty="0"/>
              <a:t> </a:t>
            </a:r>
            <a:r>
              <a:rPr lang="es-ES" sz="1400" baseline="0" dirty="0" err="1"/>
              <a:t>the</a:t>
            </a:r>
            <a:r>
              <a:rPr lang="es-ES" sz="1400" baseline="0" dirty="0"/>
              <a:t> </a:t>
            </a:r>
            <a:r>
              <a:rPr lang="en-US" sz="1400" baseline="0" dirty="0"/>
              <a:t>Keep Walking Implant </a:t>
            </a:r>
            <a:r>
              <a:rPr lang="en-US" sz="1400" baseline="0" dirty="0" err="1"/>
              <a:t>explantation</a:t>
            </a:r>
            <a:endParaRPr lang="en-US" sz="1300" dirty="0">
              <a:solidFill>
                <a:prstClr val="black"/>
              </a:solidFill>
            </a:endParaRPr>
          </a:p>
          <a:p>
            <a:endParaRPr lang="en-US" noProof="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04793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39986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4</a:t>
            </a:r>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7628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90752">
              <a:defRPr/>
            </a:pPr>
            <a:r>
              <a:rPr lang="en-US" dirty="0"/>
              <a:t>The main</a:t>
            </a:r>
            <a:r>
              <a:rPr lang="en-US" baseline="0" dirty="0"/>
              <a:t> variable was the 2MWT and there were several secondary variables (Vas pain score, Number of hours of use the prosthesis, O2 consumption, </a:t>
            </a:r>
            <a:r>
              <a:rPr lang="en-US" baseline="0" dirty="0" err="1"/>
              <a:t>etc</a:t>
            </a:r>
            <a:r>
              <a:rPr lang="en-US" baseline="0" dirty="0"/>
              <a:t>)</a:t>
            </a:r>
          </a:p>
          <a:p>
            <a:pPr defTabSz="990752">
              <a:defRPr/>
            </a:pPr>
            <a:r>
              <a:rPr lang="en-US" baseline="0" dirty="0"/>
              <a:t>The variables that had a statistical significance difference between the PRE and the POST were Distance and speed, VAS pain, hours of use.</a:t>
            </a:r>
          </a:p>
          <a:p>
            <a:pPr defTabSz="990752">
              <a:defRPr/>
            </a:pPr>
            <a:r>
              <a:rPr lang="en-US" baseline="0" dirty="0"/>
              <a:t>O2 consumption was statistically significant in the vascular patients group</a:t>
            </a:r>
          </a:p>
          <a:p>
            <a:pPr defTabSz="990752">
              <a:defRPr/>
            </a:pPr>
            <a:r>
              <a:rPr lang="en-US" baseline="0" dirty="0"/>
              <a:t>Bone Mineral Density was not statistically significant but we found very promising the slight increase in the BMD in the femoral neck, as the follow up was only 14 months.</a:t>
            </a:r>
            <a:endParaRPr lang="en-US" dirty="0"/>
          </a:p>
          <a:p>
            <a:pPr defTabSz="990752">
              <a:defRPr/>
            </a:pPr>
            <a:r>
              <a:rPr lang="en-US" dirty="0"/>
              <a:t>PCI = </a:t>
            </a:r>
            <a:r>
              <a:rPr lang="en-US" dirty="0">
                <a:latin typeface="Calibri" panose="020F0502020204030204" pitchFamily="34" charset="0"/>
              </a:rPr>
              <a:t>∆ heart rate</a:t>
            </a:r>
            <a:r>
              <a:rPr lang="en-US" baseline="0" dirty="0">
                <a:latin typeface="Calibri" panose="020F0502020204030204" pitchFamily="34" charset="0"/>
              </a:rPr>
              <a:t> / speed</a:t>
            </a:r>
          </a:p>
          <a:p>
            <a:pPr defTabSz="990752">
              <a:defRPr/>
            </a:pPr>
            <a:r>
              <a:rPr lang="en-US" baseline="0" dirty="0">
                <a:latin typeface="Calibri" panose="020F0502020204030204" pitchFamily="34" charset="0"/>
              </a:rPr>
              <a:t>LCI &amp; Houghton are patient questionnaires.</a:t>
            </a:r>
          </a:p>
          <a:p>
            <a:pPr defTabSz="990752">
              <a:defRPr/>
            </a:pP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87596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48071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64451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defTabSz="990752">
              <a:defRPr/>
            </a:pPr>
            <a:r>
              <a:rPr lang="en-US" sz="1300" dirty="0">
                <a:solidFill>
                  <a:schemeClr val="bg1"/>
                </a:solidFill>
                <a:latin typeface="Signika" panose="02010003020600000004" pitchFamily="50" charset="0"/>
              </a:rPr>
              <a:t>Distal load permits reduction of pain to a level of minor discomfort</a:t>
            </a:r>
          </a:p>
          <a:p>
            <a:endParaRPr lang="es-ES_tradnl"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9F259D9-7CC1-FD41-967C-D1CF683D9FDE}" type="slidenum">
              <a:rPr kumimoji="0" lang="es-ES_tradn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s-ES_tradnl"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0137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defTabSz="990752">
              <a:defRPr/>
            </a:pPr>
            <a:r>
              <a:rPr lang="en-US" sz="1300" dirty="0">
                <a:solidFill>
                  <a:schemeClr val="bg1"/>
                </a:solidFill>
                <a:latin typeface="Signika" panose="02010003020600000004" pitchFamily="50" charset="0"/>
              </a:rPr>
              <a:t>Reduced pain or discomfort augments daily use of the prosthesis by an average of 2-3 hours</a:t>
            </a:r>
          </a:p>
          <a:p>
            <a:endParaRPr lang="es-ES_tradnl" dirty="0"/>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solidFill>
                  <a:prstClr val="black"/>
                </a:solidFill>
              </a:rPr>
              <a:pPr/>
              <a:t>60</a:t>
            </a:fld>
            <a:endParaRPr lang="es-ES_tradnl" dirty="0">
              <a:solidFill>
                <a:prstClr val="black"/>
              </a:solidFill>
            </a:endParaRPr>
          </a:p>
        </p:txBody>
      </p:sp>
    </p:spTree>
    <p:extLst>
      <p:ext uri="{BB962C8B-B14F-4D97-AF65-F5344CB8AC3E}">
        <p14:creationId xmlns:p14="http://schemas.microsoft.com/office/powerpoint/2010/main" val="1182748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n-US" sz="1300" dirty="0">
                <a:solidFill>
                  <a:schemeClr val="bg1"/>
                </a:solidFill>
                <a:latin typeface="Signika" panose="02010003020600000004" pitchFamily="50" charset="0"/>
              </a:rPr>
              <a:t>Numbers indicate a general improvement of physical condition after 14 months</a:t>
            </a:r>
            <a:endParaRPr lang="es-ES_tradnl"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9F259D9-7CC1-FD41-967C-D1CF683D9FDE}" type="slidenum">
              <a:rPr kumimoji="0" lang="es-ES_tradn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s-ES_tradnl"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51866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de-DE"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34480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n-US" noProof="0" dirty="0"/>
              <a:t>Full distal load only after 3 months post surgical </a:t>
            </a:r>
          </a:p>
          <a:p>
            <a:r>
              <a:rPr lang="en-US" noProof="0" dirty="0"/>
              <a:t>Although the improvement</a:t>
            </a:r>
            <a:r>
              <a:rPr lang="en-US" baseline="0" noProof="0" dirty="0"/>
              <a:t> in BMD is not statistically significant, we feel it as a very promising effect. The 14 months follow up is, probably, not enough time for restoring completely the BMD but this figures, only 14 months after implantation lead us to say that we can stop, and probably revert in someway, the </a:t>
            </a:r>
            <a:r>
              <a:rPr lang="en-US" baseline="0" noProof="0" dirty="0" err="1"/>
              <a:t>ostoeporosis</a:t>
            </a:r>
            <a:r>
              <a:rPr lang="en-US" baseline="0" noProof="0" dirty="0"/>
              <a:t> </a:t>
            </a:r>
            <a:r>
              <a:rPr lang="en-US" baseline="0" noProof="0" dirty="0" err="1"/>
              <a:t>proccess</a:t>
            </a:r>
            <a:r>
              <a:rPr lang="en-US" baseline="0" noProof="0" dirty="0"/>
              <a:t>. (the one that appears because of the lack of load transfer through the femur, not the one that appears in a natural way because of the age)</a:t>
            </a:r>
            <a:endParaRPr lang="en-US" noProof="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9F259D9-7CC1-FD41-967C-D1CF683D9FDE}" type="slidenum">
              <a:rPr kumimoji="0" lang="es-ES_tradnl"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s-ES_tradnl"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50363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There is a general improvement in autonomy,</a:t>
            </a:r>
            <a:r>
              <a:rPr lang="en-US" baseline="0" noProof="0" dirty="0"/>
              <a:t> with a general tendency to use less or no aids at all.</a:t>
            </a:r>
            <a:endParaRPr lang="en-US" noProof="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64718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96953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de-DE"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66</a:t>
            </a:fld>
            <a:endParaRPr lang="es-ES"/>
          </a:p>
        </p:txBody>
      </p:sp>
    </p:spTree>
    <p:extLst>
      <p:ext uri="{BB962C8B-B14F-4D97-AF65-F5344CB8AC3E}">
        <p14:creationId xmlns:p14="http://schemas.microsoft.com/office/powerpoint/2010/main" val="21208998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67</a:t>
            </a:fld>
            <a:endParaRPr lang="es-ES"/>
          </a:p>
        </p:txBody>
      </p:sp>
    </p:spTree>
    <p:extLst>
      <p:ext uri="{BB962C8B-B14F-4D97-AF65-F5344CB8AC3E}">
        <p14:creationId xmlns:p14="http://schemas.microsoft.com/office/powerpoint/2010/main" val="4781294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68</a:t>
            </a:fld>
            <a:endParaRPr lang="es-ES"/>
          </a:p>
        </p:txBody>
      </p:sp>
    </p:spTree>
    <p:extLst>
      <p:ext uri="{BB962C8B-B14F-4D97-AF65-F5344CB8AC3E}">
        <p14:creationId xmlns:p14="http://schemas.microsoft.com/office/powerpoint/2010/main" val="30338846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_tradnl" sz="1200" noProof="0" dirty="0">
                <a:solidFill>
                  <a:schemeClr val="bg1"/>
                </a:solidFill>
                <a:latin typeface="Signika" panose="02010003020600000004" pitchFamily="50" charset="0"/>
              </a:rPr>
              <a:t>Los números indican una mejora general de la condición física después de 14 meses. </a:t>
            </a:r>
            <a:endParaRPr lang="es-ES_tradnl" noProof="0" dirty="0"/>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solidFill>
                  <a:prstClr val="black"/>
                </a:solidFill>
              </a:rPr>
              <a:pPr/>
              <a:t>69</a:t>
            </a:fld>
            <a:endParaRPr lang="es-ES_tradnl" dirty="0">
              <a:solidFill>
                <a:prstClr val="black"/>
              </a:solidFill>
            </a:endParaRPr>
          </a:p>
        </p:txBody>
      </p:sp>
    </p:spTree>
    <p:extLst>
      <p:ext uri="{BB962C8B-B14F-4D97-AF65-F5344CB8AC3E}">
        <p14:creationId xmlns:p14="http://schemas.microsoft.com/office/powerpoint/2010/main" val="22645698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90752">
              <a:defRPr/>
            </a:pPr>
            <a:r>
              <a:rPr lang="en-US" dirty="0"/>
              <a:t>The main</a:t>
            </a:r>
            <a:r>
              <a:rPr lang="en-US" baseline="0" dirty="0"/>
              <a:t> variable was the 2MWT and there were several secondary variables (Vas pain score, Number of hours of use the prosthesis, O2 consumption, </a:t>
            </a:r>
            <a:r>
              <a:rPr lang="en-US" baseline="0" dirty="0" err="1"/>
              <a:t>etc</a:t>
            </a:r>
            <a:r>
              <a:rPr lang="en-US" baseline="0" dirty="0"/>
              <a:t>)</a:t>
            </a:r>
          </a:p>
          <a:p>
            <a:pPr defTabSz="990752">
              <a:defRPr/>
            </a:pPr>
            <a:r>
              <a:rPr lang="en-US" baseline="0" dirty="0"/>
              <a:t>The variables that had a statistical significance difference between the PRE and the POST were Distance and speed, VAS pain, hours of use.</a:t>
            </a:r>
          </a:p>
          <a:p>
            <a:pPr defTabSz="990752">
              <a:defRPr/>
            </a:pPr>
            <a:r>
              <a:rPr lang="en-US" baseline="0" dirty="0"/>
              <a:t>O2 consumption was statistically significant in the vascular patients group</a:t>
            </a:r>
          </a:p>
          <a:p>
            <a:pPr defTabSz="990752">
              <a:defRPr/>
            </a:pPr>
            <a:r>
              <a:rPr lang="en-US" baseline="0" dirty="0"/>
              <a:t>Bone Mineral Density was not statistically significant but we found very promising the slight increase in the BMD in the femoral neck, as the follow up was only 14 months.</a:t>
            </a:r>
            <a:endParaRPr lang="en-US" dirty="0"/>
          </a:p>
          <a:p>
            <a:pPr defTabSz="990752">
              <a:defRPr/>
            </a:pPr>
            <a:r>
              <a:rPr lang="en-US" dirty="0"/>
              <a:t>PCI = </a:t>
            </a:r>
            <a:r>
              <a:rPr lang="en-US" dirty="0">
                <a:latin typeface="Calibri" panose="020F0502020204030204" pitchFamily="34" charset="0"/>
              </a:rPr>
              <a:t>∆ heart rate</a:t>
            </a:r>
            <a:r>
              <a:rPr lang="en-US" baseline="0" dirty="0">
                <a:latin typeface="Calibri" panose="020F0502020204030204" pitchFamily="34" charset="0"/>
              </a:rPr>
              <a:t> / speed</a:t>
            </a:r>
          </a:p>
          <a:p>
            <a:pPr defTabSz="990752">
              <a:defRPr/>
            </a:pPr>
            <a:r>
              <a:rPr lang="en-US" baseline="0" dirty="0">
                <a:latin typeface="Calibri" panose="020F0502020204030204" pitchFamily="34" charset="0"/>
              </a:rPr>
              <a:t>LCI &amp; Houghton are patient questionnaires.</a:t>
            </a:r>
          </a:p>
          <a:p>
            <a:pPr defTabSz="990752">
              <a:defRPr/>
            </a:pPr>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87596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There is a general improvement in autonomy,</a:t>
            </a:r>
            <a:r>
              <a:rPr lang="en-US" baseline="0" noProof="0" dirty="0"/>
              <a:t> with a general tendency to use less or no aids at all.</a:t>
            </a:r>
            <a:endParaRPr lang="en-US" noProof="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64718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73</a:t>
            </a:fld>
            <a:endParaRPr lang="es-ES"/>
          </a:p>
        </p:txBody>
      </p:sp>
    </p:spTree>
    <p:extLst>
      <p:ext uri="{BB962C8B-B14F-4D97-AF65-F5344CB8AC3E}">
        <p14:creationId xmlns:p14="http://schemas.microsoft.com/office/powerpoint/2010/main" val="11385717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74</a:t>
            </a:fld>
            <a:endParaRPr lang="es-ES"/>
          </a:p>
        </p:txBody>
      </p:sp>
    </p:spTree>
    <p:extLst>
      <p:ext uri="{BB962C8B-B14F-4D97-AF65-F5344CB8AC3E}">
        <p14:creationId xmlns:p14="http://schemas.microsoft.com/office/powerpoint/2010/main" val="23843279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75</a:t>
            </a:fld>
            <a:endParaRPr lang="es-ES"/>
          </a:p>
        </p:txBody>
      </p:sp>
    </p:spTree>
    <p:extLst>
      <p:ext uri="{BB962C8B-B14F-4D97-AF65-F5344CB8AC3E}">
        <p14:creationId xmlns:p14="http://schemas.microsoft.com/office/powerpoint/2010/main" val="23843279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76</a:t>
            </a:fld>
            <a:endParaRPr lang="es-ES"/>
          </a:p>
        </p:txBody>
      </p:sp>
    </p:spTree>
    <p:extLst>
      <p:ext uri="{BB962C8B-B14F-4D97-AF65-F5344CB8AC3E}">
        <p14:creationId xmlns:p14="http://schemas.microsoft.com/office/powerpoint/2010/main" val="17420028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endParaRPr lang="es-ES_tradnl" dirty="0"/>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pPr/>
              <a:t>77</a:t>
            </a:fld>
            <a:endParaRPr lang="es-ES_tradnl" dirty="0"/>
          </a:p>
        </p:txBody>
      </p:sp>
    </p:spTree>
    <p:extLst>
      <p:ext uri="{BB962C8B-B14F-4D97-AF65-F5344CB8AC3E}">
        <p14:creationId xmlns:p14="http://schemas.microsoft.com/office/powerpoint/2010/main" val="29793481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_tradnl" sz="1200" b="0" i="0" u="none" strike="noStrike" kern="1200" dirty="0" err="1">
                <a:solidFill>
                  <a:schemeClr val="tx1"/>
                </a:solidFill>
                <a:ea typeface="+mn-ea"/>
                <a:cs typeface="+mn-cs"/>
              </a:rPr>
              <a:t>cod_paciente</a:t>
            </a:r>
            <a:r>
              <a:rPr lang="es-ES_tradnl" dirty="0"/>
              <a:t> </a:t>
            </a:r>
            <a:r>
              <a:rPr lang="es-ES_tradnl" sz="1200" b="0" i="0" u="none" strike="noStrike" kern="1200" dirty="0" err="1">
                <a:solidFill>
                  <a:schemeClr val="tx1"/>
                </a:solidFill>
                <a:ea typeface="+mn-ea"/>
                <a:cs typeface="+mn-cs"/>
              </a:rPr>
              <a:t>p_cardiovascular</a:t>
            </a:r>
            <a:r>
              <a:rPr lang="es-ES_tradnl" dirty="0"/>
              <a:t> </a:t>
            </a:r>
            <a:r>
              <a:rPr lang="es-ES_tradnl" sz="1200" b="0" i="0" u="none" strike="noStrike" kern="1200" dirty="0" err="1">
                <a:solidFill>
                  <a:schemeClr val="tx1"/>
                </a:solidFill>
                <a:ea typeface="+mn-ea"/>
                <a:cs typeface="+mn-cs"/>
              </a:rPr>
              <a:t>p_nervioso</a:t>
            </a:r>
            <a:r>
              <a:rPr lang="es-ES_tradnl" dirty="0"/>
              <a:t> </a:t>
            </a:r>
            <a:r>
              <a:rPr lang="es-ES_tradnl" sz="1200" b="0" i="0" u="none" strike="noStrike" kern="1200" dirty="0" err="1">
                <a:solidFill>
                  <a:schemeClr val="tx1"/>
                </a:solidFill>
                <a:ea typeface="+mn-ea"/>
                <a:cs typeface="+mn-cs"/>
              </a:rPr>
              <a:t>p_endocrino</a:t>
            </a:r>
            <a:r>
              <a:rPr lang="es-ES_tradnl" dirty="0"/>
              <a:t> </a:t>
            </a:r>
            <a:r>
              <a:rPr lang="es-ES_tradnl" sz="1200" b="0" i="0" u="none" strike="noStrike" kern="1200" dirty="0" err="1">
                <a:solidFill>
                  <a:schemeClr val="tx1"/>
                </a:solidFill>
                <a:ea typeface="+mn-ea"/>
                <a:cs typeface="+mn-cs"/>
              </a:rPr>
              <a:t>p_respiratorio</a:t>
            </a:r>
            <a:r>
              <a:rPr lang="es-ES_tradnl" dirty="0"/>
              <a:t> </a:t>
            </a:r>
            <a:r>
              <a:rPr lang="es-ES_tradnl" sz="1200" b="0" i="0" u="none" strike="noStrike" kern="1200" dirty="0" err="1">
                <a:solidFill>
                  <a:schemeClr val="tx1"/>
                </a:solidFill>
                <a:ea typeface="+mn-ea"/>
                <a:cs typeface="+mn-cs"/>
              </a:rPr>
              <a:t>p_musc_esquel</a:t>
            </a:r>
            <a:r>
              <a:rPr lang="es-ES_tradnl" dirty="0"/>
              <a:t> </a:t>
            </a:r>
            <a:r>
              <a:rPr lang="es-ES_tradnl" sz="1200" b="0" i="0" u="none" strike="noStrike" kern="1200" dirty="0" err="1">
                <a:solidFill>
                  <a:schemeClr val="tx1"/>
                </a:solidFill>
                <a:ea typeface="+mn-ea"/>
                <a:cs typeface="+mn-cs"/>
              </a:rPr>
              <a:t>int_quirurgicas</a:t>
            </a:r>
            <a:r>
              <a:rPr lang="es-ES_tradnl" dirty="0"/>
              <a:t> </a:t>
            </a:r>
            <a:r>
              <a:rPr lang="es-ES_tradnl" sz="1200" b="0" i="0" u="none" strike="noStrike" kern="1200" dirty="0" err="1">
                <a:solidFill>
                  <a:schemeClr val="tx1"/>
                </a:solidFill>
                <a:ea typeface="+mn-ea"/>
                <a:cs typeface="+mn-cs"/>
              </a:rPr>
              <a:t>capacidad_marcha</a:t>
            </a:r>
            <a:r>
              <a:rPr lang="es-ES_tradnl" dirty="0"/>
              <a:t> </a:t>
            </a:r>
            <a:r>
              <a:rPr lang="es-ES_tradnl" sz="1200" b="0" i="0" u="none" strike="noStrike" kern="1200" dirty="0" err="1">
                <a:solidFill>
                  <a:schemeClr val="tx1"/>
                </a:solidFill>
                <a:ea typeface="+mn-ea"/>
                <a:cs typeface="+mn-cs"/>
              </a:rPr>
              <a:t>nivel_funcional</a:t>
            </a:r>
            <a:r>
              <a:rPr lang="es-ES_tradnl" dirty="0"/>
              <a:t> </a:t>
            </a:r>
            <a:r>
              <a:rPr lang="es-ES_tradnl" sz="1200" b="0" i="0" u="none" strike="noStrike" kern="1200" dirty="0" err="1">
                <a:solidFill>
                  <a:schemeClr val="tx1"/>
                </a:solidFill>
                <a:ea typeface="+mn-ea"/>
                <a:cs typeface="+mn-cs"/>
              </a:rPr>
              <a:t>p_otras</a:t>
            </a:r>
            <a:r>
              <a:rPr lang="es-ES_tradnl" dirty="0"/>
              <a:t> </a:t>
            </a:r>
            <a:endParaRPr lang="es-ES_tradnl" sz="1200" b="0" i="0" u="none" strike="noStrike" kern="1200" dirty="0">
              <a:solidFill>
                <a:schemeClr val="tx1"/>
              </a:solidFill>
              <a:ea typeface="+mn-ea"/>
              <a:cs typeface="+mn-cs"/>
            </a:endParaRPr>
          </a:p>
          <a:p>
            <a:r>
              <a:rPr lang="es-ES_tradnl" sz="1200" b="0" i="0" u="none" strike="noStrike" kern="1200" dirty="0">
                <a:solidFill>
                  <a:schemeClr val="tx1"/>
                </a:solidFill>
                <a:ea typeface="+mn-ea"/>
                <a:cs typeface="+mn-cs"/>
              </a:rPr>
              <a:t>CSM02</a:t>
            </a:r>
            <a:r>
              <a:rPr lang="es-ES_tradnl" dirty="0"/>
              <a:t> </a:t>
            </a:r>
            <a:r>
              <a:rPr lang="es-ES_tradnl" sz="1200" b="0" i="0" u="none" strike="noStrike" kern="1200" dirty="0">
                <a:solidFill>
                  <a:schemeClr val="tx1"/>
                </a:solidFill>
                <a:ea typeface="+mn-ea"/>
                <a:cs typeface="+mn-cs"/>
              </a:rPr>
              <a:t>ANGINA DE PECHO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GASTRECTOMIA PARCIAL</a:t>
            </a:r>
            <a:r>
              <a:rPr lang="es-ES_tradnl" dirty="0"/>
              <a:t> </a:t>
            </a:r>
            <a:r>
              <a:rPr lang="es-ES_tradnl" sz="1200" b="0" i="0" u="none" strike="noStrike" kern="1200" dirty="0">
                <a:solidFill>
                  <a:schemeClr val="tx1"/>
                </a:solidFill>
                <a:ea typeface="+mn-ea"/>
                <a:cs typeface="+mn-cs"/>
              </a:rPr>
              <a:t>con 1 bastón de puño</a:t>
            </a:r>
            <a:r>
              <a:rPr lang="es-ES_tradnl" dirty="0"/>
              <a:t> </a:t>
            </a:r>
            <a:r>
              <a:rPr lang="es-ES_tradnl" sz="1200" b="0" i="0" u="none" strike="noStrike" kern="1200" dirty="0">
                <a:solidFill>
                  <a:schemeClr val="tx1"/>
                </a:solidFill>
                <a:ea typeface="+mn-ea"/>
                <a:cs typeface="+mn-cs"/>
              </a:rPr>
              <a:t>K3</a:t>
            </a:r>
            <a:r>
              <a:rPr lang="es-ES_tradnl" dirty="0"/>
              <a:t> </a:t>
            </a:r>
            <a:r>
              <a:rPr lang="es-ES_tradnl" sz="1200" b="0" i="0" u="none" strike="noStrike" kern="1200" dirty="0">
                <a:solidFill>
                  <a:schemeClr val="tx1"/>
                </a:solidFill>
                <a:ea typeface="+mn-ea"/>
                <a:cs typeface="+mn-cs"/>
              </a:rPr>
              <a:t>NEOPLASIA PROSTATA</a:t>
            </a:r>
            <a:r>
              <a:rPr lang="es-ES_tradnl" dirty="0"/>
              <a:t> </a:t>
            </a:r>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pPr/>
              <a:t>78</a:t>
            </a:fld>
            <a:endParaRPr lang="es-ES_tradnl"/>
          </a:p>
        </p:txBody>
      </p:sp>
    </p:spTree>
    <p:extLst>
      <p:ext uri="{BB962C8B-B14F-4D97-AF65-F5344CB8AC3E}">
        <p14:creationId xmlns:p14="http://schemas.microsoft.com/office/powerpoint/2010/main" val="32523455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79</a:t>
            </a:fld>
            <a:endParaRPr lang="es-ES"/>
          </a:p>
        </p:txBody>
      </p:sp>
    </p:spTree>
    <p:extLst>
      <p:ext uri="{BB962C8B-B14F-4D97-AF65-F5344CB8AC3E}">
        <p14:creationId xmlns:p14="http://schemas.microsoft.com/office/powerpoint/2010/main" val="30447404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_tradnl" sz="1200" b="0" i="0" u="none" strike="noStrike" kern="1200" dirty="0" err="1">
                <a:solidFill>
                  <a:schemeClr val="tx1"/>
                </a:solidFill>
                <a:ea typeface="+mn-ea"/>
                <a:cs typeface="+mn-cs"/>
              </a:rPr>
              <a:t>cod_paciente</a:t>
            </a:r>
            <a:r>
              <a:rPr lang="es-ES_tradnl" dirty="0"/>
              <a:t> </a:t>
            </a:r>
            <a:r>
              <a:rPr lang="es-ES_tradnl" sz="1200" b="0" i="0" u="none" strike="noStrike" kern="1200" dirty="0" err="1">
                <a:solidFill>
                  <a:schemeClr val="tx1"/>
                </a:solidFill>
                <a:ea typeface="+mn-ea"/>
                <a:cs typeface="+mn-cs"/>
              </a:rPr>
              <a:t>p_cardiovascular</a:t>
            </a:r>
            <a:r>
              <a:rPr lang="es-ES_tradnl" dirty="0"/>
              <a:t> </a:t>
            </a:r>
            <a:r>
              <a:rPr lang="es-ES_tradnl" sz="1200" b="0" i="0" u="none" strike="noStrike" kern="1200" dirty="0" err="1">
                <a:solidFill>
                  <a:schemeClr val="tx1"/>
                </a:solidFill>
                <a:ea typeface="+mn-ea"/>
                <a:cs typeface="+mn-cs"/>
              </a:rPr>
              <a:t>p_nervioso</a:t>
            </a:r>
            <a:r>
              <a:rPr lang="es-ES_tradnl" dirty="0"/>
              <a:t> </a:t>
            </a:r>
            <a:r>
              <a:rPr lang="es-ES_tradnl" sz="1200" b="0" i="0" u="none" strike="noStrike" kern="1200" dirty="0" err="1">
                <a:solidFill>
                  <a:schemeClr val="tx1"/>
                </a:solidFill>
                <a:ea typeface="+mn-ea"/>
                <a:cs typeface="+mn-cs"/>
              </a:rPr>
              <a:t>p_endocrino</a:t>
            </a:r>
            <a:r>
              <a:rPr lang="es-ES_tradnl" dirty="0"/>
              <a:t> </a:t>
            </a:r>
            <a:r>
              <a:rPr lang="es-ES_tradnl" sz="1200" b="0" i="0" u="none" strike="noStrike" kern="1200" dirty="0" err="1">
                <a:solidFill>
                  <a:schemeClr val="tx1"/>
                </a:solidFill>
                <a:ea typeface="+mn-ea"/>
                <a:cs typeface="+mn-cs"/>
              </a:rPr>
              <a:t>p_respiratorio</a:t>
            </a:r>
            <a:r>
              <a:rPr lang="es-ES_tradnl" dirty="0"/>
              <a:t> </a:t>
            </a:r>
            <a:r>
              <a:rPr lang="es-ES_tradnl" sz="1200" b="0" i="0" u="none" strike="noStrike" kern="1200" dirty="0" err="1">
                <a:solidFill>
                  <a:schemeClr val="tx1"/>
                </a:solidFill>
                <a:ea typeface="+mn-ea"/>
                <a:cs typeface="+mn-cs"/>
              </a:rPr>
              <a:t>p_musc_esquel</a:t>
            </a:r>
            <a:r>
              <a:rPr lang="es-ES_tradnl" dirty="0"/>
              <a:t> </a:t>
            </a:r>
            <a:r>
              <a:rPr lang="es-ES_tradnl" sz="1200" b="0" i="0" u="none" strike="noStrike" kern="1200" dirty="0" err="1">
                <a:solidFill>
                  <a:schemeClr val="tx1"/>
                </a:solidFill>
                <a:ea typeface="+mn-ea"/>
                <a:cs typeface="+mn-cs"/>
              </a:rPr>
              <a:t>int_quirurgicas</a:t>
            </a:r>
            <a:r>
              <a:rPr lang="es-ES_tradnl" dirty="0"/>
              <a:t> </a:t>
            </a:r>
            <a:r>
              <a:rPr lang="es-ES_tradnl" sz="1200" b="0" i="0" u="none" strike="noStrike" kern="1200" dirty="0" err="1">
                <a:solidFill>
                  <a:schemeClr val="tx1"/>
                </a:solidFill>
                <a:ea typeface="+mn-ea"/>
                <a:cs typeface="+mn-cs"/>
              </a:rPr>
              <a:t>capacidad_marcha</a:t>
            </a:r>
            <a:r>
              <a:rPr lang="es-ES_tradnl" dirty="0"/>
              <a:t> </a:t>
            </a:r>
            <a:r>
              <a:rPr lang="es-ES_tradnl" sz="1200" b="0" i="0" u="none" strike="noStrike" kern="1200" dirty="0" err="1">
                <a:solidFill>
                  <a:schemeClr val="tx1"/>
                </a:solidFill>
                <a:ea typeface="+mn-ea"/>
                <a:cs typeface="+mn-cs"/>
              </a:rPr>
              <a:t>nivel_funcional</a:t>
            </a:r>
            <a:r>
              <a:rPr lang="es-ES_tradnl" dirty="0"/>
              <a:t> </a:t>
            </a:r>
            <a:r>
              <a:rPr lang="es-ES_tradnl" sz="1200" b="0" i="0" u="none" strike="noStrike" kern="1200" dirty="0" err="1">
                <a:solidFill>
                  <a:schemeClr val="tx1"/>
                </a:solidFill>
                <a:ea typeface="+mn-ea"/>
                <a:cs typeface="+mn-cs"/>
              </a:rPr>
              <a:t>p_otras</a:t>
            </a:r>
            <a:r>
              <a:rPr lang="es-ES_tradnl" dirty="0"/>
              <a:t> </a:t>
            </a:r>
          </a:p>
          <a:p>
            <a:r>
              <a:rPr lang="es-ES_tradnl" sz="1200" b="0" i="0" u="none" strike="noStrike" kern="1200" dirty="0">
                <a:solidFill>
                  <a:schemeClr val="tx1"/>
                </a:solidFill>
                <a:ea typeface="+mn-ea"/>
                <a:cs typeface="+mn-cs"/>
              </a:rPr>
              <a:t>CSM04</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DM2</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con 2 bastones ingleses</a:t>
            </a:r>
            <a:r>
              <a:rPr lang="es-ES_tradnl" dirty="0"/>
              <a:t> </a:t>
            </a:r>
            <a:r>
              <a:rPr lang="es-ES_tradnl" sz="1200" b="0" i="0" u="none" strike="noStrike" kern="1200" dirty="0">
                <a:solidFill>
                  <a:schemeClr val="tx1"/>
                </a:solidFill>
                <a:ea typeface="+mn-ea"/>
                <a:cs typeface="+mn-cs"/>
              </a:rPr>
              <a:t>K2</a:t>
            </a:r>
            <a:r>
              <a:rPr lang="es-ES_tradnl" dirty="0"/>
              <a:t> </a:t>
            </a:r>
            <a:r>
              <a:rPr lang="es-ES_tradnl" sz="1200" b="0" i="0" u="none" strike="noStrike" kern="1200" dirty="0">
                <a:solidFill>
                  <a:schemeClr val="tx1"/>
                </a:solidFill>
                <a:ea typeface="+mn-ea"/>
                <a:cs typeface="+mn-cs"/>
              </a:rPr>
              <a:t>no</a:t>
            </a:r>
            <a:r>
              <a:rPr lang="es-ES_tradnl" dirty="0"/>
              <a:t> </a:t>
            </a:r>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pPr/>
              <a:t>81</a:t>
            </a:fld>
            <a:endParaRPr lang="es-ES_tradnl"/>
          </a:p>
        </p:txBody>
      </p:sp>
    </p:spTree>
    <p:extLst>
      <p:ext uri="{BB962C8B-B14F-4D97-AF65-F5344CB8AC3E}">
        <p14:creationId xmlns:p14="http://schemas.microsoft.com/office/powerpoint/2010/main" val="24756228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_tradnl" sz="1200" b="0" i="0" u="none" strike="noStrike" kern="1200" dirty="0" err="1">
                <a:solidFill>
                  <a:schemeClr val="tx1"/>
                </a:solidFill>
                <a:ea typeface="+mn-ea"/>
                <a:cs typeface="+mn-cs"/>
              </a:rPr>
              <a:t>cod_paciente</a:t>
            </a:r>
            <a:r>
              <a:rPr lang="es-ES_tradnl" dirty="0"/>
              <a:t> </a:t>
            </a:r>
            <a:r>
              <a:rPr lang="es-ES_tradnl" sz="1200" b="0" i="0" u="none" strike="noStrike" kern="1200" dirty="0" err="1">
                <a:solidFill>
                  <a:schemeClr val="tx1"/>
                </a:solidFill>
                <a:ea typeface="+mn-ea"/>
                <a:cs typeface="+mn-cs"/>
              </a:rPr>
              <a:t>p_cardiovascular</a:t>
            </a:r>
            <a:r>
              <a:rPr lang="es-ES_tradnl" dirty="0"/>
              <a:t> </a:t>
            </a:r>
            <a:r>
              <a:rPr lang="es-ES_tradnl" sz="1200" b="0" i="0" u="none" strike="noStrike" kern="1200" dirty="0" err="1">
                <a:solidFill>
                  <a:schemeClr val="tx1"/>
                </a:solidFill>
                <a:ea typeface="+mn-ea"/>
                <a:cs typeface="+mn-cs"/>
              </a:rPr>
              <a:t>p_nervioso</a:t>
            </a:r>
            <a:r>
              <a:rPr lang="es-ES_tradnl" dirty="0"/>
              <a:t> </a:t>
            </a:r>
            <a:r>
              <a:rPr lang="es-ES_tradnl" sz="1200" b="0" i="0" u="none" strike="noStrike" kern="1200" dirty="0" err="1">
                <a:solidFill>
                  <a:schemeClr val="tx1"/>
                </a:solidFill>
                <a:ea typeface="+mn-ea"/>
                <a:cs typeface="+mn-cs"/>
              </a:rPr>
              <a:t>p_endocrino</a:t>
            </a:r>
            <a:r>
              <a:rPr lang="es-ES_tradnl" dirty="0"/>
              <a:t> </a:t>
            </a:r>
            <a:r>
              <a:rPr lang="es-ES_tradnl" sz="1200" b="0" i="0" u="none" strike="noStrike" kern="1200" dirty="0" err="1">
                <a:solidFill>
                  <a:schemeClr val="tx1"/>
                </a:solidFill>
                <a:ea typeface="+mn-ea"/>
                <a:cs typeface="+mn-cs"/>
              </a:rPr>
              <a:t>p_respiratorio</a:t>
            </a:r>
            <a:r>
              <a:rPr lang="es-ES_tradnl" dirty="0"/>
              <a:t> </a:t>
            </a:r>
            <a:r>
              <a:rPr lang="es-ES_tradnl" sz="1200" b="0" i="0" u="none" strike="noStrike" kern="1200" dirty="0" err="1">
                <a:solidFill>
                  <a:schemeClr val="tx1"/>
                </a:solidFill>
                <a:ea typeface="+mn-ea"/>
                <a:cs typeface="+mn-cs"/>
              </a:rPr>
              <a:t>p_musc_esquel</a:t>
            </a:r>
            <a:r>
              <a:rPr lang="es-ES_tradnl" dirty="0"/>
              <a:t> </a:t>
            </a:r>
            <a:r>
              <a:rPr lang="es-ES_tradnl" sz="1200" b="0" i="0" u="none" strike="noStrike" kern="1200" dirty="0" err="1">
                <a:solidFill>
                  <a:schemeClr val="tx1"/>
                </a:solidFill>
                <a:ea typeface="+mn-ea"/>
                <a:cs typeface="+mn-cs"/>
              </a:rPr>
              <a:t>int_quirurgicas</a:t>
            </a:r>
            <a:r>
              <a:rPr lang="es-ES_tradnl" dirty="0"/>
              <a:t> </a:t>
            </a:r>
            <a:r>
              <a:rPr lang="es-ES_tradnl" sz="1200" b="0" i="0" u="none" strike="noStrike" kern="1200" dirty="0" err="1">
                <a:solidFill>
                  <a:schemeClr val="tx1"/>
                </a:solidFill>
                <a:ea typeface="+mn-ea"/>
                <a:cs typeface="+mn-cs"/>
              </a:rPr>
              <a:t>capacidad_marcha</a:t>
            </a:r>
            <a:r>
              <a:rPr lang="es-ES_tradnl" dirty="0"/>
              <a:t> </a:t>
            </a:r>
            <a:r>
              <a:rPr lang="es-ES_tradnl" sz="1200" b="0" i="0" u="none" strike="noStrike" kern="1200" dirty="0" err="1">
                <a:solidFill>
                  <a:schemeClr val="tx1"/>
                </a:solidFill>
                <a:ea typeface="+mn-ea"/>
                <a:cs typeface="+mn-cs"/>
              </a:rPr>
              <a:t>nivel_funcional</a:t>
            </a:r>
            <a:r>
              <a:rPr lang="es-ES_tradnl" dirty="0"/>
              <a:t> </a:t>
            </a:r>
            <a:r>
              <a:rPr lang="es-ES_tradnl" sz="1200" b="0" i="0" u="none" strike="noStrike" kern="1200" dirty="0" err="1">
                <a:solidFill>
                  <a:schemeClr val="tx1"/>
                </a:solidFill>
                <a:ea typeface="+mn-ea"/>
                <a:cs typeface="+mn-cs"/>
              </a:rPr>
              <a:t>p_otras</a:t>
            </a:r>
            <a:r>
              <a:rPr lang="es-ES_tradnl" dirty="0"/>
              <a:t> </a:t>
            </a:r>
          </a:p>
          <a:p>
            <a:r>
              <a:rPr lang="es-ES_tradnl" sz="1200" b="0" i="0" u="none" strike="noStrike" kern="1200" dirty="0">
                <a:solidFill>
                  <a:schemeClr val="tx1"/>
                </a:solidFill>
                <a:ea typeface="+mn-ea"/>
                <a:cs typeface="+mn-cs"/>
              </a:rPr>
              <a:t>CSM05</a:t>
            </a:r>
            <a:r>
              <a:rPr lang="es-ES_tradnl" dirty="0"/>
              <a:t> </a:t>
            </a:r>
            <a:r>
              <a:rPr lang="es-ES_tradnl" sz="1200" b="0" i="0" u="none" strike="noStrike" kern="1200" dirty="0" err="1">
                <a:solidFill>
                  <a:schemeClr val="tx1"/>
                </a:solidFill>
                <a:ea typeface="+mn-ea"/>
                <a:cs typeface="+mn-cs"/>
              </a:rPr>
              <a:t>vasculopatia</a:t>
            </a:r>
            <a:r>
              <a:rPr lang="es-ES_tradnl" sz="1200" b="0" i="0" u="none" strike="noStrike" kern="1200" dirty="0">
                <a:solidFill>
                  <a:schemeClr val="tx1"/>
                </a:solidFill>
                <a:ea typeface="+mn-ea"/>
                <a:cs typeface="+mn-cs"/>
              </a:rPr>
              <a:t> EEII, HTA</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DM II</a:t>
            </a:r>
            <a:r>
              <a:rPr lang="es-ES_tradnl" dirty="0"/>
              <a:t> </a:t>
            </a:r>
            <a:r>
              <a:rPr lang="es-ES_tradnl" sz="1200" b="0" i="0" u="none" strike="noStrike" kern="1200" dirty="0">
                <a:solidFill>
                  <a:schemeClr val="tx1"/>
                </a:solidFill>
                <a:ea typeface="+mn-ea"/>
                <a:cs typeface="+mn-cs"/>
              </a:rPr>
              <a:t>EPOC</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hernia inguinal</a:t>
            </a:r>
            <a:r>
              <a:rPr lang="es-ES_tradnl" dirty="0"/>
              <a:t> </a:t>
            </a:r>
            <a:r>
              <a:rPr lang="es-ES_tradnl" sz="1200" b="0" i="0" u="none" strike="noStrike" kern="1200" dirty="0">
                <a:solidFill>
                  <a:schemeClr val="tx1"/>
                </a:solidFill>
                <a:ea typeface="+mn-ea"/>
                <a:cs typeface="+mn-cs"/>
              </a:rPr>
              <a:t>con 1 bastón inglés</a:t>
            </a:r>
            <a:r>
              <a:rPr lang="es-ES_tradnl" dirty="0"/>
              <a:t> </a:t>
            </a:r>
            <a:r>
              <a:rPr lang="es-ES_tradnl" sz="1200" b="0" i="0" u="none" strike="noStrike" kern="1200" dirty="0">
                <a:solidFill>
                  <a:schemeClr val="tx1"/>
                </a:solidFill>
                <a:ea typeface="+mn-ea"/>
                <a:cs typeface="+mn-cs"/>
              </a:rPr>
              <a:t>K3</a:t>
            </a:r>
            <a:r>
              <a:rPr lang="es-ES_tradnl" dirty="0"/>
              <a:t> </a:t>
            </a:r>
            <a:r>
              <a:rPr lang="es-ES_tradnl" sz="1200" b="0" i="0" u="none" strike="noStrike" kern="1200" dirty="0" err="1">
                <a:solidFill>
                  <a:schemeClr val="tx1"/>
                </a:solidFill>
                <a:ea typeface="+mn-ea"/>
                <a:cs typeface="+mn-cs"/>
              </a:rPr>
              <a:t>Dislipemia</a:t>
            </a:r>
            <a:r>
              <a:rPr lang="es-ES_tradnl" dirty="0"/>
              <a:t> </a:t>
            </a:r>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pPr/>
              <a:t>84</a:t>
            </a:fld>
            <a:endParaRPr lang="es-ES_tradnl"/>
          </a:p>
        </p:txBody>
      </p:sp>
    </p:spTree>
    <p:extLst>
      <p:ext uri="{BB962C8B-B14F-4D97-AF65-F5344CB8AC3E}">
        <p14:creationId xmlns:p14="http://schemas.microsoft.com/office/powerpoint/2010/main" val="301361824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32CF710D-17E7-4589-B15D-B21385971BD1}" type="slidenum">
              <a:rPr lang="es-ES" smtClean="0"/>
              <a:pPr/>
              <a:t>86</a:t>
            </a:fld>
            <a:endParaRPr lang="es-ES"/>
          </a:p>
        </p:txBody>
      </p:sp>
    </p:spTree>
    <p:extLst>
      <p:ext uri="{BB962C8B-B14F-4D97-AF65-F5344CB8AC3E}">
        <p14:creationId xmlns:p14="http://schemas.microsoft.com/office/powerpoint/2010/main" val="38913121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_tradnl" sz="1200" b="0" i="0" u="none" strike="noStrike" kern="1200" dirty="0" err="1">
                <a:solidFill>
                  <a:schemeClr val="tx1"/>
                </a:solidFill>
                <a:ea typeface="+mn-ea"/>
                <a:cs typeface="+mn-cs"/>
              </a:rPr>
              <a:t>cod_paciente</a:t>
            </a:r>
            <a:r>
              <a:rPr lang="es-ES_tradnl" dirty="0"/>
              <a:t> </a:t>
            </a:r>
            <a:r>
              <a:rPr lang="es-ES_tradnl" sz="1200" b="0" i="0" u="none" strike="noStrike" kern="1200" dirty="0" err="1">
                <a:solidFill>
                  <a:schemeClr val="tx1"/>
                </a:solidFill>
                <a:ea typeface="+mn-ea"/>
                <a:cs typeface="+mn-cs"/>
              </a:rPr>
              <a:t>p_cardiovascular</a:t>
            </a:r>
            <a:r>
              <a:rPr lang="es-ES_tradnl" dirty="0"/>
              <a:t> </a:t>
            </a:r>
            <a:r>
              <a:rPr lang="es-ES_tradnl" sz="1200" b="0" i="0" u="none" strike="noStrike" kern="1200" dirty="0" err="1">
                <a:solidFill>
                  <a:schemeClr val="tx1"/>
                </a:solidFill>
                <a:ea typeface="+mn-ea"/>
                <a:cs typeface="+mn-cs"/>
              </a:rPr>
              <a:t>p_nervioso</a:t>
            </a:r>
            <a:r>
              <a:rPr lang="es-ES_tradnl" dirty="0"/>
              <a:t> </a:t>
            </a:r>
            <a:r>
              <a:rPr lang="es-ES_tradnl" sz="1200" b="0" i="0" u="none" strike="noStrike" kern="1200" dirty="0" err="1">
                <a:solidFill>
                  <a:schemeClr val="tx1"/>
                </a:solidFill>
                <a:ea typeface="+mn-ea"/>
                <a:cs typeface="+mn-cs"/>
              </a:rPr>
              <a:t>p_endocrino</a:t>
            </a:r>
            <a:r>
              <a:rPr lang="es-ES_tradnl" dirty="0"/>
              <a:t> </a:t>
            </a:r>
            <a:r>
              <a:rPr lang="es-ES_tradnl" sz="1200" b="0" i="0" u="none" strike="noStrike" kern="1200" dirty="0" err="1">
                <a:solidFill>
                  <a:schemeClr val="tx1"/>
                </a:solidFill>
                <a:ea typeface="+mn-ea"/>
                <a:cs typeface="+mn-cs"/>
              </a:rPr>
              <a:t>p_respiratorio</a:t>
            </a:r>
            <a:r>
              <a:rPr lang="es-ES_tradnl" dirty="0"/>
              <a:t> </a:t>
            </a:r>
            <a:r>
              <a:rPr lang="es-ES_tradnl" sz="1200" b="0" i="0" u="none" strike="noStrike" kern="1200" dirty="0" err="1">
                <a:solidFill>
                  <a:schemeClr val="tx1"/>
                </a:solidFill>
                <a:ea typeface="+mn-ea"/>
                <a:cs typeface="+mn-cs"/>
              </a:rPr>
              <a:t>p_musc_esquel</a:t>
            </a:r>
            <a:r>
              <a:rPr lang="es-ES_tradnl" dirty="0"/>
              <a:t> </a:t>
            </a:r>
            <a:r>
              <a:rPr lang="es-ES_tradnl" sz="1200" b="0" i="0" u="none" strike="noStrike" kern="1200" dirty="0" err="1">
                <a:solidFill>
                  <a:schemeClr val="tx1"/>
                </a:solidFill>
                <a:ea typeface="+mn-ea"/>
                <a:cs typeface="+mn-cs"/>
              </a:rPr>
              <a:t>int_quirurgicas</a:t>
            </a:r>
            <a:r>
              <a:rPr lang="es-ES_tradnl" dirty="0"/>
              <a:t> </a:t>
            </a:r>
            <a:r>
              <a:rPr lang="es-ES_tradnl" sz="1200" b="0" i="0" u="none" strike="noStrike" kern="1200" dirty="0" err="1">
                <a:solidFill>
                  <a:schemeClr val="tx1"/>
                </a:solidFill>
                <a:ea typeface="+mn-ea"/>
                <a:cs typeface="+mn-cs"/>
              </a:rPr>
              <a:t>capacidad_marcha</a:t>
            </a:r>
            <a:r>
              <a:rPr lang="es-ES_tradnl" dirty="0"/>
              <a:t> </a:t>
            </a:r>
            <a:r>
              <a:rPr lang="es-ES_tradnl" sz="1200" b="0" i="0" u="none" strike="noStrike" kern="1200" dirty="0" err="1">
                <a:solidFill>
                  <a:schemeClr val="tx1"/>
                </a:solidFill>
                <a:ea typeface="+mn-ea"/>
                <a:cs typeface="+mn-cs"/>
              </a:rPr>
              <a:t>nivel_funcional</a:t>
            </a:r>
            <a:r>
              <a:rPr lang="es-ES_tradnl" dirty="0"/>
              <a:t> </a:t>
            </a:r>
            <a:r>
              <a:rPr lang="es-ES_tradnl" sz="1200" b="0" i="0" u="none" strike="noStrike" kern="1200" dirty="0" err="1">
                <a:solidFill>
                  <a:schemeClr val="tx1"/>
                </a:solidFill>
                <a:ea typeface="+mn-ea"/>
                <a:cs typeface="+mn-cs"/>
              </a:rPr>
              <a:t>p_otras</a:t>
            </a:r>
            <a:r>
              <a:rPr lang="es-ES_tradnl" dirty="0"/>
              <a:t> </a:t>
            </a:r>
          </a:p>
          <a:p>
            <a:r>
              <a:rPr lang="es-ES_tradnl" sz="1200" b="0" i="0" u="none" strike="noStrike" kern="1200" dirty="0">
                <a:solidFill>
                  <a:schemeClr val="tx1"/>
                </a:solidFill>
                <a:ea typeface="+mn-ea"/>
                <a:cs typeface="+mn-cs"/>
              </a:rPr>
              <a:t>CSM13</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con 1 bastón inglés</a:t>
            </a:r>
            <a:r>
              <a:rPr lang="es-ES_tradnl" dirty="0"/>
              <a:t> </a:t>
            </a:r>
            <a:r>
              <a:rPr lang="es-ES_tradnl" sz="1200" b="0" i="0" u="none" strike="noStrike" kern="1200" dirty="0">
                <a:solidFill>
                  <a:schemeClr val="tx1"/>
                </a:solidFill>
                <a:ea typeface="+mn-ea"/>
                <a:cs typeface="+mn-cs"/>
              </a:rPr>
              <a:t>K3</a:t>
            </a:r>
            <a:r>
              <a:rPr lang="es-ES_tradnl" dirty="0"/>
              <a:t> </a:t>
            </a:r>
            <a:r>
              <a:rPr lang="es-ES_tradnl" sz="1200" b="0" i="0" u="none" strike="noStrike" kern="1200" dirty="0">
                <a:solidFill>
                  <a:schemeClr val="tx1"/>
                </a:solidFill>
                <a:ea typeface="+mn-ea"/>
                <a:cs typeface="+mn-cs"/>
              </a:rPr>
              <a:t>Enfermedad de </a:t>
            </a:r>
            <a:r>
              <a:rPr lang="es-ES_tradnl" sz="1200" b="0" i="0" u="none" strike="noStrike" kern="1200" dirty="0" err="1">
                <a:solidFill>
                  <a:schemeClr val="tx1"/>
                </a:solidFill>
                <a:ea typeface="+mn-ea"/>
                <a:cs typeface="+mn-cs"/>
              </a:rPr>
              <a:t>Buerguer</a:t>
            </a:r>
            <a:r>
              <a:rPr lang="es-ES_tradnl" dirty="0"/>
              <a:t> </a:t>
            </a:r>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pPr/>
              <a:t>87</a:t>
            </a:fld>
            <a:endParaRPr lang="es-ES_tradnl"/>
          </a:p>
        </p:txBody>
      </p:sp>
    </p:spTree>
    <p:extLst>
      <p:ext uri="{BB962C8B-B14F-4D97-AF65-F5344CB8AC3E}">
        <p14:creationId xmlns:p14="http://schemas.microsoft.com/office/powerpoint/2010/main" val="31844627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r>
              <a:rPr lang="es-ES_tradnl" sz="1200" b="0" i="0" u="none" strike="noStrike" kern="1200" dirty="0" err="1">
                <a:solidFill>
                  <a:schemeClr val="tx1"/>
                </a:solidFill>
                <a:ea typeface="+mn-ea"/>
                <a:cs typeface="+mn-cs"/>
              </a:rPr>
              <a:t>cod_paciente</a:t>
            </a:r>
            <a:r>
              <a:rPr lang="es-ES_tradnl" dirty="0"/>
              <a:t> </a:t>
            </a:r>
            <a:r>
              <a:rPr lang="es-ES_tradnl" sz="1200" b="0" i="0" u="none" strike="noStrike" kern="1200" dirty="0" err="1">
                <a:solidFill>
                  <a:schemeClr val="tx1"/>
                </a:solidFill>
                <a:ea typeface="+mn-ea"/>
                <a:cs typeface="+mn-cs"/>
              </a:rPr>
              <a:t>p_cardiovascular</a:t>
            </a:r>
            <a:r>
              <a:rPr lang="es-ES_tradnl" dirty="0"/>
              <a:t> </a:t>
            </a:r>
            <a:r>
              <a:rPr lang="es-ES_tradnl" sz="1200" b="0" i="0" u="none" strike="noStrike" kern="1200" dirty="0" err="1">
                <a:solidFill>
                  <a:schemeClr val="tx1"/>
                </a:solidFill>
                <a:ea typeface="+mn-ea"/>
                <a:cs typeface="+mn-cs"/>
              </a:rPr>
              <a:t>p_nervioso</a:t>
            </a:r>
            <a:r>
              <a:rPr lang="es-ES_tradnl" dirty="0"/>
              <a:t> </a:t>
            </a:r>
            <a:r>
              <a:rPr lang="es-ES_tradnl" sz="1200" b="0" i="0" u="none" strike="noStrike" kern="1200" dirty="0" err="1">
                <a:solidFill>
                  <a:schemeClr val="tx1"/>
                </a:solidFill>
                <a:ea typeface="+mn-ea"/>
                <a:cs typeface="+mn-cs"/>
              </a:rPr>
              <a:t>p_endocrino</a:t>
            </a:r>
            <a:r>
              <a:rPr lang="es-ES_tradnl" dirty="0"/>
              <a:t> </a:t>
            </a:r>
            <a:r>
              <a:rPr lang="es-ES_tradnl" sz="1200" b="0" i="0" u="none" strike="noStrike" kern="1200" dirty="0" err="1">
                <a:solidFill>
                  <a:schemeClr val="tx1"/>
                </a:solidFill>
                <a:ea typeface="+mn-ea"/>
                <a:cs typeface="+mn-cs"/>
              </a:rPr>
              <a:t>p_respiratorio</a:t>
            </a:r>
            <a:r>
              <a:rPr lang="es-ES_tradnl" dirty="0"/>
              <a:t> </a:t>
            </a:r>
            <a:r>
              <a:rPr lang="es-ES_tradnl" sz="1200" b="0" i="0" u="none" strike="noStrike" kern="1200" dirty="0" err="1">
                <a:solidFill>
                  <a:schemeClr val="tx1"/>
                </a:solidFill>
                <a:ea typeface="+mn-ea"/>
                <a:cs typeface="+mn-cs"/>
              </a:rPr>
              <a:t>p_musc_esquel</a:t>
            </a:r>
            <a:r>
              <a:rPr lang="es-ES_tradnl" dirty="0"/>
              <a:t> </a:t>
            </a:r>
            <a:r>
              <a:rPr lang="es-ES_tradnl" sz="1200" b="0" i="0" u="none" strike="noStrike" kern="1200" dirty="0" err="1">
                <a:solidFill>
                  <a:schemeClr val="tx1"/>
                </a:solidFill>
                <a:ea typeface="+mn-ea"/>
                <a:cs typeface="+mn-cs"/>
              </a:rPr>
              <a:t>int_quirurgicas</a:t>
            </a:r>
            <a:r>
              <a:rPr lang="es-ES_tradnl" dirty="0"/>
              <a:t> </a:t>
            </a:r>
            <a:r>
              <a:rPr lang="es-ES_tradnl" sz="1200" b="0" i="0" u="none" strike="noStrike" kern="1200" dirty="0" err="1">
                <a:solidFill>
                  <a:schemeClr val="tx1"/>
                </a:solidFill>
                <a:ea typeface="+mn-ea"/>
                <a:cs typeface="+mn-cs"/>
              </a:rPr>
              <a:t>capacidad_marcha</a:t>
            </a:r>
            <a:r>
              <a:rPr lang="es-ES_tradnl" dirty="0"/>
              <a:t> </a:t>
            </a:r>
            <a:r>
              <a:rPr lang="es-ES_tradnl" sz="1200" b="0" i="0" u="none" strike="noStrike" kern="1200" dirty="0" err="1">
                <a:solidFill>
                  <a:schemeClr val="tx1"/>
                </a:solidFill>
                <a:ea typeface="+mn-ea"/>
                <a:cs typeface="+mn-cs"/>
              </a:rPr>
              <a:t>nivel_funcional</a:t>
            </a:r>
            <a:r>
              <a:rPr lang="es-ES_tradnl" dirty="0"/>
              <a:t> </a:t>
            </a:r>
            <a:r>
              <a:rPr lang="es-ES_tradnl" sz="1200" b="0" i="0" u="none" strike="noStrike" kern="1200" dirty="0" err="1">
                <a:solidFill>
                  <a:schemeClr val="tx1"/>
                </a:solidFill>
                <a:ea typeface="+mn-ea"/>
                <a:cs typeface="+mn-cs"/>
              </a:rPr>
              <a:t>p_otras</a:t>
            </a:r>
            <a:r>
              <a:rPr lang="es-ES_tradnl" dirty="0"/>
              <a:t> </a:t>
            </a:r>
          </a:p>
          <a:p>
            <a:r>
              <a:rPr lang="es-ES_tradnl" sz="1200" b="0" i="0" u="none" strike="noStrike" kern="1200" dirty="0">
                <a:solidFill>
                  <a:schemeClr val="tx1"/>
                </a:solidFill>
                <a:ea typeface="+mn-ea"/>
                <a:cs typeface="+mn-cs"/>
              </a:rPr>
              <a:t>CSM17</a:t>
            </a:r>
            <a:r>
              <a:rPr lang="es-ES_tradnl" dirty="0"/>
              <a:t> </a:t>
            </a:r>
            <a:r>
              <a:rPr lang="es-ES_tradnl" sz="1200" b="0" i="0" u="none" strike="noStrike" kern="1200" dirty="0">
                <a:solidFill>
                  <a:schemeClr val="tx1"/>
                </a:solidFill>
                <a:ea typeface="+mn-ea"/>
                <a:cs typeface="+mn-cs"/>
              </a:rPr>
              <a:t>HTA</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no</a:t>
            </a:r>
            <a:r>
              <a:rPr lang="es-ES_tradnl" dirty="0"/>
              <a:t> </a:t>
            </a:r>
            <a:r>
              <a:rPr lang="es-ES_tradnl" sz="1200" b="0" i="0" u="none" strike="noStrike" kern="1200" dirty="0">
                <a:solidFill>
                  <a:schemeClr val="tx1"/>
                </a:solidFill>
                <a:ea typeface="+mn-ea"/>
                <a:cs typeface="+mn-cs"/>
              </a:rPr>
              <a:t>by pass</a:t>
            </a:r>
            <a:r>
              <a:rPr lang="es-ES_tradnl" dirty="0"/>
              <a:t> </a:t>
            </a:r>
            <a:r>
              <a:rPr lang="es-ES_tradnl" sz="1200" b="0" i="0" u="none" strike="noStrike" kern="1200" dirty="0">
                <a:solidFill>
                  <a:schemeClr val="tx1"/>
                </a:solidFill>
                <a:ea typeface="+mn-ea"/>
                <a:cs typeface="+mn-cs"/>
              </a:rPr>
              <a:t>con 2 bastones ingleses</a:t>
            </a:r>
            <a:r>
              <a:rPr lang="es-ES_tradnl" dirty="0"/>
              <a:t> </a:t>
            </a:r>
            <a:r>
              <a:rPr lang="es-ES_tradnl" sz="1200" b="0" i="0" u="none" strike="noStrike" kern="1200" dirty="0">
                <a:solidFill>
                  <a:schemeClr val="tx1"/>
                </a:solidFill>
                <a:ea typeface="+mn-ea"/>
                <a:cs typeface="+mn-cs"/>
              </a:rPr>
              <a:t>K2</a:t>
            </a:r>
            <a:r>
              <a:rPr lang="es-ES_tradnl" dirty="0"/>
              <a:t> </a:t>
            </a:r>
            <a:r>
              <a:rPr lang="es-ES_tradnl" sz="1200" b="0" i="0" u="none" strike="noStrike" kern="1200" dirty="0">
                <a:solidFill>
                  <a:schemeClr val="tx1"/>
                </a:solidFill>
                <a:ea typeface="+mn-ea"/>
                <a:cs typeface="+mn-cs"/>
              </a:rPr>
              <a:t>no</a:t>
            </a:r>
            <a:r>
              <a:rPr lang="es-ES_tradnl" dirty="0"/>
              <a:t> </a:t>
            </a:r>
          </a:p>
        </p:txBody>
      </p:sp>
      <p:sp>
        <p:nvSpPr>
          <p:cNvPr id="4" name="Marcador de número de diapositiva 3"/>
          <p:cNvSpPr>
            <a:spLocks noGrp="1"/>
          </p:cNvSpPr>
          <p:nvPr>
            <p:ph type="sldNum" sz="quarter" idx="10"/>
          </p:nvPr>
        </p:nvSpPr>
        <p:spPr/>
        <p:txBody>
          <a:bodyPr/>
          <a:lstStyle/>
          <a:p>
            <a:fld id="{99F259D9-7CC1-FD41-967C-D1CF683D9FDE}" type="slidenum">
              <a:rPr lang="es-ES_tradnl" smtClean="0"/>
              <a:pPr/>
              <a:t>90</a:t>
            </a:fld>
            <a:endParaRPr lang="es-ES_tradnl"/>
          </a:p>
        </p:txBody>
      </p:sp>
    </p:spTree>
    <p:extLst>
      <p:ext uri="{BB962C8B-B14F-4D97-AF65-F5344CB8AC3E}">
        <p14:creationId xmlns:p14="http://schemas.microsoft.com/office/powerpoint/2010/main" val="13828755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The ability to walk with a prosthesis (</a:t>
            </a:r>
            <a:r>
              <a:rPr lang="en-US" sz="1200" dirty="0" err="1"/>
              <a:t>prostises</a:t>
            </a:r>
            <a:r>
              <a:rPr lang="en-US" sz="1200" dirty="0"/>
              <a:t>)</a:t>
            </a:r>
            <a:r>
              <a:rPr lang="en-US" sz="1200" baseline="0" dirty="0"/>
              <a:t> </a:t>
            </a:r>
            <a:r>
              <a:rPr lang="en-US" sz="1200" dirty="0"/>
              <a:t>is the main </a:t>
            </a:r>
            <a:r>
              <a:rPr lang="en-US" sz="1200" dirty="0" err="1"/>
              <a:t>objéctive</a:t>
            </a:r>
            <a:r>
              <a:rPr lang="en-US" sz="1200" dirty="0"/>
              <a:t> of rehabilitation following amputation, and distance and speed of walking achieved (</a:t>
            </a:r>
            <a:r>
              <a:rPr lang="en-US" sz="1200" dirty="0" err="1"/>
              <a:t>adchif</a:t>
            </a:r>
            <a:r>
              <a:rPr lang="en-US" sz="1200" dirty="0"/>
              <a:t>) is considered (considered) a determining factor in amputees’ perception of quality of life.</a:t>
            </a:r>
          </a:p>
          <a:p>
            <a:pPr eaLnBrk="1" hangingPunct="1"/>
            <a:endParaRPr lang="es-ES_tradnl" dirty="0">
              <a:latin typeface="Times New Roman" pitchFamily="18" charset="0"/>
            </a:endParaRPr>
          </a:p>
        </p:txBody>
      </p:sp>
    </p:spTree>
    <p:extLst>
      <p:ext uri="{BB962C8B-B14F-4D97-AF65-F5344CB8AC3E}">
        <p14:creationId xmlns:p14="http://schemas.microsoft.com/office/powerpoint/2010/main" val="4838365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37790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CF710D-17E7-4589-B15D-B21385971BD1}" type="slidenum">
              <a:rPr kumimoji="0" lang="es-E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s-E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71654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pPr fontAlgn="base">
              <a:spcBef>
                <a:spcPct val="0"/>
              </a:spcBef>
              <a:spcAft>
                <a:spcPct val="0"/>
              </a:spcAft>
            </a:pPr>
            <a:fld id="{C06164F9-F8C7-4058-8B8B-02073CCE68E1}"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140707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pPr fontAlgn="base">
              <a:spcBef>
                <a:spcPct val="0"/>
              </a:spcBef>
              <a:spcAft>
                <a:spcPct val="0"/>
              </a:spcAft>
            </a:pPr>
            <a:fld id="{C2A883F7-C106-48D3-BFA4-ECC0DE7739C0}"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3765021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39"/>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fecha 3"/>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pPr fontAlgn="base">
              <a:spcBef>
                <a:spcPct val="0"/>
              </a:spcBef>
              <a:spcAft>
                <a:spcPct val="0"/>
              </a:spcAft>
            </a:pPr>
            <a:fld id="{463DDE14-6226-45AF-B352-C5AB00ACAD1D}"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196046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09600" y="1600201"/>
            <a:ext cx="5384800" cy="452596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97600" y="1600201"/>
            <a:ext cx="5384800" cy="452596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pie de página 5"/>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7" name="Marcador de número de diapositiva 6"/>
          <p:cNvSpPr>
            <a:spLocks noGrp="1"/>
          </p:cNvSpPr>
          <p:nvPr>
            <p:ph type="sldNum" sz="quarter" idx="12"/>
          </p:nvPr>
        </p:nvSpPr>
        <p:spPr/>
        <p:txBody>
          <a:bodyPr/>
          <a:lstStyle>
            <a:lvl1pPr>
              <a:defRPr/>
            </a:lvl1pPr>
          </a:lstStyle>
          <a:p>
            <a:pPr fontAlgn="base">
              <a:spcBef>
                <a:spcPct val="0"/>
              </a:spcBef>
              <a:spcAft>
                <a:spcPct val="0"/>
              </a:spcAft>
            </a:pPr>
            <a:fld id="{4FE3F05D-3D8D-4568-A691-2FC17EDB8185}"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3339757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40317" y="365126"/>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40318" y="2505075"/>
            <a:ext cx="5158316"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71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8" name="Marcador de pie de página 7"/>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9" name="Marcador de número de diapositiva 8"/>
          <p:cNvSpPr>
            <a:spLocks noGrp="1"/>
          </p:cNvSpPr>
          <p:nvPr>
            <p:ph type="sldNum" sz="quarter" idx="12"/>
          </p:nvPr>
        </p:nvSpPr>
        <p:spPr/>
        <p:txBody>
          <a:bodyPr/>
          <a:lstStyle>
            <a:lvl1pPr>
              <a:defRPr/>
            </a:lvl1pPr>
          </a:lstStyle>
          <a:p>
            <a:pPr fontAlgn="base">
              <a:spcBef>
                <a:spcPct val="0"/>
              </a:spcBef>
              <a:spcAft>
                <a:spcPct val="0"/>
              </a:spcAft>
            </a:pPr>
            <a:fld id="{9E9C4739-2DFF-477B-B698-ED67169CDBB6}"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219456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4" name="Marcador de pie de página 3"/>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5" name="Marcador de número de diapositiva 4"/>
          <p:cNvSpPr>
            <a:spLocks noGrp="1"/>
          </p:cNvSpPr>
          <p:nvPr>
            <p:ph type="sldNum" sz="quarter" idx="12"/>
          </p:nvPr>
        </p:nvSpPr>
        <p:spPr/>
        <p:txBody>
          <a:bodyPr/>
          <a:lstStyle>
            <a:lvl1pPr>
              <a:defRPr/>
            </a:lvl1pPr>
          </a:lstStyle>
          <a:p>
            <a:pPr fontAlgn="base">
              <a:spcBef>
                <a:spcPct val="0"/>
              </a:spcBef>
              <a:spcAft>
                <a:spcPct val="0"/>
              </a:spcAft>
            </a:pPr>
            <a:fld id="{68ADB08E-0093-44A8-A990-00A04BA0B01E}"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4228123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3" name="Marcador de pie de página 2"/>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4" name="Marcador de número de diapositiva 3"/>
          <p:cNvSpPr>
            <a:spLocks noGrp="1"/>
          </p:cNvSpPr>
          <p:nvPr>
            <p:ph type="sldNum" sz="quarter" idx="12"/>
          </p:nvPr>
        </p:nvSpPr>
        <p:spPr/>
        <p:txBody>
          <a:bodyPr/>
          <a:lstStyle>
            <a:lvl1pPr>
              <a:defRPr/>
            </a:lvl1pPr>
          </a:lstStyle>
          <a:p>
            <a:pPr fontAlgn="base">
              <a:spcBef>
                <a:spcPct val="0"/>
              </a:spcBef>
              <a:spcAft>
                <a:spcPct val="0"/>
              </a:spcAft>
            </a:pPr>
            <a:fld id="{9C032B13-ABFD-4B97-9BD2-F4B2EF1A037A}"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70603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pie de página 5"/>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7" name="Marcador de número de diapositiva 6"/>
          <p:cNvSpPr>
            <a:spLocks noGrp="1"/>
          </p:cNvSpPr>
          <p:nvPr>
            <p:ph type="sldNum" sz="quarter" idx="12"/>
          </p:nvPr>
        </p:nvSpPr>
        <p:spPr/>
        <p:txBody>
          <a:bodyPr/>
          <a:lstStyle>
            <a:lvl1pPr>
              <a:defRPr/>
            </a:lvl1pPr>
          </a:lstStyle>
          <a:p>
            <a:pPr fontAlgn="base">
              <a:spcBef>
                <a:spcPct val="0"/>
              </a:spcBef>
              <a:spcAft>
                <a:spcPct val="0"/>
              </a:spcAft>
            </a:pPr>
            <a:fld id="{640423EF-414C-4C8E-B567-0D7ED6684671}"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3278634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pie de página 5"/>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7" name="Marcador de número de diapositiva 6"/>
          <p:cNvSpPr>
            <a:spLocks noGrp="1"/>
          </p:cNvSpPr>
          <p:nvPr>
            <p:ph type="sldNum" sz="quarter" idx="12"/>
          </p:nvPr>
        </p:nvSpPr>
        <p:spPr/>
        <p:txBody>
          <a:bodyPr/>
          <a:lstStyle>
            <a:lvl1pPr>
              <a:defRPr/>
            </a:lvl1pPr>
          </a:lstStyle>
          <a:p>
            <a:pPr fontAlgn="base">
              <a:spcBef>
                <a:spcPct val="0"/>
              </a:spcBef>
              <a:spcAft>
                <a:spcPct val="0"/>
              </a:spcAft>
            </a:pPr>
            <a:fld id="{A777B8F3-713F-4086-9C33-64FF6495AB47}"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3206595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pPr fontAlgn="base">
              <a:spcBef>
                <a:spcPct val="0"/>
              </a:spcBef>
              <a:spcAft>
                <a:spcPct val="0"/>
              </a:spcAft>
            </a:pPr>
            <a:fld id="{293F0E2F-83F9-430F-B224-316E792FE5BC}"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3934467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5" name="Marcador de pie de página 4"/>
          <p:cNvSpPr>
            <a:spLocks noGrp="1"/>
          </p:cNvSpPr>
          <p:nvPr>
            <p:ph type="ftr" sz="quarter" idx="11"/>
          </p:nvPr>
        </p:nvSpPr>
        <p:spPr/>
        <p:txBody>
          <a:bodyPr/>
          <a:lstStyle>
            <a:lvl1pPr>
              <a:defRPr/>
            </a:lvl1pPr>
          </a:lstStyle>
          <a:p>
            <a:pPr fontAlgn="base">
              <a:spcBef>
                <a:spcPct val="0"/>
              </a:spcBef>
              <a:spcAft>
                <a:spcPct val="0"/>
              </a:spcAft>
            </a:pPr>
            <a:endParaRPr lang="es-ES" altLang="es-ES">
              <a:solidFill>
                <a:srgbClr val="000000"/>
              </a:solidFill>
            </a:endParaRPr>
          </a:p>
        </p:txBody>
      </p:sp>
      <p:sp>
        <p:nvSpPr>
          <p:cNvPr id="6" name="Marcador de número de diapositiva 5"/>
          <p:cNvSpPr>
            <a:spLocks noGrp="1"/>
          </p:cNvSpPr>
          <p:nvPr>
            <p:ph type="sldNum" sz="quarter" idx="12"/>
          </p:nvPr>
        </p:nvSpPr>
        <p:spPr/>
        <p:txBody>
          <a:bodyPr/>
          <a:lstStyle>
            <a:lvl1pPr>
              <a:defRPr/>
            </a:lvl1pPr>
          </a:lstStyle>
          <a:p>
            <a:pPr fontAlgn="base">
              <a:spcBef>
                <a:spcPct val="0"/>
              </a:spcBef>
              <a:spcAft>
                <a:spcPct val="0"/>
              </a:spcAft>
            </a:pPr>
            <a:fld id="{9D1D869B-74FE-4126-90D3-DB3553D8069C}"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4074514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s-ES" alt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s-ES" alt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F2B6D41-9B1E-47EA-92F2-1FE17632860B}" type="slidenum">
              <a:rPr lang="es-ES" altLang="es-ES" smtClean="0">
                <a:solidFill>
                  <a:srgbClr val="000000"/>
                </a:solidFill>
              </a:rPr>
              <a:pPr fontAlgn="base">
                <a:spcBef>
                  <a:spcPct val="0"/>
                </a:spcBef>
                <a:spcAft>
                  <a:spcPct val="0"/>
                </a:spcAft>
              </a:pPr>
              <a:t>‹#›</a:t>
            </a:fld>
            <a:endParaRPr lang="es-ES" altLang="es-ES">
              <a:solidFill>
                <a:srgbClr val="000000"/>
              </a:solidFill>
            </a:endParaRPr>
          </a:p>
        </p:txBody>
      </p:sp>
    </p:spTree>
    <p:extLst>
      <p:ext uri="{BB962C8B-B14F-4D97-AF65-F5344CB8AC3E}">
        <p14:creationId xmlns:p14="http://schemas.microsoft.com/office/powerpoint/2010/main" val="28958143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p4"/><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9.xml"/><Relationship Id="rId5" Type="http://schemas.openxmlformats.org/officeDocument/2006/relationships/slideLayout" Target="../slideLayouts/slideLayout7.xml"/><Relationship Id="rId10" Type="http://schemas.openxmlformats.org/officeDocument/2006/relationships/image" Target="../media/image4.png"/><Relationship Id="rId4" Type="http://schemas.openxmlformats.org/officeDocument/2006/relationships/video" Target="../media/media2.mp4"/><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6.emf"/></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4.png"/><Relationship Id="rId4" Type="http://schemas.openxmlformats.org/officeDocument/2006/relationships/image" Target="../media/image33.png"/><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5.jpeg"/><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5.jpeg"/><Relationship Id="rId7"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4.mp4"/><Relationship Id="rId7" Type="http://schemas.openxmlformats.org/officeDocument/2006/relationships/image" Target="../media/image6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36.xml"/><Relationship Id="rId5" Type="http://schemas.openxmlformats.org/officeDocument/2006/relationships/slideLayout" Target="../slideLayouts/slideLayout4.xml"/><Relationship Id="rId10" Type="http://schemas.openxmlformats.org/officeDocument/2006/relationships/image" Target="../media/image4.png"/><Relationship Id="rId4" Type="http://schemas.openxmlformats.org/officeDocument/2006/relationships/video" Target="../media/media4.mp4"/><Relationship Id="rId9"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2.png"/><Relationship Id="rId5" Type="http://schemas.openxmlformats.org/officeDocument/2006/relationships/image" Target="../media/image3.pn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7.jpeg"/><Relationship Id="rId4" Type="http://schemas.openxmlformats.org/officeDocument/2006/relationships/image" Target="../media/image66.jpeg"/></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1.jpeg"/></Relationships>
</file>

<file path=ppt/slides/_rels/slide43.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73.jpeg"/><Relationship Id="rId4" Type="http://schemas.openxmlformats.org/officeDocument/2006/relationships/image" Target="../media/image72.jpeg"/></Relationships>
</file>

<file path=ppt/slides/_rels/slide4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5.jpeg"/></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7.mp4"/><Relationship Id="rId7" Type="http://schemas.openxmlformats.org/officeDocument/2006/relationships/image" Target="../media/image80.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48.xml"/><Relationship Id="rId5" Type="http://schemas.openxmlformats.org/officeDocument/2006/relationships/slideLayout" Target="../slideLayouts/slideLayout7.xml"/><Relationship Id="rId10" Type="http://schemas.openxmlformats.org/officeDocument/2006/relationships/image" Target="../media/image4.png"/><Relationship Id="rId4" Type="http://schemas.openxmlformats.org/officeDocument/2006/relationships/video" Target="../media/media7.mp4"/><Relationship Id="rId9" Type="http://schemas.openxmlformats.org/officeDocument/2006/relationships/image" Target="../media/image81.png"/></Relationships>
</file>

<file path=ppt/slides/_rels/slide5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2.png"/><Relationship Id="rId4" Type="http://schemas.openxmlformats.org/officeDocument/2006/relationships/image" Target="../media/image88.png"/></Relationships>
</file>

<file path=ppt/slides/_rels/slide52.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0.png"/><Relationship Id="rId4" Type="http://schemas.openxmlformats.org/officeDocument/2006/relationships/image" Target="../media/image89.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9.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92.pn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7.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95.png"/><Relationship Id="rId4" Type="http://schemas.openxmlformats.org/officeDocument/2006/relationships/image" Target="../media/image94.pn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98.pn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1.pn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9.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3.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06.png"/></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CuadroTexto"/>
          <p:cNvSpPr txBox="1"/>
          <p:nvPr/>
        </p:nvSpPr>
        <p:spPr>
          <a:xfrm>
            <a:off x="2711625" y="1772816"/>
            <a:ext cx="6962083" cy="1477328"/>
          </a:xfrm>
          <a:prstGeom prst="rect">
            <a:avLst/>
          </a:prstGeom>
          <a:noFill/>
        </p:spPr>
        <p:txBody>
          <a:bodyPr wrap="square" rtlCol="0">
            <a:spAutoFit/>
          </a:bodyPr>
          <a:lstStyle/>
          <a:p>
            <a:pPr algn="ctr"/>
            <a:r>
              <a:rPr lang="en-US" sz="4500" b="1" dirty="0">
                <a:solidFill>
                  <a:srgbClr val="48A23F"/>
                </a:solidFill>
                <a:latin typeface="Signika" pitchFamily="50" charset="0"/>
              </a:rPr>
              <a:t> The  Keep Walking Implant in vascular patients</a:t>
            </a:r>
          </a:p>
        </p:txBody>
      </p:sp>
      <p:pic>
        <p:nvPicPr>
          <p:cNvPr id="3" name="Imagen 2" descr="Logo-KW-Pantalla-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9045" y="3722712"/>
            <a:ext cx="3587242" cy="1212969"/>
          </a:xfrm>
          <a:prstGeom prst="rect">
            <a:avLst/>
          </a:prstGeom>
        </p:spPr>
      </p:pic>
      <p:pic>
        <p:nvPicPr>
          <p:cNvPr id="4" name="Imagen 3"/>
          <p:cNvPicPr>
            <a:picLocks noChangeAspect="1"/>
          </p:cNvPicPr>
          <p:nvPr/>
        </p:nvPicPr>
        <p:blipFill>
          <a:blip r:embed="rId3"/>
          <a:stretch>
            <a:fillRect/>
          </a:stretch>
        </p:blipFill>
        <p:spPr>
          <a:xfrm rot="10800000">
            <a:off x="11235559" y="6619291"/>
            <a:ext cx="956441" cy="238709"/>
          </a:xfrm>
          <a:prstGeom prst="rect">
            <a:avLst/>
          </a:prstGeom>
        </p:spPr>
      </p:pic>
      <p:pic>
        <p:nvPicPr>
          <p:cNvPr id="6" name="Bilde 5">
            <a:extLst>
              <a:ext uri="{FF2B5EF4-FFF2-40B4-BE49-F238E27FC236}">
                <a16:creationId xmlns:a16="http://schemas.microsoft.com/office/drawing/2014/main" id="{5C529748-E559-4BA7-8A8B-4BA5447943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922886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title"/>
          </p:nvPr>
        </p:nvSpPr>
        <p:spPr/>
        <p:txBody>
          <a:bodyPr>
            <a:normAutofit/>
          </a:bodyPr>
          <a:lstStyle/>
          <a:p>
            <a:r>
              <a:rPr lang="fr-FR" sz="3200" b="1" dirty="0">
                <a:solidFill>
                  <a:srgbClr val="48A23F"/>
                </a:solidFill>
                <a:latin typeface="Signika" panose="02010003020600000004" pitchFamily="50" charset="0"/>
              </a:rPr>
              <a:t>INTRODUCTION</a:t>
            </a:r>
          </a:p>
        </p:txBody>
      </p:sp>
      <p:pic>
        <p:nvPicPr>
          <p:cNvPr id="4" name="Imagen 3"/>
          <p:cNvPicPr>
            <a:picLocks noChangeAspect="1"/>
          </p:cNvPicPr>
          <p:nvPr/>
        </p:nvPicPr>
        <p:blipFill>
          <a:blip r:embed="rId3"/>
          <a:stretch>
            <a:fillRect/>
          </a:stretch>
        </p:blipFill>
        <p:spPr>
          <a:xfrm>
            <a:off x="2892275" y="3036481"/>
            <a:ext cx="6407451" cy="2786113"/>
          </a:xfrm>
          <a:prstGeom prst="rect">
            <a:avLst/>
          </a:prstGeom>
        </p:spPr>
      </p:pic>
      <p:sp>
        <p:nvSpPr>
          <p:cNvPr id="5" name="Text Box 4"/>
          <p:cNvSpPr txBox="1">
            <a:spLocks noChangeArrowheads="1"/>
          </p:cNvSpPr>
          <p:nvPr/>
        </p:nvSpPr>
        <p:spPr bwMode="auto">
          <a:xfrm>
            <a:off x="1703388" y="6545263"/>
            <a:ext cx="885666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9pPr>
          </a:lstStyle>
          <a:p>
            <a:pPr algn="ctr" eaLnBrk="1" hangingPunct="1">
              <a:spcBef>
                <a:spcPct val="0"/>
              </a:spcBef>
              <a:buFont typeface="Arial" panose="020B0604020202020204" pitchFamily="34" charset="0"/>
              <a:buNone/>
            </a:pPr>
            <a:r>
              <a:rPr lang="en-US" altLang="es-ES" sz="1200" dirty="0" err="1">
                <a:solidFill>
                  <a:schemeClr val="tx1"/>
                </a:solidFill>
                <a:latin typeface="Calibri" panose="020F0502020204030204" pitchFamily="34" charset="0"/>
              </a:rPr>
              <a:t>Witsø</a:t>
            </a:r>
            <a:r>
              <a:rPr lang="en-US" altLang="es-ES" sz="1200" dirty="0">
                <a:solidFill>
                  <a:schemeClr val="tx1"/>
                </a:solidFill>
                <a:latin typeface="Calibri" panose="020F0502020204030204" pitchFamily="34" charset="0"/>
              </a:rPr>
              <a:t> E, </a:t>
            </a:r>
            <a:r>
              <a:rPr lang="en-US" altLang="es-ES" sz="1200" dirty="0" err="1">
                <a:solidFill>
                  <a:schemeClr val="tx1"/>
                </a:solidFill>
                <a:latin typeface="Calibri" panose="020F0502020204030204" pitchFamily="34" charset="0"/>
              </a:rPr>
              <a:t>Lium</a:t>
            </a:r>
            <a:r>
              <a:rPr lang="en-US" altLang="es-ES" sz="1200" dirty="0">
                <a:solidFill>
                  <a:schemeClr val="tx1"/>
                </a:solidFill>
                <a:latin typeface="Calibri" panose="020F0502020204030204" pitchFamily="34" charset="0"/>
              </a:rPr>
              <a:t> A, </a:t>
            </a:r>
            <a:r>
              <a:rPr lang="en-US" altLang="es-ES" sz="1200" dirty="0" err="1">
                <a:solidFill>
                  <a:schemeClr val="tx1"/>
                </a:solidFill>
                <a:latin typeface="Calibri" panose="020F0502020204030204" pitchFamily="34" charset="0"/>
              </a:rPr>
              <a:t>Lydersen</a:t>
            </a:r>
            <a:r>
              <a:rPr lang="en-US" altLang="es-ES" sz="1200" dirty="0">
                <a:solidFill>
                  <a:schemeClr val="tx1"/>
                </a:solidFill>
                <a:latin typeface="Calibri" panose="020F0502020204030204" pitchFamily="34" charset="0"/>
              </a:rPr>
              <a:t> S.  </a:t>
            </a:r>
            <a:r>
              <a:rPr lang="en-GB" altLang="es-ES" sz="1200" dirty="0">
                <a:solidFill>
                  <a:schemeClr val="tx1"/>
                </a:solidFill>
                <a:latin typeface="Calibri" panose="020F0502020204030204" pitchFamily="34" charset="0"/>
              </a:rPr>
              <a:t>Lower limb amputations in Trondheim, Norway. </a:t>
            </a:r>
            <a:r>
              <a:rPr lang="en-US" altLang="es-ES" sz="1200" dirty="0" err="1">
                <a:solidFill>
                  <a:schemeClr val="tx1"/>
                </a:solidFill>
                <a:latin typeface="Calibri" panose="020F0502020204030204" pitchFamily="34" charset="0"/>
              </a:rPr>
              <a:t>Acta</a:t>
            </a:r>
            <a:r>
              <a:rPr lang="en-US" altLang="es-ES" sz="1200" dirty="0">
                <a:solidFill>
                  <a:schemeClr val="tx1"/>
                </a:solidFill>
                <a:latin typeface="Calibri" panose="020F0502020204030204" pitchFamily="34" charset="0"/>
              </a:rPr>
              <a:t> </a:t>
            </a:r>
            <a:r>
              <a:rPr lang="en-US" altLang="es-ES" sz="1200" dirty="0" err="1">
                <a:solidFill>
                  <a:schemeClr val="tx1"/>
                </a:solidFill>
                <a:latin typeface="Calibri" panose="020F0502020204030204" pitchFamily="34" charset="0"/>
              </a:rPr>
              <a:t>Orthopaedica</a:t>
            </a:r>
            <a:r>
              <a:rPr lang="en-US" altLang="es-ES" sz="1200" dirty="0">
                <a:solidFill>
                  <a:schemeClr val="tx1"/>
                </a:solidFill>
                <a:latin typeface="Calibri" panose="020F0502020204030204" pitchFamily="34" charset="0"/>
              </a:rPr>
              <a:t>. 2010</a:t>
            </a:r>
            <a:endParaRPr lang="es-ES" altLang="es-ES" sz="1200" dirty="0">
              <a:solidFill>
                <a:schemeClr val="tx1"/>
              </a:solidFill>
              <a:latin typeface="Calibri" panose="020F0502020204030204" pitchFamily="34" charset="0"/>
            </a:endParaRPr>
          </a:p>
        </p:txBody>
      </p:sp>
      <p:sp>
        <p:nvSpPr>
          <p:cNvPr id="6" name="12 Elipse"/>
          <p:cNvSpPr>
            <a:spLocks noChangeArrowheads="1"/>
          </p:cNvSpPr>
          <p:nvPr/>
        </p:nvSpPr>
        <p:spPr bwMode="auto">
          <a:xfrm>
            <a:off x="5591945" y="3873842"/>
            <a:ext cx="714375" cy="428625"/>
          </a:xfrm>
          <a:prstGeom prst="ellipse">
            <a:avLst/>
          </a:prstGeom>
          <a:noFill/>
          <a:ln w="28575" algn="ctr">
            <a:solidFill>
              <a:srgbClr val="E88B0D"/>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9pPr>
          </a:lstStyle>
          <a:p>
            <a:pPr eaLnBrk="1" hangingPunct="1">
              <a:spcBef>
                <a:spcPct val="0"/>
              </a:spcBef>
              <a:buFont typeface="Arial" panose="020B0604020202020204" pitchFamily="34" charset="0"/>
              <a:buNone/>
            </a:pPr>
            <a:endParaRPr lang="es-ES" altLang="es-ES" sz="1800">
              <a:solidFill>
                <a:schemeClr val="bg1"/>
              </a:solidFill>
              <a:ea typeface="Arial Unicode MS" panose="020B0604020202020204" pitchFamily="34" charset="-128"/>
            </a:endParaRPr>
          </a:p>
        </p:txBody>
      </p:sp>
      <p:sp>
        <p:nvSpPr>
          <p:cNvPr id="8" name="CuadroTexto 7"/>
          <p:cNvSpPr txBox="1"/>
          <p:nvPr/>
        </p:nvSpPr>
        <p:spPr>
          <a:xfrm>
            <a:off x="2490037" y="1545476"/>
            <a:ext cx="7283364" cy="830997"/>
          </a:xfrm>
          <a:prstGeom prst="rect">
            <a:avLst/>
          </a:prstGeom>
          <a:noFill/>
          <a:ln>
            <a:solidFill>
              <a:srgbClr val="48A23F"/>
            </a:solidFill>
          </a:ln>
        </p:spPr>
        <p:txBody>
          <a:bodyPr wrap="square" rtlCol="0">
            <a:spAutoFit/>
          </a:bodyPr>
          <a:lstStyle/>
          <a:p>
            <a:r>
              <a:rPr lang="en-US" sz="2400" dirty="0">
                <a:solidFill>
                  <a:srgbClr val="48A23F"/>
                </a:solidFill>
                <a:latin typeface="Signika" panose="02010003020600000004" pitchFamily="50" charset="0"/>
              </a:rPr>
              <a:t>In developed countries the major cause for amputation of the lower leg is a vascular disease </a:t>
            </a:r>
          </a:p>
        </p:txBody>
      </p:sp>
      <p:pic>
        <p:nvPicPr>
          <p:cNvPr id="7" name="Imagen 6"/>
          <p:cNvPicPr>
            <a:picLocks noChangeAspect="1"/>
          </p:cNvPicPr>
          <p:nvPr/>
        </p:nvPicPr>
        <p:blipFill>
          <a:blip r:embed="rId4"/>
          <a:stretch>
            <a:fillRect/>
          </a:stretch>
        </p:blipFill>
        <p:spPr>
          <a:xfrm rot="10800000">
            <a:off x="11235559" y="6619291"/>
            <a:ext cx="956441" cy="238709"/>
          </a:xfrm>
          <a:prstGeom prst="rect">
            <a:avLst/>
          </a:prstGeom>
        </p:spPr>
      </p:pic>
      <p:pic>
        <p:nvPicPr>
          <p:cNvPr id="9" name="Bilde 8">
            <a:extLst>
              <a:ext uri="{FF2B5EF4-FFF2-40B4-BE49-F238E27FC236}">
                <a16:creationId xmlns:a16="http://schemas.microsoft.com/office/drawing/2014/main" id="{34B2841F-30B1-47EF-923F-2BDAD0C0BB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81264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fr-FR" sz="3200" b="1" dirty="0">
                <a:solidFill>
                  <a:srgbClr val="48A23F"/>
                </a:solidFill>
                <a:latin typeface="Signika" panose="02010003020600000004" pitchFamily="50" charset="0"/>
              </a:rPr>
              <a:t>INTRODUCTION</a:t>
            </a:r>
          </a:p>
        </p:txBody>
      </p:sp>
      <p:sp>
        <p:nvSpPr>
          <p:cNvPr id="4" name="Rectangle 3"/>
          <p:cNvSpPr txBox="1">
            <a:spLocks noChangeArrowheads="1"/>
          </p:cNvSpPr>
          <p:nvPr/>
        </p:nvSpPr>
        <p:spPr bwMode="auto">
          <a:xfrm>
            <a:off x="2032794" y="1433663"/>
            <a:ext cx="8434388"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lnSpc>
                <a:spcPct val="93000"/>
              </a:lnSpc>
              <a:spcBef>
                <a:spcPts val="800"/>
              </a:spcBef>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3200">
                <a:solidFill>
                  <a:srgbClr val="000000"/>
                </a:solidFill>
                <a:latin typeface="Arial" panose="020B0604020202020204" pitchFamily="34" charset="0"/>
                <a:ea typeface="ＭＳ Ｐゴシック"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800">
                <a:solidFill>
                  <a:srgbClr val="000000"/>
                </a:solidFill>
                <a:latin typeface="Arial" panose="020B0604020202020204" pitchFamily="34" charset="0"/>
                <a:ea typeface="ＭＳ Ｐゴシック" pitchFamily="34" charset="-128"/>
                <a:cs typeface="Arial Unicode MS" panose="020B0604020202020204" pitchFamily="34" charset="-128"/>
              </a:defRPr>
            </a:lvl2pPr>
            <a:lvl3pPr marL="1133475" indent="-274638">
              <a:lnSpc>
                <a:spcPct val="93000"/>
              </a:lnSpc>
              <a:spcBef>
                <a:spcPts val="600"/>
              </a:spcBef>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rgbClr val="000000"/>
                </a:solidFill>
                <a:latin typeface="Arial" panose="020B0604020202020204" pitchFamily="34" charset="0"/>
                <a:ea typeface="ＭＳ Ｐゴシック"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9pPr>
          </a:lstStyle>
          <a:p>
            <a:pPr eaLnBrk="1" hangingPunct="1">
              <a:lnSpc>
                <a:spcPct val="100000"/>
              </a:lnSpc>
              <a:buFont typeface="Arial" panose="020B0604020202020204" pitchFamily="34" charset="0"/>
              <a:buNone/>
            </a:pPr>
            <a:r>
              <a:rPr lang="en-US" altLang="es-ES" sz="2400" dirty="0">
                <a:solidFill>
                  <a:srgbClr val="48A23F"/>
                </a:solidFill>
                <a:latin typeface="Signika" panose="02010003020600000004" pitchFamily="50" charset="0"/>
                <a:ea typeface="Arial Unicode MS" panose="020B0604020202020204" pitchFamily="34" charset="-128"/>
              </a:rPr>
              <a:t>A transfemoral amputation provokes physical changes associated with </a:t>
            </a:r>
            <a:r>
              <a:rPr lang="en-US" altLang="es-ES" sz="2400" b="1" dirty="0">
                <a:solidFill>
                  <a:srgbClr val="48A23F"/>
                </a:solidFill>
                <a:latin typeface="Signika" panose="02010003020600000004" pitchFamily="50" charset="0"/>
                <a:ea typeface="Arial Unicode MS" panose="020B0604020202020204" pitchFamily="34" charset="-128"/>
              </a:rPr>
              <a:t>functional limitations</a:t>
            </a:r>
            <a:r>
              <a:rPr lang="en-US" altLang="es-ES" sz="2400" dirty="0">
                <a:solidFill>
                  <a:srgbClr val="48A23F"/>
                </a:solidFill>
                <a:latin typeface="Signika" panose="02010003020600000004" pitchFamily="50" charset="0"/>
                <a:ea typeface="Arial Unicode MS" panose="020B0604020202020204" pitchFamily="34" charset="-128"/>
              </a:rPr>
              <a:t>: </a:t>
            </a:r>
          </a:p>
          <a:p>
            <a:pPr eaLnBrk="1" hangingPunct="1">
              <a:lnSpc>
                <a:spcPct val="100000"/>
              </a:lnSpc>
              <a:buFont typeface="Arial" panose="020B0604020202020204" pitchFamily="34" charset="0"/>
              <a:buNone/>
            </a:pPr>
            <a:endParaRPr lang="en-US" altLang="es-ES" sz="2400" dirty="0">
              <a:solidFill>
                <a:srgbClr val="48A23F"/>
              </a:solidFill>
              <a:latin typeface="Signika" panose="02010003020600000004" pitchFamily="50" charset="0"/>
              <a:ea typeface="Arial Unicode MS" panose="020B0604020202020204" pitchFamily="34" charset="-128"/>
            </a:endParaRPr>
          </a:p>
          <a:p>
            <a:pPr marL="1085850" lvl="1" indent="-342900">
              <a:lnSpc>
                <a:spcPct val="100000"/>
              </a:lnSpc>
              <a:buClr>
                <a:srgbClr val="48A23F"/>
              </a:buClr>
            </a:pPr>
            <a:r>
              <a:rPr lang="en-US" altLang="es-ES" sz="2400" dirty="0">
                <a:solidFill>
                  <a:schemeClr val="tx1"/>
                </a:solidFill>
                <a:latin typeface="Signika" panose="02010003020600000004" pitchFamily="50" charset="0"/>
                <a:ea typeface="Arial Unicode MS" panose="020B0604020202020204" pitchFamily="34" charset="-128"/>
              </a:rPr>
              <a:t>Gait changes</a:t>
            </a:r>
          </a:p>
          <a:p>
            <a:pPr marL="1085850" lvl="1" indent="-342900">
              <a:lnSpc>
                <a:spcPct val="100000"/>
              </a:lnSpc>
              <a:buClr>
                <a:srgbClr val="48A23F"/>
              </a:buClr>
            </a:pPr>
            <a:r>
              <a:rPr lang="en-US" altLang="es-ES" sz="2400" dirty="0">
                <a:solidFill>
                  <a:schemeClr val="tx1"/>
                </a:solidFill>
                <a:latin typeface="Signika" panose="02010003020600000004" pitchFamily="50" charset="0"/>
                <a:ea typeface="Arial Unicode MS" panose="020B0604020202020204" pitchFamily="34" charset="-128"/>
              </a:rPr>
              <a:t>Equilibrium changes</a:t>
            </a:r>
          </a:p>
          <a:p>
            <a:pPr marL="1085850" lvl="1" indent="-342900">
              <a:lnSpc>
                <a:spcPct val="100000"/>
              </a:lnSpc>
              <a:buClr>
                <a:srgbClr val="48A23F"/>
              </a:buClr>
            </a:pPr>
            <a:r>
              <a:rPr lang="en-US" altLang="es-ES" sz="2400" dirty="0">
                <a:solidFill>
                  <a:schemeClr val="tx1"/>
                </a:solidFill>
                <a:latin typeface="Signika" panose="02010003020600000004" pitchFamily="50" charset="0"/>
                <a:ea typeface="Arial Unicode MS" panose="020B0604020202020204" pitchFamily="34" charset="-128"/>
              </a:rPr>
              <a:t>Transfers changes*</a:t>
            </a:r>
          </a:p>
          <a:p>
            <a:pPr lvl="1" indent="0">
              <a:lnSpc>
                <a:spcPct val="100000"/>
              </a:lnSpc>
              <a:buClr>
                <a:srgbClr val="48A23F"/>
              </a:buClr>
              <a:buNone/>
            </a:pPr>
            <a:r>
              <a:rPr lang="en-US" altLang="es-ES" sz="2400" dirty="0">
                <a:solidFill>
                  <a:schemeClr val="tx1"/>
                </a:solidFill>
                <a:latin typeface="Signika" panose="02010003020600000004" pitchFamily="50" charset="0"/>
                <a:ea typeface="Arial Unicode MS" panose="020B0604020202020204" pitchFamily="34" charset="-128"/>
              </a:rPr>
              <a:t>     </a:t>
            </a:r>
            <a:endParaRPr lang="en-US" altLang="es-ES" sz="1400" dirty="0">
              <a:solidFill>
                <a:schemeClr val="tx1"/>
              </a:solidFill>
              <a:latin typeface="Signika" panose="02010003020600000004" pitchFamily="50" charset="0"/>
              <a:ea typeface="Arial Unicode MS" panose="020B0604020202020204" pitchFamily="34" charset="-128"/>
            </a:endParaRPr>
          </a:p>
          <a:p>
            <a:pPr lvl="1" indent="0">
              <a:lnSpc>
                <a:spcPct val="100000"/>
              </a:lnSpc>
              <a:buClr>
                <a:srgbClr val="48A23F"/>
              </a:buClr>
              <a:buNone/>
            </a:pPr>
            <a:r>
              <a:rPr lang="en-US" altLang="es-ES" sz="1400" dirty="0">
                <a:solidFill>
                  <a:schemeClr val="tx1"/>
                </a:solidFill>
                <a:latin typeface="Signika" panose="02010003020600000004" pitchFamily="50" charset="0"/>
                <a:ea typeface="Arial Unicode MS" panose="020B0604020202020204" pitchFamily="34" charset="-128"/>
              </a:rPr>
              <a:t>* Changing from one surface to another. Example: a patient who changes from his bed to a wheel-  chair.  </a:t>
            </a:r>
            <a:endParaRPr lang="en-US" altLang="es-ES" sz="2400" dirty="0">
              <a:solidFill>
                <a:schemeClr val="tx1"/>
              </a:solidFill>
              <a:latin typeface="Signika" panose="02010003020600000004" pitchFamily="50" charset="0"/>
              <a:ea typeface="Arial Unicode MS" panose="020B0604020202020204" pitchFamily="34" charset="-128"/>
            </a:endParaRPr>
          </a:p>
        </p:txBody>
      </p:sp>
      <p:sp>
        <p:nvSpPr>
          <p:cNvPr id="6" name="CuadroTexto 6"/>
          <p:cNvSpPr txBox="1">
            <a:spLocks noChangeArrowheads="1"/>
          </p:cNvSpPr>
          <p:nvPr/>
        </p:nvSpPr>
        <p:spPr bwMode="auto">
          <a:xfrm>
            <a:off x="2032794" y="5447844"/>
            <a:ext cx="8496300" cy="780983"/>
          </a:xfrm>
          <a:prstGeom prst="rect">
            <a:avLst/>
          </a:prstGeom>
          <a:noFill/>
          <a:ln w="9525">
            <a:solidFill>
              <a:srgbClr val="48A23F"/>
            </a:solidFill>
            <a:miter lim="800000"/>
            <a:headEnd/>
            <a:tailEnd/>
          </a:ln>
        </p:spPr>
        <p:txBody>
          <a:bodyPr>
            <a:spAutoFit/>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9pPr>
          </a:lstStyle>
          <a:p>
            <a:pPr eaLnBrk="1" hangingPunct="1">
              <a:spcBef>
                <a:spcPct val="0"/>
              </a:spcBef>
              <a:buFont typeface="Arial" panose="020B0604020202020204" pitchFamily="34" charset="0"/>
              <a:buNone/>
            </a:pPr>
            <a:r>
              <a:rPr lang="en-US" altLang="es-ES" sz="2400" dirty="0">
                <a:solidFill>
                  <a:srgbClr val="48A23F"/>
                </a:solidFill>
                <a:latin typeface="Signika" panose="02010003020600000004" pitchFamily="50" charset="0"/>
              </a:rPr>
              <a:t>Specially at higher levels of amputation and in patients with comorbidities.</a:t>
            </a:r>
          </a:p>
        </p:txBody>
      </p:sp>
      <p:sp>
        <p:nvSpPr>
          <p:cNvPr id="7" name="Text Box 4"/>
          <p:cNvSpPr txBox="1">
            <a:spLocks noChangeArrowheads="1"/>
          </p:cNvSpPr>
          <p:nvPr/>
        </p:nvSpPr>
        <p:spPr bwMode="auto">
          <a:xfrm>
            <a:off x="1696493" y="6381329"/>
            <a:ext cx="8856662"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3000"/>
              </a:lnSpc>
              <a:spcBef>
                <a:spcPts val="800"/>
              </a:spcBef>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ea typeface="ＭＳ Ｐゴシック"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ea typeface="ＭＳ Ｐゴシック"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ＭＳ Ｐゴシック"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ＭＳ Ｐゴシック" pitchFamily="34" charset="-128"/>
                <a:cs typeface="Arial Unicode MS" panose="020B0604020202020204" pitchFamily="34" charset="-128"/>
              </a:defRPr>
            </a:lvl9pPr>
          </a:lstStyle>
          <a:p>
            <a:pPr>
              <a:spcBef>
                <a:spcPts val="1125"/>
              </a:spcBef>
              <a:buNone/>
            </a:pPr>
            <a:r>
              <a:rPr lang="en-GB" altLang="es-ES" sz="1200" dirty="0" err="1">
                <a:solidFill>
                  <a:schemeClr val="tx1"/>
                </a:solidFill>
                <a:latin typeface="Calibri" panose="020F0502020204030204" pitchFamily="34" charset="0"/>
              </a:rPr>
              <a:t>Haafner</a:t>
            </a:r>
            <a:r>
              <a:rPr lang="en-GB" altLang="es-ES" sz="1200" dirty="0">
                <a:solidFill>
                  <a:schemeClr val="tx1"/>
                </a:solidFill>
                <a:latin typeface="Calibri" panose="020F0502020204030204" pitchFamily="34" charset="0"/>
              </a:rPr>
              <a:t> B. Differences in function-safety Medicare functional level 2-3 transfemoral amputees and influence of prosthetic </a:t>
            </a:r>
            <a:r>
              <a:rPr lang="en-GB" altLang="es-ES" sz="1200" dirty="0" err="1">
                <a:solidFill>
                  <a:schemeClr val="tx1"/>
                </a:solidFill>
                <a:latin typeface="Calibri" panose="020F0502020204030204" pitchFamily="34" charset="0"/>
              </a:rPr>
              <a:t>knee.JRRD</a:t>
            </a:r>
            <a:r>
              <a:rPr lang="en-GB" altLang="es-ES" sz="1200" dirty="0">
                <a:solidFill>
                  <a:schemeClr val="tx1"/>
                </a:solidFill>
                <a:latin typeface="Calibri" panose="020F0502020204030204" pitchFamily="34" charset="0"/>
              </a:rPr>
              <a:t> 2009</a:t>
            </a:r>
          </a:p>
        </p:txBody>
      </p:sp>
      <p:pic>
        <p:nvPicPr>
          <p:cNvPr id="8" name="Imagen 7"/>
          <p:cNvPicPr>
            <a:picLocks noChangeAspect="1"/>
          </p:cNvPicPr>
          <p:nvPr/>
        </p:nvPicPr>
        <p:blipFill>
          <a:blip r:embed="rId3"/>
          <a:stretch>
            <a:fillRect/>
          </a:stretch>
        </p:blipFill>
        <p:spPr>
          <a:xfrm rot="10800000">
            <a:off x="11235559" y="6619291"/>
            <a:ext cx="956441" cy="238709"/>
          </a:xfrm>
          <a:prstGeom prst="rect">
            <a:avLst/>
          </a:prstGeom>
        </p:spPr>
      </p:pic>
      <p:pic>
        <p:nvPicPr>
          <p:cNvPr id="9" name="Bilde 8">
            <a:extLst>
              <a:ext uri="{FF2B5EF4-FFF2-40B4-BE49-F238E27FC236}">
                <a16:creationId xmlns:a16="http://schemas.microsoft.com/office/drawing/2014/main" id="{B525F866-1278-464A-93A8-EC69E928F8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08541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58723" y="393400"/>
            <a:ext cx="5598622" cy="1200329"/>
          </a:xfrm>
          <a:prstGeom prst="rect">
            <a:avLst/>
          </a:prstGeom>
          <a:noFill/>
        </p:spPr>
        <p:txBody>
          <a:bodyPr wrap="square" rtlCol="0">
            <a:spAutoFit/>
          </a:bodyPr>
          <a:lstStyle/>
          <a:p>
            <a:pPr fontAlgn="base">
              <a:spcBef>
                <a:spcPct val="0"/>
              </a:spcBef>
              <a:spcAft>
                <a:spcPct val="0"/>
              </a:spcAft>
            </a:pPr>
            <a:r>
              <a:rPr lang="en-US" sz="3600" b="1" dirty="0">
                <a:solidFill>
                  <a:srgbClr val="48A23F"/>
                </a:solidFill>
                <a:latin typeface="Signika" pitchFamily="50" charset="0"/>
                <a:cs typeface="Arial" panose="020B0604020202020204" pitchFamily="34" charset="0"/>
              </a:rPr>
              <a:t>Problems associated with a transfemoral amputation</a:t>
            </a:r>
          </a:p>
        </p:txBody>
      </p:sp>
      <p:sp>
        <p:nvSpPr>
          <p:cNvPr id="8" name="7 Rectángulo"/>
          <p:cNvSpPr/>
          <p:nvPr/>
        </p:nvSpPr>
        <p:spPr>
          <a:xfrm>
            <a:off x="2279576" y="5282054"/>
            <a:ext cx="5605408" cy="830997"/>
          </a:xfrm>
          <a:prstGeom prst="rect">
            <a:avLst/>
          </a:prstGeom>
        </p:spPr>
        <p:txBody>
          <a:bodyPr wrap="square">
            <a:spAutoFit/>
          </a:bodyPr>
          <a:lstStyle/>
          <a:p>
            <a:pPr marL="457200" lvl="2" indent="-385763" fontAlgn="base">
              <a:spcBef>
                <a:spcPts val="900"/>
              </a:spcBef>
              <a:spcAft>
                <a:spcPct val="0"/>
              </a:spcAft>
            </a:pPr>
            <a:r>
              <a:rPr lang="en-GB" sz="2400" b="1" dirty="0">
                <a:solidFill>
                  <a:srgbClr val="FF5255"/>
                </a:solidFill>
                <a:latin typeface="Signika" pitchFamily="50" charset="0"/>
                <a:cs typeface="Arial" panose="020B0604020202020204" pitchFamily="34" charset="0"/>
              </a:rPr>
              <a:t>5</a:t>
            </a:r>
            <a:r>
              <a:rPr lang="en-GB" sz="2400" b="1" dirty="0">
                <a:solidFill>
                  <a:srgbClr val="000000"/>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Osteoporosis of the femur due to lack of mechanical stimulus</a:t>
            </a:r>
            <a:endParaRPr lang="es-ES" sz="2400" dirty="0">
              <a:solidFill>
                <a:srgbClr val="000000"/>
              </a:solidFill>
              <a:latin typeface="Signika" pitchFamily="50" charset="0"/>
              <a:cs typeface="Arial" panose="020B0604020202020204" pitchFamily="34" charset="0"/>
            </a:endParaRPr>
          </a:p>
        </p:txBody>
      </p:sp>
      <p:sp>
        <p:nvSpPr>
          <p:cNvPr id="10" name="9 Rectángulo"/>
          <p:cNvSpPr/>
          <p:nvPr/>
        </p:nvSpPr>
        <p:spPr>
          <a:xfrm>
            <a:off x="2279576" y="1916833"/>
            <a:ext cx="5453008" cy="461665"/>
          </a:xfrm>
          <a:prstGeom prst="rect">
            <a:avLst/>
          </a:prstGeom>
        </p:spPr>
        <p:txBody>
          <a:bodyPr wrap="square">
            <a:spAutoFit/>
          </a:bodyPr>
          <a:lstStyle/>
          <a:p>
            <a:pPr marL="457200" lvl="2" indent="-385763" fontAlgn="base">
              <a:spcBef>
                <a:spcPts val="900"/>
              </a:spcBef>
              <a:spcAft>
                <a:spcPct val="0"/>
              </a:spcAft>
            </a:pPr>
            <a:r>
              <a:rPr lang="en-GB" sz="2400" b="1" dirty="0">
                <a:solidFill>
                  <a:srgbClr val="FF5255"/>
                </a:solidFill>
                <a:latin typeface="Signika" pitchFamily="50" charset="0"/>
                <a:cs typeface="Arial" panose="020B0604020202020204" pitchFamily="34" charset="0"/>
              </a:rPr>
              <a:t>1</a:t>
            </a:r>
            <a:r>
              <a:rPr lang="en-GB" sz="2400" b="1" dirty="0">
                <a:solidFill>
                  <a:srgbClr val="000000"/>
                </a:solidFill>
                <a:latin typeface="Signika" pitchFamily="50" charset="0"/>
                <a:cs typeface="Arial" panose="020B0604020202020204" pitchFamily="34" charset="0"/>
              </a:rPr>
              <a:t>.</a:t>
            </a:r>
            <a:r>
              <a:rPr lang="en-GB" sz="2400" b="1" dirty="0">
                <a:solidFill>
                  <a:srgbClr val="48A23F"/>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Gait changes. Worse walking </a:t>
            </a:r>
            <a:r>
              <a:rPr lang="en-GB" sz="2400" dirty="0">
                <a:solidFill>
                  <a:prstClr val="white"/>
                </a:solidFill>
                <a:latin typeface="Signika" pitchFamily="50" charset="0"/>
                <a:cs typeface="Arial" panose="020B0604020202020204" pitchFamily="34" charset="0"/>
              </a:rPr>
              <a:t>pattern</a:t>
            </a:r>
          </a:p>
        </p:txBody>
      </p:sp>
      <p:sp>
        <p:nvSpPr>
          <p:cNvPr id="11" name="10 Rectángulo"/>
          <p:cNvSpPr/>
          <p:nvPr/>
        </p:nvSpPr>
        <p:spPr>
          <a:xfrm>
            <a:off x="2279576" y="2708921"/>
            <a:ext cx="4843408" cy="461665"/>
          </a:xfrm>
          <a:prstGeom prst="rect">
            <a:avLst/>
          </a:prstGeom>
        </p:spPr>
        <p:txBody>
          <a:bodyPr wrap="square">
            <a:spAutoFit/>
          </a:bodyPr>
          <a:lstStyle/>
          <a:p>
            <a:pPr marL="457200" lvl="2" indent="-385763" fontAlgn="base">
              <a:spcBef>
                <a:spcPts val="900"/>
              </a:spcBef>
              <a:spcAft>
                <a:spcPct val="0"/>
              </a:spcAft>
            </a:pPr>
            <a:r>
              <a:rPr lang="en-GB" sz="2400" b="1" dirty="0">
                <a:solidFill>
                  <a:srgbClr val="FF5255"/>
                </a:solidFill>
                <a:latin typeface="Signika" pitchFamily="50" charset="0"/>
                <a:cs typeface="Arial" panose="020B0604020202020204" pitchFamily="34" charset="0"/>
              </a:rPr>
              <a:t>2</a:t>
            </a:r>
            <a:r>
              <a:rPr lang="en-GB" sz="2400" b="1" dirty="0">
                <a:solidFill>
                  <a:srgbClr val="000000"/>
                </a:solidFill>
                <a:latin typeface="Signika" pitchFamily="50" charset="0"/>
                <a:cs typeface="Arial" panose="020B0604020202020204" pitchFamily="34" charset="0"/>
              </a:rPr>
              <a:t>.</a:t>
            </a:r>
            <a:r>
              <a:rPr lang="en-GB" sz="2400" b="1" dirty="0">
                <a:solidFill>
                  <a:srgbClr val="48A23F"/>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Fatigue, due to extra effort</a:t>
            </a:r>
          </a:p>
        </p:txBody>
      </p:sp>
      <p:sp>
        <p:nvSpPr>
          <p:cNvPr id="12" name="11 Rectángulo"/>
          <p:cNvSpPr/>
          <p:nvPr/>
        </p:nvSpPr>
        <p:spPr>
          <a:xfrm>
            <a:off x="2279576" y="3284985"/>
            <a:ext cx="5605408" cy="1024370"/>
          </a:xfrm>
          <a:prstGeom prst="rect">
            <a:avLst/>
          </a:prstGeom>
        </p:spPr>
        <p:txBody>
          <a:bodyPr wrap="square">
            <a:noAutofit/>
          </a:bodyPr>
          <a:lstStyle/>
          <a:p>
            <a:pPr marL="457200" lvl="2" indent="-385763" fontAlgn="base">
              <a:spcBef>
                <a:spcPts val="900"/>
              </a:spcBef>
              <a:spcAft>
                <a:spcPct val="0"/>
              </a:spcAft>
            </a:pPr>
            <a:r>
              <a:rPr lang="en-GB" sz="2400" b="1" dirty="0">
                <a:solidFill>
                  <a:srgbClr val="FF5255"/>
                </a:solidFill>
                <a:latin typeface="Signika" pitchFamily="50" charset="0"/>
                <a:cs typeface="Arial" panose="020B0604020202020204" pitchFamily="34" charset="0"/>
              </a:rPr>
              <a:t>3</a:t>
            </a:r>
            <a:r>
              <a:rPr lang="en-GB" sz="2400" b="1" dirty="0">
                <a:solidFill>
                  <a:srgbClr val="000000"/>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Bad prosthesis control                          Almost no proprioception</a:t>
            </a:r>
          </a:p>
        </p:txBody>
      </p:sp>
      <p:sp>
        <p:nvSpPr>
          <p:cNvPr id="13" name="12 Rectángulo"/>
          <p:cNvSpPr/>
          <p:nvPr/>
        </p:nvSpPr>
        <p:spPr>
          <a:xfrm>
            <a:off x="2279576" y="4302328"/>
            <a:ext cx="6019800" cy="830997"/>
          </a:xfrm>
          <a:prstGeom prst="rect">
            <a:avLst/>
          </a:prstGeom>
        </p:spPr>
        <p:txBody>
          <a:bodyPr wrap="square">
            <a:spAutoFit/>
          </a:bodyPr>
          <a:lstStyle/>
          <a:p>
            <a:pPr marL="457200" lvl="2" indent="-385763" fontAlgn="base">
              <a:spcBef>
                <a:spcPts val="900"/>
              </a:spcBef>
              <a:spcAft>
                <a:spcPct val="0"/>
              </a:spcAft>
            </a:pPr>
            <a:r>
              <a:rPr lang="en-GB" sz="2400" b="1" dirty="0">
                <a:solidFill>
                  <a:srgbClr val="FF5255"/>
                </a:solidFill>
                <a:latin typeface="Signika" pitchFamily="50" charset="0"/>
                <a:cs typeface="Arial" panose="020B0604020202020204" pitchFamily="34" charset="0"/>
              </a:rPr>
              <a:t>4</a:t>
            </a:r>
            <a:r>
              <a:rPr lang="en-GB" sz="2400" b="1" dirty="0">
                <a:solidFill>
                  <a:srgbClr val="000000"/>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Volume changes, sweating, pain, skin irritation, instability within the socket</a:t>
            </a:r>
            <a:endParaRPr lang="en-GB" sz="2400" dirty="0">
              <a:solidFill>
                <a:prstClr val="white"/>
              </a:solidFill>
              <a:latin typeface="Signika" pitchFamily="50" charset="0"/>
              <a:cs typeface="Arial" panose="020B0604020202020204" pitchFamily="34" charset="0"/>
            </a:endParaRPr>
          </a:p>
        </p:txBody>
      </p:sp>
      <p:pic>
        <p:nvPicPr>
          <p:cNvPr id="9" name="8 Imagen" descr="Muñones_Amputado-Transfemoral.png"/>
          <p:cNvPicPr>
            <a:picLocks noChangeAspect="1"/>
          </p:cNvPicPr>
          <p:nvPr/>
        </p:nvPicPr>
        <p:blipFill>
          <a:blip r:embed="rId3" cstate="print"/>
          <a:stretch>
            <a:fillRect/>
          </a:stretch>
        </p:blipFill>
        <p:spPr>
          <a:xfrm>
            <a:off x="8112225" y="2032031"/>
            <a:ext cx="2080991" cy="3651869"/>
          </a:xfrm>
          <a:prstGeom prst="rect">
            <a:avLst/>
          </a:prstGeom>
        </p:spPr>
      </p:pic>
      <p:pic>
        <p:nvPicPr>
          <p:cNvPr id="15" name="Imagen 14"/>
          <p:cNvPicPr>
            <a:picLocks noChangeAspect="1"/>
          </p:cNvPicPr>
          <p:nvPr/>
        </p:nvPicPr>
        <p:blipFill>
          <a:blip r:embed="rId4"/>
          <a:stretch>
            <a:fillRect/>
          </a:stretch>
        </p:blipFill>
        <p:spPr>
          <a:xfrm rot="10800000">
            <a:off x="11235557" y="6619290"/>
            <a:ext cx="956441" cy="238709"/>
          </a:xfrm>
          <a:prstGeom prst="rect">
            <a:avLst/>
          </a:prstGeom>
        </p:spPr>
      </p:pic>
      <p:pic>
        <p:nvPicPr>
          <p:cNvPr id="14" name="Bilde 13">
            <a:extLst>
              <a:ext uri="{FF2B5EF4-FFF2-40B4-BE49-F238E27FC236}">
                <a16:creationId xmlns:a16="http://schemas.microsoft.com/office/drawing/2014/main" id="{A1FED454-357A-408D-99F5-6F31C9EE56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65343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animClr clrSpc="rgb" dir="cw">
                                      <p:cBhvr override="childStyle">
                                        <p:cTn dur="1" fill="hold" display="0" masterRel="nextClick" afterEffect="1"/>
                                        <p:tgtEl>
                                          <p:spTgt spid="10"/>
                                        </p:tgtEl>
                                        <p:attrNameLst>
                                          <p:attrName>ppt_c</p:attrName>
                                        </p:attrNameLst>
                                      </p:cBhvr>
                                      <p:to>
                                        <a:srgbClr val="80808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subTnLst>
                                    <p:animClr clrSpc="rgb" dir="cw">
                                      <p:cBhvr override="childStyle">
                                        <p:cTn dur="1" fill="hold" display="0" masterRel="nextClick" afterEffect="1"/>
                                        <p:tgtEl>
                                          <p:spTgt spid="11"/>
                                        </p:tgtEl>
                                        <p:attrNameLst>
                                          <p:attrName>ppt_c</p:attrName>
                                        </p:attrNameLst>
                                      </p:cBhvr>
                                      <p:to>
                                        <a:srgbClr val="80808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subTnLst>
                                    <p:animClr clrSpc="rgb" dir="cw">
                                      <p:cBhvr override="childStyle">
                                        <p:cTn dur="1" fill="hold" display="0" masterRel="nextClick" afterEffect="1"/>
                                        <p:tgtEl>
                                          <p:spTgt spid="12"/>
                                        </p:tgtEl>
                                        <p:attrNameLst>
                                          <p:attrName>ppt_c</p:attrName>
                                        </p:attrNameLst>
                                      </p:cBhvr>
                                      <p:to>
                                        <a:srgbClr val="80808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subTnLst>
                                    <p:animClr clrSpc="rgb" dir="cw">
                                      <p:cBhvr override="childStyle">
                                        <p:cTn dur="1" fill="hold" display="0" masterRel="nextClick" afterEffect="1"/>
                                        <p:tgtEl>
                                          <p:spTgt spid="13"/>
                                        </p:tgtEl>
                                        <p:attrNameLst>
                                          <p:attrName>ppt_c</p:attrName>
                                        </p:attrNameLst>
                                      </p:cBhvr>
                                      <p:to>
                                        <a:srgbClr val="80808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75520" y="404665"/>
            <a:ext cx="8604448" cy="1200329"/>
          </a:xfrm>
          <a:prstGeom prst="rect">
            <a:avLst/>
          </a:prstGeom>
          <a:noFill/>
        </p:spPr>
        <p:txBody>
          <a:bodyPr wrap="square" rtlCol="0">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Benefits for the knee disarticulated in comparison with a transfemoral amputee </a:t>
            </a:r>
          </a:p>
        </p:txBody>
      </p:sp>
      <p:sp>
        <p:nvSpPr>
          <p:cNvPr id="10" name="9 Rectángulo"/>
          <p:cNvSpPr/>
          <p:nvPr/>
        </p:nvSpPr>
        <p:spPr>
          <a:xfrm>
            <a:off x="3038216" y="1916833"/>
            <a:ext cx="4806534" cy="4732065"/>
          </a:xfrm>
          <a:prstGeom prst="rect">
            <a:avLst/>
          </a:prstGeom>
        </p:spPr>
        <p:txBody>
          <a:bodyPr wrap="square">
            <a:spAutoFit/>
          </a:bodyPr>
          <a:lstStyle/>
          <a:p>
            <a:pPr marL="342900" indent="-342900" fontAlgn="base">
              <a:spcBef>
                <a:spcPts val="900"/>
              </a:spcBef>
              <a:spcAft>
                <a:spcPct val="0"/>
              </a:spcAft>
            </a:pPr>
            <a:r>
              <a:rPr lang="en-GB" sz="2400" b="1" dirty="0">
                <a:solidFill>
                  <a:srgbClr val="48A23F"/>
                </a:solidFill>
                <a:latin typeface="Signika" pitchFamily="50" charset="0"/>
                <a:cs typeface="Arial" panose="020B0604020202020204" pitchFamily="34" charset="0"/>
              </a:rPr>
              <a:t>1</a:t>
            </a:r>
            <a:r>
              <a:rPr lang="en-GB" sz="2400" b="1" dirty="0">
                <a:solidFill>
                  <a:srgbClr val="000000"/>
                </a:solidFill>
                <a:latin typeface="Signika" pitchFamily="50" charset="0"/>
                <a:cs typeface="Arial" panose="020B0604020202020204" pitchFamily="34" charset="0"/>
              </a:rPr>
              <a:t>.</a:t>
            </a:r>
            <a:r>
              <a:rPr lang="en-GB" sz="2400" b="1" dirty="0">
                <a:solidFill>
                  <a:srgbClr val="48A23F"/>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Permits</a:t>
            </a:r>
            <a:r>
              <a:rPr lang="en-GB" sz="2400" b="1" i="1" dirty="0">
                <a:solidFill>
                  <a:srgbClr val="000000"/>
                </a:solidFill>
                <a:latin typeface="Signika" pitchFamily="50" charset="0"/>
                <a:cs typeface="Arial" panose="020B0604020202020204" pitchFamily="34" charset="0"/>
              </a:rPr>
              <a:t> distal weight bearing</a:t>
            </a:r>
            <a:r>
              <a:rPr lang="en-GB" sz="2400" dirty="0">
                <a:solidFill>
                  <a:srgbClr val="FFFFFF"/>
                </a:solidFill>
                <a:latin typeface="Signika" pitchFamily="50" charset="0"/>
                <a:cs typeface="Arial" panose="020B0604020202020204" pitchFamily="34" charset="0"/>
              </a:rPr>
              <a:t>, less pressure on the ischium</a:t>
            </a:r>
          </a:p>
          <a:p>
            <a:pPr marL="342900" indent="-342900" fontAlgn="base">
              <a:spcBef>
                <a:spcPts val="900"/>
              </a:spcBef>
              <a:spcAft>
                <a:spcPct val="0"/>
              </a:spcAft>
            </a:pPr>
            <a:r>
              <a:rPr lang="en-GB" sz="2400" b="1" dirty="0">
                <a:solidFill>
                  <a:srgbClr val="48A23F"/>
                </a:solidFill>
                <a:latin typeface="Signika" pitchFamily="50" charset="0"/>
                <a:cs typeface="Arial" panose="020B0604020202020204" pitchFamily="34" charset="0"/>
              </a:rPr>
              <a:t>2</a:t>
            </a:r>
            <a:r>
              <a:rPr lang="en-GB" sz="2400" b="1" dirty="0">
                <a:solidFill>
                  <a:srgbClr val="000000"/>
                </a:solidFill>
                <a:latin typeface="Signika" pitchFamily="50" charset="0"/>
                <a:cs typeface="Arial" panose="020B0604020202020204" pitchFamily="34" charset="0"/>
              </a:rPr>
              <a:t>.</a:t>
            </a:r>
            <a:r>
              <a:rPr lang="en-GB" sz="2400" b="1" dirty="0">
                <a:solidFill>
                  <a:srgbClr val="48A23F"/>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Mobility of the hip is not restricted by a large socket</a:t>
            </a:r>
          </a:p>
          <a:p>
            <a:pPr marL="342900" indent="-342900" fontAlgn="base">
              <a:spcBef>
                <a:spcPts val="900"/>
              </a:spcBef>
              <a:spcAft>
                <a:spcPct val="0"/>
              </a:spcAft>
            </a:pPr>
            <a:r>
              <a:rPr lang="en-GB" sz="2400" b="1" dirty="0">
                <a:solidFill>
                  <a:srgbClr val="48A23F"/>
                </a:solidFill>
                <a:latin typeface="Signika" pitchFamily="50" charset="0"/>
                <a:cs typeface="Arial" panose="020B0604020202020204" pitchFamily="34" charset="0"/>
              </a:rPr>
              <a:t>3</a:t>
            </a:r>
            <a:r>
              <a:rPr lang="en-GB" sz="2400" b="1" dirty="0">
                <a:solidFill>
                  <a:srgbClr val="000000"/>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Better pressure distribution </a:t>
            </a:r>
            <a:r>
              <a:rPr lang="en-GB" sz="2400" dirty="0">
                <a:solidFill>
                  <a:srgbClr val="FFFFFF"/>
                </a:solidFill>
                <a:latin typeface="Signika" pitchFamily="50" charset="0"/>
                <a:cs typeface="Arial" panose="020B0604020202020204" pitchFamily="34" charset="0"/>
              </a:rPr>
              <a:t>(due eight bearing)</a:t>
            </a:r>
          </a:p>
          <a:p>
            <a:pPr marL="342900" indent="-342900" fontAlgn="base">
              <a:spcBef>
                <a:spcPts val="900"/>
              </a:spcBef>
              <a:spcAft>
                <a:spcPct val="0"/>
              </a:spcAft>
            </a:pPr>
            <a:r>
              <a:rPr lang="en-GB" sz="2400" b="1" dirty="0">
                <a:solidFill>
                  <a:srgbClr val="48A23F"/>
                </a:solidFill>
                <a:latin typeface="Signika" pitchFamily="50" charset="0"/>
                <a:cs typeface="Arial" panose="020B0604020202020204" pitchFamily="34" charset="0"/>
              </a:rPr>
              <a:t>4</a:t>
            </a:r>
            <a:r>
              <a:rPr lang="en-GB" sz="2400" b="1" dirty="0">
                <a:solidFill>
                  <a:srgbClr val="000000"/>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Longer leverage arm and intact muscles</a:t>
            </a:r>
            <a:r>
              <a:rPr lang="en-GB" sz="2400" dirty="0">
                <a:solidFill>
                  <a:srgbClr val="FFFFFF"/>
                </a:solidFill>
                <a:latin typeface="Signika" pitchFamily="50" charset="0"/>
                <a:cs typeface="Arial" panose="020B0604020202020204" pitchFamily="34" charset="0"/>
              </a:rPr>
              <a:t>.</a:t>
            </a:r>
          </a:p>
          <a:p>
            <a:pPr marL="342900" indent="-342900" fontAlgn="base">
              <a:spcBef>
                <a:spcPts val="900"/>
              </a:spcBef>
              <a:spcAft>
                <a:spcPct val="0"/>
              </a:spcAft>
            </a:pPr>
            <a:r>
              <a:rPr lang="en-GB" sz="2400" b="1" dirty="0">
                <a:solidFill>
                  <a:srgbClr val="48A23F"/>
                </a:solidFill>
                <a:latin typeface="Signika" pitchFamily="50" charset="0"/>
                <a:cs typeface="Arial" panose="020B0604020202020204" pitchFamily="34" charset="0"/>
              </a:rPr>
              <a:t>5</a:t>
            </a:r>
            <a:r>
              <a:rPr lang="en-GB" sz="2400" b="1" dirty="0">
                <a:solidFill>
                  <a:srgbClr val="000000"/>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No additional osteoporosis </a:t>
            </a:r>
            <a:r>
              <a:rPr lang="en-GB" sz="2400" dirty="0">
                <a:solidFill>
                  <a:srgbClr val="FFFFFF"/>
                </a:solidFill>
                <a:latin typeface="Signika" pitchFamily="50" charset="0"/>
                <a:cs typeface="Arial" panose="020B0604020202020204" pitchFamily="34" charset="0"/>
              </a:rPr>
              <a:t>due to the lack of loads.</a:t>
            </a:r>
          </a:p>
          <a:p>
            <a:pPr marL="342900" indent="-342900" fontAlgn="base">
              <a:spcBef>
                <a:spcPts val="900"/>
              </a:spcBef>
              <a:spcAft>
                <a:spcPct val="0"/>
              </a:spcAft>
            </a:pPr>
            <a:r>
              <a:rPr lang="en-GB" sz="2400" b="1" dirty="0">
                <a:solidFill>
                  <a:srgbClr val="48A23F"/>
                </a:solidFill>
                <a:latin typeface="Signika" pitchFamily="50" charset="0"/>
                <a:cs typeface="Arial" panose="020B0604020202020204" pitchFamily="34" charset="0"/>
              </a:rPr>
              <a:t>6</a:t>
            </a:r>
            <a:r>
              <a:rPr lang="en-GB" sz="2400" b="1" dirty="0">
                <a:solidFill>
                  <a:srgbClr val="000000"/>
                </a:solidFill>
                <a:latin typeface="Signika" pitchFamily="50" charset="0"/>
                <a:cs typeface="Arial" panose="020B0604020202020204" pitchFamily="34" charset="0"/>
              </a:rPr>
              <a:t>. </a:t>
            </a:r>
            <a:r>
              <a:rPr lang="en-GB" sz="2400" dirty="0">
                <a:solidFill>
                  <a:srgbClr val="000000"/>
                </a:solidFill>
                <a:latin typeface="Signika" pitchFamily="50" charset="0"/>
                <a:cs typeface="Arial" panose="020B0604020202020204" pitchFamily="34" charset="0"/>
              </a:rPr>
              <a:t>Proprioception</a:t>
            </a:r>
          </a:p>
        </p:txBody>
      </p:sp>
      <p:pic>
        <p:nvPicPr>
          <p:cNvPr id="5" name="5 Imagen" descr="Muñones_Desarticulado-Rodilla.png"/>
          <p:cNvPicPr>
            <a:picLocks noChangeAspect="1"/>
          </p:cNvPicPr>
          <p:nvPr/>
        </p:nvPicPr>
        <p:blipFill>
          <a:blip r:embed="rId3" cstate="print"/>
          <a:stretch>
            <a:fillRect/>
          </a:stretch>
        </p:blipFill>
        <p:spPr>
          <a:xfrm>
            <a:off x="8134754" y="2114085"/>
            <a:ext cx="2102258" cy="3689190"/>
          </a:xfrm>
          <a:prstGeom prst="rect">
            <a:avLst/>
          </a:prstGeom>
          <a:ln>
            <a:noFill/>
          </a:ln>
        </p:spPr>
      </p:pic>
      <p:sp>
        <p:nvSpPr>
          <p:cNvPr id="6" name="CuadroTexto 5"/>
          <p:cNvSpPr txBox="1"/>
          <p:nvPr/>
        </p:nvSpPr>
        <p:spPr>
          <a:xfrm>
            <a:off x="8524431" y="5687859"/>
            <a:ext cx="522058" cy="461665"/>
          </a:xfrm>
          <a:prstGeom prst="rect">
            <a:avLst/>
          </a:prstGeom>
          <a:noFill/>
        </p:spPr>
        <p:txBody>
          <a:bodyPr wrap="square" rtlCol="0">
            <a:spAutoFit/>
          </a:bodyPr>
          <a:lstStyle/>
          <a:p>
            <a:pPr fontAlgn="base">
              <a:spcBef>
                <a:spcPct val="0"/>
              </a:spcBef>
              <a:spcAft>
                <a:spcPct val="0"/>
              </a:spcAft>
            </a:pPr>
            <a:r>
              <a:rPr lang="es-ES_tradnl" sz="2400" b="1" dirty="0">
                <a:solidFill>
                  <a:srgbClr val="02C007"/>
                </a:solidFill>
                <a:latin typeface="Arial" panose="020B0604020202020204" pitchFamily="34" charset="0"/>
                <a:cs typeface="Arial" panose="020B0604020202020204" pitchFamily="34" charset="0"/>
              </a:rPr>
              <a:t>1</a:t>
            </a:r>
          </a:p>
        </p:txBody>
      </p:sp>
      <p:sp>
        <p:nvSpPr>
          <p:cNvPr id="8" name="Cerrar llave 7"/>
          <p:cNvSpPr/>
          <p:nvPr/>
        </p:nvSpPr>
        <p:spPr>
          <a:xfrm rot="5400000">
            <a:off x="8451964" y="5051684"/>
            <a:ext cx="480489" cy="56102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s-ES_tradnl" sz="1200" dirty="0">
              <a:solidFill>
                <a:srgbClr val="000000"/>
              </a:solidFill>
              <a:latin typeface="Arial"/>
              <a:cs typeface="Arial"/>
            </a:endParaRPr>
          </a:p>
        </p:txBody>
      </p:sp>
      <p:pic>
        <p:nvPicPr>
          <p:cNvPr id="9" name="Imagen 8"/>
          <p:cNvPicPr>
            <a:picLocks noChangeAspect="1"/>
          </p:cNvPicPr>
          <p:nvPr/>
        </p:nvPicPr>
        <p:blipFill>
          <a:blip r:embed="rId4"/>
          <a:stretch>
            <a:fillRect/>
          </a:stretch>
        </p:blipFill>
        <p:spPr>
          <a:xfrm rot="10800000">
            <a:off x="11235557" y="6619290"/>
            <a:ext cx="956441" cy="238709"/>
          </a:xfrm>
          <a:prstGeom prst="rect">
            <a:avLst/>
          </a:prstGeom>
        </p:spPr>
      </p:pic>
      <p:pic>
        <p:nvPicPr>
          <p:cNvPr id="11" name="Bilde 10">
            <a:extLst>
              <a:ext uri="{FF2B5EF4-FFF2-40B4-BE49-F238E27FC236}">
                <a16:creationId xmlns:a16="http://schemas.microsoft.com/office/drawing/2014/main" id="{354E94D7-3615-4540-A402-55DBC94D54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7133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rgbClr val="5F5F5F"/>
                                      </p:to>
                                    </p:animClr>
                                  </p:sub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rgbClr val="808080"/>
                                      </p:to>
                                    </p:animClr>
                                  </p:sub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rgbClr val="80808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rgbClr val="5F5F5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rgbClr val="5F5F5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rgbClr val="5F5F5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4" end="4"/>
                                            </p:txEl>
                                          </p:spTgt>
                                        </p:tgtEl>
                                        <p:attrNameLst>
                                          <p:attrName>ppt_c</p:attrName>
                                        </p:attrNameLst>
                                      </p:cBhvr>
                                      <p:to>
                                        <a:srgbClr val="5F5F5F"/>
                                      </p:to>
                                    </p:animClr>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ChangeArrowheads="1"/>
          </p:cNvSpPr>
          <p:nvPr/>
        </p:nvSpPr>
        <p:spPr>
          <a:xfrm>
            <a:off x="3148049" y="620688"/>
            <a:ext cx="6173391" cy="803672"/>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Objective</a:t>
            </a:r>
          </a:p>
        </p:txBody>
      </p:sp>
      <p:pic>
        <p:nvPicPr>
          <p:cNvPr id="4" name="3 Imagen" descr="Muñones_Amputado-Transfemoral.png"/>
          <p:cNvPicPr>
            <a:picLocks noChangeAspect="1"/>
          </p:cNvPicPr>
          <p:nvPr/>
        </p:nvPicPr>
        <p:blipFill>
          <a:blip r:embed="rId3" cstate="print"/>
          <a:stretch>
            <a:fillRect/>
          </a:stretch>
        </p:blipFill>
        <p:spPr>
          <a:xfrm>
            <a:off x="3148049" y="1424361"/>
            <a:ext cx="2346667" cy="4118095"/>
          </a:xfrm>
          <a:prstGeom prst="rect">
            <a:avLst/>
          </a:prstGeom>
        </p:spPr>
      </p:pic>
      <p:pic>
        <p:nvPicPr>
          <p:cNvPr id="6" name="5 Imagen" descr="Muñones_Desarticulado-Rodilla.png"/>
          <p:cNvPicPr>
            <a:picLocks noChangeAspect="1"/>
          </p:cNvPicPr>
          <p:nvPr/>
        </p:nvPicPr>
        <p:blipFill>
          <a:blip r:embed="rId4" cstate="print"/>
          <a:stretch>
            <a:fillRect/>
          </a:stretch>
        </p:blipFill>
        <p:spPr>
          <a:xfrm>
            <a:off x="6781801" y="1447801"/>
            <a:ext cx="2346667" cy="4118095"/>
          </a:xfrm>
          <a:prstGeom prst="rect">
            <a:avLst/>
          </a:prstGeom>
        </p:spPr>
      </p:pic>
      <p:sp>
        <p:nvSpPr>
          <p:cNvPr id="7" name="Flecha derecha 8"/>
          <p:cNvSpPr/>
          <p:nvPr/>
        </p:nvSpPr>
        <p:spPr>
          <a:xfrm>
            <a:off x="5887433" y="2932404"/>
            <a:ext cx="694623" cy="617220"/>
          </a:xfrm>
          <a:prstGeom prst="rightArrow">
            <a:avLst/>
          </a:prstGeom>
          <a:solidFill>
            <a:srgbClr val="48A23F"/>
          </a:solidFill>
          <a:ln>
            <a:noFill/>
          </a:ln>
        </p:spPr>
        <p:style>
          <a:lnRef idx="1">
            <a:schemeClr val="accent1"/>
          </a:lnRef>
          <a:fillRef idx="3">
            <a:schemeClr val="accent1"/>
          </a:fillRef>
          <a:effectRef idx="2">
            <a:schemeClr val="accent1"/>
          </a:effectRef>
          <a:fontRef idx="minor">
            <a:schemeClr val="lt1"/>
          </a:fontRef>
        </p:style>
      </p:sp>
      <p:sp>
        <p:nvSpPr>
          <p:cNvPr id="5" name="CuadroTexto 4"/>
          <p:cNvSpPr txBox="1"/>
          <p:nvPr/>
        </p:nvSpPr>
        <p:spPr>
          <a:xfrm>
            <a:off x="2302769" y="5542456"/>
            <a:ext cx="8022324" cy="1015663"/>
          </a:xfrm>
          <a:prstGeom prst="rect">
            <a:avLst/>
          </a:prstGeom>
          <a:noFill/>
        </p:spPr>
        <p:txBody>
          <a:bodyPr wrap="none" rtlCol="0">
            <a:spAutoFit/>
          </a:bodyPr>
          <a:lstStyle/>
          <a:p>
            <a:pPr fontAlgn="base">
              <a:spcBef>
                <a:spcPct val="0"/>
              </a:spcBef>
              <a:spcAft>
                <a:spcPct val="0"/>
              </a:spcAft>
            </a:pPr>
            <a:r>
              <a:rPr lang="en-US" sz="2000" dirty="0">
                <a:solidFill>
                  <a:srgbClr val="000000"/>
                </a:solidFill>
                <a:latin typeface="Signika" panose="02010003020600000004" pitchFamily="50" charset="0"/>
                <a:cs typeface="Arial" panose="020B0604020202020204" pitchFamily="34" charset="0"/>
              </a:rPr>
              <a:t>To offer a transfemoral amputee the aforementioned benefits of a knee</a:t>
            </a:r>
          </a:p>
          <a:p>
            <a:pPr fontAlgn="base">
              <a:spcBef>
                <a:spcPct val="0"/>
              </a:spcBef>
              <a:spcAft>
                <a:spcPct val="0"/>
              </a:spcAft>
            </a:pPr>
            <a:r>
              <a:rPr lang="en-US" sz="2000" dirty="0">
                <a:solidFill>
                  <a:srgbClr val="000000"/>
                </a:solidFill>
                <a:latin typeface="Signika" panose="02010003020600000004" pitchFamily="50" charset="0"/>
                <a:cs typeface="Arial" panose="020B0604020202020204" pitchFamily="34" charset="0"/>
              </a:rPr>
              <a:t>disarticulation by restoring the capacity to put their weight on the distal</a:t>
            </a:r>
          </a:p>
          <a:p>
            <a:pPr fontAlgn="base">
              <a:spcBef>
                <a:spcPct val="0"/>
              </a:spcBef>
              <a:spcAft>
                <a:spcPct val="0"/>
              </a:spcAft>
            </a:pPr>
            <a:r>
              <a:rPr lang="en-US" sz="2000" dirty="0">
                <a:solidFill>
                  <a:srgbClr val="000000"/>
                </a:solidFill>
                <a:latin typeface="Signika" panose="02010003020600000004" pitchFamily="50" charset="0"/>
                <a:cs typeface="Arial" panose="020B0604020202020204" pitchFamily="34" charset="0"/>
              </a:rPr>
              <a:t>part of the stump.</a:t>
            </a:r>
          </a:p>
        </p:txBody>
      </p:sp>
      <p:sp>
        <p:nvSpPr>
          <p:cNvPr id="9" name="Arco 8"/>
          <p:cNvSpPr/>
          <p:nvPr/>
        </p:nvSpPr>
        <p:spPr>
          <a:xfrm>
            <a:off x="7010400" y="4191000"/>
            <a:ext cx="822960" cy="822960"/>
          </a:xfrm>
          <a:prstGeom prst="arc">
            <a:avLst>
              <a:gd name="adj1" fmla="val 71084"/>
              <a:gd name="adj2" fmla="val 10430730"/>
            </a:avLst>
          </a:prstGeom>
          <a:ln w="57150" cmpd="sng">
            <a:solidFill>
              <a:srgbClr val="48A23F"/>
            </a:solidFill>
          </a:ln>
          <a:effectLst>
            <a:glow rad="38100">
              <a:srgbClr val="48A23F">
                <a:alpha val="34000"/>
              </a:srgbClr>
            </a:glow>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sp>
      <p:pic>
        <p:nvPicPr>
          <p:cNvPr id="10" name="Imagen 9"/>
          <p:cNvPicPr>
            <a:picLocks noChangeAspect="1"/>
          </p:cNvPicPr>
          <p:nvPr/>
        </p:nvPicPr>
        <p:blipFill>
          <a:blip r:embed="rId5"/>
          <a:stretch>
            <a:fillRect/>
          </a:stretch>
        </p:blipFill>
        <p:spPr>
          <a:xfrm rot="10800000">
            <a:off x="11235557" y="6619290"/>
            <a:ext cx="956441" cy="238709"/>
          </a:xfrm>
          <a:prstGeom prst="rect">
            <a:avLst/>
          </a:prstGeom>
        </p:spPr>
      </p:pic>
      <p:pic>
        <p:nvPicPr>
          <p:cNvPr id="11" name="Bilde 10">
            <a:extLst>
              <a:ext uri="{FF2B5EF4-FFF2-40B4-BE49-F238E27FC236}">
                <a16:creationId xmlns:a16="http://schemas.microsoft.com/office/drawing/2014/main" id="{AF8BACC1-EC32-4625-BCBF-F8F22D6F32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34025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35" presetClass="emph" presetSubtype="0" repeatCount="3000" fill="hold" nodeType="withEffect">
                                  <p:stCondLst>
                                    <p:cond delay="0"/>
                                  </p:stCondLst>
                                  <p:childTnLst>
                                    <p:anim calcmode="discrete" valueType="str">
                                      <p:cBhvr>
                                        <p:cTn id="14" dur="10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8829" y="2204865"/>
            <a:ext cx="3933482" cy="384170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Rectangle 7"/>
          <p:cNvSpPr txBox="1">
            <a:spLocks noChangeArrowheads="1"/>
          </p:cNvSpPr>
          <p:nvPr/>
        </p:nvSpPr>
        <p:spPr>
          <a:xfrm>
            <a:off x="3148049" y="620688"/>
            <a:ext cx="6173391" cy="803672"/>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Objective: Energy cost</a:t>
            </a:r>
          </a:p>
        </p:txBody>
      </p:sp>
      <p:pic>
        <p:nvPicPr>
          <p:cNvPr id="12" name="Imagen 11"/>
          <p:cNvPicPr>
            <a:picLocks noChangeAspect="1"/>
          </p:cNvPicPr>
          <p:nvPr/>
        </p:nvPicPr>
        <p:blipFill>
          <a:blip r:embed="rId4"/>
          <a:stretch>
            <a:fillRect/>
          </a:stretch>
        </p:blipFill>
        <p:spPr>
          <a:xfrm>
            <a:off x="7060407" y="2128997"/>
            <a:ext cx="3050544" cy="3993440"/>
          </a:xfrm>
          <a:prstGeom prst="rect">
            <a:avLst/>
          </a:prstGeom>
        </p:spPr>
      </p:pic>
      <p:sp>
        <p:nvSpPr>
          <p:cNvPr id="15" name="Rectangle 3"/>
          <p:cNvSpPr txBox="1">
            <a:spLocks noChangeArrowheads="1"/>
          </p:cNvSpPr>
          <p:nvPr/>
        </p:nvSpPr>
        <p:spPr bwMode="auto">
          <a:xfrm>
            <a:off x="2549131" y="1582694"/>
            <a:ext cx="5192315" cy="337631"/>
          </a:xfrm>
          <a:prstGeom prst="rect">
            <a:avLst/>
          </a:prstGeom>
          <a:noFill/>
          <a:ln w="9525">
            <a:solidFill>
              <a:srgbClr val="143C7E"/>
            </a:solidFill>
            <a:round/>
            <a:headEnd/>
            <a:tailEnd/>
          </a:ln>
          <a:extLst>
            <a:ext uri="{909E8E84-426E-40DD-AFC4-6F175D3DCCD1}">
              <a14:hiddenFill xmlns:a14="http://schemas.microsoft.com/office/drawing/2010/main">
                <a:solidFill>
                  <a:srgbClr val="FFFFFF"/>
                </a:solidFill>
              </a14:hiddenFill>
            </a:ext>
          </a:extLst>
        </p:spPr>
        <p:txBody>
          <a:bodyPr/>
          <a:lstStyle>
            <a:lvl1pPr marL="342900" indent="-342900">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820738" indent="-458788">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228725"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lvl="1" fontAlgn="base">
              <a:spcAft>
                <a:spcPct val="0"/>
              </a:spcAft>
              <a:buNone/>
            </a:pPr>
            <a:r>
              <a:rPr lang="en-US" altLang="es-ES" sz="1950" b="1" dirty="0">
                <a:latin typeface="Calibri" panose="020F0502020204030204" pitchFamily="34" charset="0"/>
              </a:rPr>
              <a:t>ENERGY EXPENDITURE AND FUNCTIONALITY</a:t>
            </a:r>
          </a:p>
          <a:p>
            <a:pPr lvl="1" fontAlgn="base">
              <a:spcAft>
                <a:spcPct val="0"/>
              </a:spcAft>
              <a:buNone/>
            </a:pPr>
            <a:endParaRPr lang="ca-ES" altLang="es-ES" sz="1800" dirty="0">
              <a:solidFill>
                <a:srgbClr val="143C7E"/>
              </a:solidFill>
              <a:latin typeface="Calibri" panose="020F0502020204030204" pitchFamily="34" charset="0"/>
            </a:endParaRPr>
          </a:p>
          <a:p>
            <a:pPr lvl="2" fontAlgn="base">
              <a:spcAft>
                <a:spcPct val="0"/>
              </a:spcAft>
            </a:pPr>
            <a:endParaRPr lang="ca-ES" altLang="es-ES" sz="1800" dirty="0">
              <a:solidFill>
                <a:srgbClr val="143C7E"/>
              </a:solidFill>
              <a:latin typeface="Calibri" panose="020F0502020204030204" pitchFamily="34" charset="0"/>
            </a:endParaRPr>
          </a:p>
        </p:txBody>
      </p:sp>
      <p:sp>
        <p:nvSpPr>
          <p:cNvPr id="7" name="27 Rectángulo"/>
          <p:cNvSpPr/>
          <p:nvPr/>
        </p:nvSpPr>
        <p:spPr>
          <a:xfrm>
            <a:off x="3005147" y="6276979"/>
            <a:ext cx="6048672" cy="461665"/>
          </a:xfrm>
          <a:prstGeom prst="rect">
            <a:avLst/>
          </a:prstGeom>
        </p:spPr>
        <p:txBody>
          <a:bodyPr wrap="square">
            <a:spAutoFit/>
          </a:bodyPr>
          <a:lstStyle/>
          <a:p>
            <a:pPr fontAlgn="base">
              <a:spcBef>
                <a:spcPct val="0"/>
              </a:spcBef>
              <a:spcAft>
                <a:spcPct val="0"/>
              </a:spcAft>
            </a:pPr>
            <a:r>
              <a:rPr lang="es-ES" sz="1200" dirty="0">
                <a:solidFill>
                  <a:srgbClr val="000000"/>
                </a:solidFill>
                <a:latin typeface="Signika" panose="02010003020600000004" pitchFamily="50" charset="0"/>
                <a:cs typeface="Times New Roman" panose="02020603050405020304" pitchFamily="18" charset="0"/>
              </a:rPr>
              <a:t>Alberto Esquenazi MD, Robert </a:t>
            </a:r>
            <a:r>
              <a:rPr lang="es-ES" sz="1200" dirty="0" err="1">
                <a:solidFill>
                  <a:srgbClr val="000000"/>
                </a:solidFill>
                <a:latin typeface="Signika" panose="02010003020600000004" pitchFamily="50" charset="0"/>
                <a:cs typeface="Times New Roman" panose="02020603050405020304" pitchFamily="18" charset="0"/>
              </a:rPr>
              <a:t>DiGiacomo</a:t>
            </a:r>
            <a:r>
              <a:rPr lang="es-ES" sz="1200" dirty="0">
                <a:solidFill>
                  <a:srgbClr val="000000"/>
                </a:solidFill>
                <a:latin typeface="Signika" panose="02010003020600000004" pitchFamily="50" charset="0"/>
                <a:cs typeface="Times New Roman" panose="02020603050405020304" pitchFamily="18" charset="0"/>
              </a:rPr>
              <a:t> PT.  “</a:t>
            </a:r>
            <a:r>
              <a:rPr lang="es-ES" sz="1200" dirty="0" err="1">
                <a:solidFill>
                  <a:srgbClr val="000000"/>
                </a:solidFill>
                <a:latin typeface="Signika" panose="02010003020600000004" pitchFamily="50" charset="0"/>
                <a:cs typeface="Times New Roman" panose="02020603050405020304" pitchFamily="18" charset="0"/>
              </a:rPr>
              <a:t>Rehabilitation</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after</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amputation</a:t>
            </a:r>
            <a:r>
              <a:rPr lang="es-ES" sz="1200" dirty="0">
                <a:solidFill>
                  <a:srgbClr val="000000"/>
                </a:solidFill>
                <a:latin typeface="Signika" panose="02010003020600000004" pitchFamily="50" charset="0"/>
                <a:cs typeface="Times New Roman" panose="02020603050405020304" pitchFamily="18" charset="0"/>
              </a:rPr>
              <a:t>” J Am </a:t>
            </a:r>
            <a:r>
              <a:rPr lang="es-ES" sz="1200" dirty="0" err="1">
                <a:solidFill>
                  <a:srgbClr val="000000"/>
                </a:solidFill>
                <a:latin typeface="Signika" panose="02010003020600000004" pitchFamily="50" charset="0"/>
                <a:cs typeface="Times New Roman" panose="02020603050405020304" pitchFamily="18" charset="0"/>
              </a:rPr>
              <a:t>Podiatr</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Med</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Assoc</a:t>
            </a:r>
            <a:r>
              <a:rPr lang="es-ES" sz="1200" dirty="0">
                <a:solidFill>
                  <a:srgbClr val="000000"/>
                </a:solidFill>
                <a:latin typeface="Signika" panose="02010003020600000004" pitchFamily="50" charset="0"/>
                <a:cs typeface="Times New Roman" panose="02020603050405020304" pitchFamily="18" charset="0"/>
              </a:rPr>
              <a:t> 91(1): 13-22, 2001</a:t>
            </a:r>
            <a:endParaRPr lang="en-US" sz="1200" dirty="0">
              <a:solidFill>
                <a:srgbClr val="000000"/>
              </a:solidFill>
              <a:latin typeface="Signika" panose="02010003020600000004" pitchFamily="50" charset="0"/>
              <a:cs typeface="Times New Roman" panose="02020603050405020304" pitchFamily="18" charset="0"/>
            </a:endParaRPr>
          </a:p>
        </p:txBody>
      </p:sp>
      <p:pic>
        <p:nvPicPr>
          <p:cNvPr id="10" name="Imagen 9"/>
          <p:cNvPicPr>
            <a:picLocks noChangeAspect="1"/>
          </p:cNvPicPr>
          <p:nvPr/>
        </p:nvPicPr>
        <p:blipFill>
          <a:blip r:embed="rId5"/>
          <a:stretch>
            <a:fillRect/>
          </a:stretch>
        </p:blipFill>
        <p:spPr>
          <a:xfrm rot="10800000">
            <a:off x="11235557" y="6619290"/>
            <a:ext cx="956441" cy="238709"/>
          </a:xfrm>
          <a:prstGeom prst="rect">
            <a:avLst/>
          </a:prstGeom>
        </p:spPr>
      </p:pic>
      <p:pic>
        <p:nvPicPr>
          <p:cNvPr id="8" name="Bilde 7">
            <a:extLst>
              <a:ext uri="{FF2B5EF4-FFF2-40B4-BE49-F238E27FC236}">
                <a16:creationId xmlns:a16="http://schemas.microsoft.com/office/drawing/2014/main" id="{C4491142-50A2-48A3-9E1E-50B6ABBBE2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3837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
          <p:cNvSpPr txBox="1">
            <a:spLocks noChangeArrowheads="1"/>
          </p:cNvSpPr>
          <p:nvPr/>
        </p:nvSpPr>
        <p:spPr bwMode="auto">
          <a:xfrm>
            <a:off x="2549131" y="1582693"/>
            <a:ext cx="5192315" cy="3024188"/>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a:lstStyle>
            <a:lvl1pPr marL="342900" indent="-342900">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820738" indent="-458788">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228725"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lvl="1" fontAlgn="base">
              <a:spcAft>
                <a:spcPct val="0"/>
              </a:spcAft>
              <a:buNone/>
            </a:pPr>
            <a:r>
              <a:rPr lang="en-US" altLang="es-ES" sz="1950" b="1" dirty="0">
                <a:latin typeface="Calibri" panose="020F0502020204030204" pitchFamily="34" charset="0"/>
              </a:rPr>
              <a:t>ENERGY EXPENDITURE AND FUNCTIONALITY</a:t>
            </a:r>
          </a:p>
          <a:p>
            <a:pPr lvl="1" fontAlgn="base">
              <a:spcAft>
                <a:spcPct val="0"/>
              </a:spcAft>
              <a:buNone/>
            </a:pPr>
            <a:endParaRPr lang="ca-ES" altLang="es-ES" sz="1800" dirty="0">
              <a:solidFill>
                <a:srgbClr val="143C7E"/>
              </a:solidFill>
              <a:latin typeface="Calibri" panose="020F0502020204030204" pitchFamily="34" charset="0"/>
            </a:endParaRPr>
          </a:p>
          <a:p>
            <a:pPr lvl="2" fontAlgn="base">
              <a:spcAft>
                <a:spcPct val="0"/>
              </a:spcAft>
            </a:pPr>
            <a:endParaRPr lang="ca-ES" altLang="es-ES" sz="1800" dirty="0">
              <a:solidFill>
                <a:srgbClr val="143C7E"/>
              </a:solidFill>
              <a:latin typeface="Calibri" panose="020F0502020204030204" pitchFamily="34" charset="0"/>
            </a:endParaRPr>
          </a:p>
        </p:txBody>
      </p:sp>
      <p:sp>
        <p:nvSpPr>
          <p:cNvPr id="32775" name="Text Box 5"/>
          <p:cNvSpPr txBox="1">
            <a:spLocks noChangeArrowheads="1"/>
          </p:cNvSpPr>
          <p:nvPr/>
        </p:nvSpPr>
        <p:spPr bwMode="auto">
          <a:xfrm>
            <a:off x="3287317" y="5805489"/>
            <a:ext cx="5670947"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algn="ctr" fontAlgn="base">
              <a:lnSpc>
                <a:spcPct val="100000"/>
              </a:lnSpc>
              <a:spcBef>
                <a:spcPct val="50000"/>
              </a:spcBef>
              <a:spcAft>
                <a:spcPct val="0"/>
              </a:spcAft>
              <a:buClrTx/>
              <a:buSzTx/>
              <a:buNone/>
            </a:pPr>
            <a:r>
              <a:rPr lang="ca-ES" altLang="es-ES" sz="825">
                <a:solidFill>
                  <a:srgbClr val="143C7E"/>
                </a:solidFill>
                <a:latin typeface="Calibri" panose="020F0502020204030204" pitchFamily="34" charset="0"/>
              </a:rPr>
              <a:t>Esquenazi A. Rehabilitation after amputation. Journal of American Podriatic Med 2001</a:t>
            </a:r>
          </a:p>
        </p:txBody>
      </p:sp>
      <p:pic>
        <p:nvPicPr>
          <p:cNvPr id="3277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5200" y="2354400"/>
            <a:ext cx="3925594" cy="383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Rectangle 7"/>
          <p:cNvSpPr txBox="1">
            <a:spLocks noChangeArrowheads="1"/>
          </p:cNvSpPr>
          <p:nvPr/>
        </p:nvSpPr>
        <p:spPr>
          <a:xfrm>
            <a:off x="3148049" y="620688"/>
            <a:ext cx="6173391" cy="803672"/>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Objective: Energy cost</a:t>
            </a:r>
          </a:p>
        </p:txBody>
      </p:sp>
      <p:pic>
        <p:nvPicPr>
          <p:cNvPr id="12" name="Imagen 11"/>
          <p:cNvPicPr>
            <a:picLocks noChangeAspect="1"/>
          </p:cNvPicPr>
          <p:nvPr/>
        </p:nvPicPr>
        <p:blipFill>
          <a:blip r:embed="rId4"/>
          <a:stretch>
            <a:fillRect/>
          </a:stretch>
        </p:blipFill>
        <p:spPr>
          <a:xfrm>
            <a:off x="7060407" y="2204865"/>
            <a:ext cx="3050544" cy="3993440"/>
          </a:xfrm>
          <a:prstGeom prst="rect">
            <a:avLst/>
          </a:prstGeom>
        </p:spPr>
      </p:pic>
      <p:sp>
        <p:nvSpPr>
          <p:cNvPr id="2" name="Rectángulo 1"/>
          <p:cNvSpPr/>
          <p:nvPr/>
        </p:nvSpPr>
        <p:spPr>
          <a:xfrm>
            <a:off x="4278000" y="4221089"/>
            <a:ext cx="251976" cy="109746"/>
          </a:xfrm>
          <a:prstGeom prst="rect">
            <a:avLst/>
          </a:prstGeom>
          <a:solidFill>
            <a:srgbClr val="48A2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ES">
              <a:solidFill>
                <a:srgbClr val="FFFFFF"/>
              </a:solidFill>
              <a:latin typeface="Arial"/>
              <a:cs typeface="Arial"/>
            </a:endParaRPr>
          </a:p>
        </p:txBody>
      </p:sp>
      <p:sp>
        <p:nvSpPr>
          <p:cNvPr id="3" name="Rectángulo 2"/>
          <p:cNvSpPr/>
          <p:nvPr/>
        </p:nvSpPr>
        <p:spPr>
          <a:xfrm>
            <a:off x="4799856" y="3861049"/>
            <a:ext cx="216024" cy="46978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ES">
              <a:solidFill>
                <a:srgbClr val="FFFFFF"/>
              </a:solidFill>
              <a:latin typeface="Arial"/>
              <a:cs typeface="Arial"/>
            </a:endParaRPr>
          </a:p>
        </p:txBody>
      </p:sp>
      <p:sp>
        <p:nvSpPr>
          <p:cNvPr id="9" name="27 Rectángulo"/>
          <p:cNvSpPr/>
          <p:nvPr/>
        </p:nvSpPr>
        <p:spPr>
          <a:xfrm>
            <a:off x="3098453" y="6309321"/>
            <a:ext cx="6048672" cy="461665"/>
          </a:xfrm>
          <a:prstGeom prst="rect">
            <a:avLst/>
          </a:prstGeom>
        </p:spPr>
        <p:txBody>
          <a:bodyPr wrap="square">
            <a:spAutoFit/>
          </a:bodyPr>
          <a:lstStyle/>
          <a:p>
            <a:pPr fontAlgn="base">
              <a:spcBef>
                <a:spcPct val="0"/>
              </a:spcBef>
              <a:spcAft>
                <a:spcPct val="0"/>
              </a:spcAft>
            </a:pPr>
            <a:r>
              <a:rPr lang="es-ES" sz="1200" dirty="0">
                <a:solidFill>
                  <a:srgbClr val="000000"/>
                </a:solidFill>
                <a:latin typeface="Signika" panose="02010003020600000004" pitchFamily="50" charset="0"/>
                <a:cs typeface="Times New Roman" panose="02020603050405020304" pitchFamily="18" charset="0"/>
              </a:rPr>
              <a:t>Alberto Esquenazi MD, Robert </a:t>
            </a:r>
            <a:r>
              <a:rPr lang="es-ES" sz="1200" dirty="0" err="1">
                <a:solidFill>
                  <a:srgbClr val="000000"/>
                </a:solidFill>
                <a:latin typeface="Signika" panose="02010003020600000004" pitchFamily="50" charset="0"/>
                <a:cs typeface="Times New Roman" panose="02020603050405020304" pitchFamily="18" charset="0"/>
              </a:rPr>
              <a:t>DiGiacomo</a:t>
            </a:r>
            <a:r>
              <a:rPr lang="es-ES" sz="1200" dirty="0">
                <a:solidFill>
                  <a:srgbClr val="000000"/>
                </a:solidFill>
                <a:latin typeface="Signika" panose="02010003020600000004" pitchFamily="50" charset="0"/>
                <a:cs typeface="Times New Roman" panose="02020603050405020304" pitchFamily="18" charset="0"/>
              </a:rPr>
              <a:t> PT.  “</a:t>
            </a:r>
            <a:r>
              <a:rPr lang="es-ES" sz="1200" dirty="0" err="1">
                <a:solidFill>
                  <a:srgbClr val="000000"/>
                </a:solidFill>
                <a:latin typeface="Signika" panose="02010003020600000004" pitchFamily="50" charset="0"/>
                <a:cs typeface="Times New Roman" panose="02020603050405020304" pitchFamily="18" charset="0"/>
              </a:rPr>
              <a:t>Rehabilitation</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after</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amputation</a:t>
            </a:r>
            <a:r>
              <a:rPr lang="es-ES" sz="1200" dirty="0">
                <a:solidFill>
                  <a:srgbClr val="000000"/>
                </a:solidFill>
                <a:latin typeface="Signika" panose="02010003020600000004" pitchFamily="50" charset="0"/>
                <a:cs typeface="Times New Roman" panose="02020603050405020304" pitchFamily="18" charset="0"/>
              </a:rPr>
              <a:t>” J Am </a:t>
            </a:r>
            <a:r>
              <a:rPr lang="es-ES" sz="1200" dirty="0" err="1">
                <a:solidFill>
                  <a:srgbClr val="000000"/>
                </a:solidFill>
                <a:latin typeface="Signika" panose="02010003020600000004" pitchFamily="50" charset="0"/>
                <a:cs typeface="Times New Roman" panose="02020603050405020304" pitchFamily="18" charset="0"/>
              </a:rPr>
              <a:t>Podiatr</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Med</a:t>
            </a:r>
            <a:r>
              <a:rPr lang="es-ES" sz="1200" dirty="0">
                <a:solidFill>
                  <a:srgbClr val="000000"/>
                </a:solidFill>
                <a:latin typeface="Signika" panose="02010003020600000004" pitchFamily="50" charset="0"/>
                <a:cs typeface="Times New Roman" panose="02020603050405020304" pitchFamily="18" charset="0"/>
              </a:rPr>
              <a:t> </a:t>
            </a:r>
            <a:r>
              <a:rPr lang="es-ES" sz="1200" dirty="0" err="1">
                <a:solidFill>
                  <a:srgbClr val="000000"/>
                </a:solidFill>
                <a:latin typeface="Signika" panose="02010003020600000004" pitchFamily="50" charset="0"/>
                <a:cs typeface="Times New Roman" panose="02020603050405020304" pitchFamily="18" charset="0"/>
              </a:rPr>
              <a:t>Assoc</a:t>
            </a:r>
            <a:r>
              <a:rPr lang="es-ES" sz="1200" dirty="0">
                <a:solidFill>
                  <a:srgbClr val="000000"/>
                </a:solidFill>
                <a:latin typeface="Signika" panose="02010003020600000004" pitchFamily="50" charset="0"/>
                <a:cs typeface="Times New Roman" panose="02020603050405020304" pitchFamily="18" charset="0"/>
              </a:rPr>
              <a:t> 91(1): 13-22, 2001</a:t>
            </a:r>
            <a:endParaRPr lang="en-US" sz="1200" dirty="0">
              <a:solidFill>
                <a:srgbClr val="000000"/>
              </a:solidFill>
              <a:latin typeface="Signika" panose="02010003020600000004" pitchFamily="50" charset="0"/>
              <a:cs typeface="Times New Roman" panose="02020603050405020304" pitchFamily="18" charset="0"/>
            </a:endParaRPr>
          </a:p>
        </p:txBody>
      </p:sp>
      <p:pic>
        <p:nvPicPr>
          <p:cNvPr id="13" name="Imagen 12"/>
          <p:cNvPicPr>
            <a:picLocks noChangeAspect="1"/>
          </p:cNvPicPr>
          <p:nvPr/>
        </p:nvPicPr>
        <p:blipFill>
          <a:blip r:embed="rId5"/>
          <a:stretch>
            <a:fillRect/>
          </a:stretch>
        </p:blipFill>
        <p:spPr>
          <a:xfrm rot="10800000">
            <a:off x="11235557" y="6619290"/>
            <a:ext cx="956441" cy="238709"/>
          </a:xfrm>
          <a:prstGeom prst="rect">
            <a:avLst/>
          </a:prstGeom>
        </p:spPr>
      </p:pic>
      <p:pic>
        <p:nvPicPr>
          <p:cNvPr id="14" name="Bilde 13">
            <a:extLst>
              <a:ext uri="{FF2B5EF4-FFF2-40B4-BE49-F238E27FC236}">
                <a16:creationId xmlns:a16="http://schemas.microsoft.com/office/drawing/2014/main" id="{104A5256-E0A4-4B38-9304-44798ADA4B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23001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
          <p:cNvSpPr txBox="1">
            <a:spLocks noChangeArrowheads="1"/>
          </p:cNvSpPr>
          <p:nvPr/>
        </p:nvSpPr>
        <p:spPr bwMode="auto">
          <a:xfrm>
            <a:off x="2549131" y="1582693"/>
            <a:ext cx="5192315" cy="3024188"/>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a:lstStyle>
            <a:lvl1pPr marL="342900" indent="-342900">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820738" indent="-458788">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228725"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lvl="1" fontAlgn="base">
              <a:spcAft>
                <a:spcPct val="0"/>
              </a:spcAft>
              <a:buNone/>
            </a:pPr>
            <a:r>
              <a:rPr lang="en-US" altLang="es-ES" sz="1950" b="1" dirty="0">
                <a:latin typeface="Calibri" panose="020F0502020204030204" pitchFamily="34" charset="0"/>
              </a:rPr>
              <a:t>ENERGY EXPENDITURE AND FUNCTIONALITY</a:t>
            </a:r>
          </a:p>
          <a:p>
            <a:pPr lvl="1" fontAlgn="base">
              <a:spcAft>
                <a:spcPct val="0"/>
              </a:spcAft>
              <a:buNone/>
            </a:pPr>
            <a:endParaRPr lang="ca-ES" altLang="es-ES" sz="1800" dirty="0">
              <a:solidFill>
                <a:srgbClr val="143C7E"/>
              </a:solidFill>
              <a:latin typeface="Calibri" panose="020F0502020204030204" pitchFamily="34" charset="0"/>
            </a:endParaRPr>
          </a:p>
          <a:p>
            <a:pPr lvl="2" fontAlgn="base">
              <a:spcAft>
                <a:spcPct val="0"/>
              </a:spcAft>
            </a:pPr>
            <a:endParaRPr lang="ca-ES" altLang="es-ES" sz="1800" dirty="0">
              <a:solidFill>
                <a:srgbClr val="143C7E"/>
              </a:solidFill>
              <a:latin typeface="Calibri" panose="020F0502020204030204" pitchFamily="34" charset="0"/>
            </a:endParaRPr>
          </a:p>
        </p:txBody>
      </p:sp>
      <p:sp>
        <p:nvSpPr>
          <p:cNvPr id="32775" name="Text Box 5"/>
          <p:cNvSpPr txBox="1">
            <a:spLocks noChangeArrowheads="1"/>
          </p:cNvSpPr>
          <p:nvPr/>
        </p:nvSpPr>
        <p:spPr bwMode="auto">
          <a:xfrm>
            <a:off x="3287317" y="5805489"/>
            <a:ext cx="5670947"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algn="ctr" fontAlgn="base">
              <a:lnSpc>
                <a:spcPct val="100000"/>
              </a:lnSpc>
              <a:spcBef>
                <a:spcPct val="50000"/>
              </a:spcBef>
              <a:spcAft>
                <a:spcPct val="0"/>
              </a:spcAft>
              <a:buClrTx/>
              <a:buSzTx/>
              <a:buNone/>
            </a:pPr>
            <a:r>
              <a:rPr lang="ca-ES" altLang="es-ES" sz="825">
                <a:solidFill>
                  <a:srgbClr val="143C7E"/>
                </a:solidFill>
                <a:latin typeface="Calibri" panose="020F0502020204030204" pitchFamily="34" charset="0"/>
              </a:rPr>
              <a:t>Esquenazi A. Rehabilitation after amputation. Journal of American Podriatic Med 2001</a:t>
            </a:r>
          </a:p>
        </p:txBody>
      </p:sp>
      <p:pic>
        <p:nvPicPr>
          <p:cNvPr id="3277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5200" y="2354400"/>
            <a:ext cx="3925594" cy="383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Rectangle 7"/>
          <p:cNvSpPr txBox="1">
            <a:spLocks noChangeArrowheads="1"/>
          </p:cNvSpPr>
          <p:nvPr/>
        </p:nvSpPr>
        <p:spPr>
          <a:xfrm>
            <a:off x="3148049" y="620688"/>
            <a:ext cx="6173391" cy="803672"/>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Objective: Energy cost</a:t>
            </a:r>
          </a:p>
        </p:txBody>
      </p:sp>
      <p:pic>
        <p:nvPicPr>
          <p:cNvPr id="12" name="Imagen 11"/>
          <p:cNvPicPr>
            <a:picLocks noChangeAspect="1"/>
          </p:cNvPicPr>
          <p:nvPr/>
        </p:nvPicPr>
        <p:blipFill>
          <a:blip r:embed="rId4"/>
          <a:stretch>
            <a:fillRect/>
          </a:stretch>
        </p:blipFill>
        <p:spPr>
          <a:xfrm>
            <a:off x="7060407" y="2204865"/>
            <a:ext cx="3050544" cy="3993440"/>
          </a:xfrm>
          <a:prstGeom prst="rect">
            <a:avLst/>
          </a:prstGeom>
        </p:spPr>
      </p:pic>
      <p:sp>
        <p:nvSpPr>
          <p:cNvPr id="2" name="Rectángulo 1"/>
          <p:cNvSpPr/>
          <p:nvPr/>
        </p:nvSpPr>
        <p:spPr>
          <a:xfrm>
            <a:off x="4806320" y="4064000"/>
            <a:ext cx="212720" cy="1148080"/>
          </a:xfrm>
          <a:prstGeom prst="rect">
            <a:avLst/>
          </a:prstGeom>
          <a:solidFill>
            <a:srgbClr val="48A2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ES">
              <a:solidFill>
                <a:srgbClr val="FFFFFF"/>
              </a:solidFill>
              <a:latin typeface="Arial"/>
              <a:cs typeface="Arial"/>
            </a:endParaRPr>
          </a:p>
        </p:txBody>
      </p:sp>
      <p:pic>
        <p:nvPicPr>
          <p:cNvPr id="13" name="Imagen 12"/>
          <p:cNvPicPr>
            <a:picLocks noChangeAspect="1"/>
          </p:cNvPicPr>
          <p:nvPr/>
        </p:nvPicPr>
        <p:blipFill>
          <a:blip r:embed="rId5"/>
          <a:stretch>
            <a:fillRect/>
          </a:stretch>
        </p:blipFill>
        <p:spPr>
          <a:xfrm rot="10800000">
            <a:off x="11235557" y="6619290"/>
            <a:ext cx="956441" cy="238709"/>
          </a:xfrm>
          <a:prstGeom prst="rect">
            <a:avLst/>
          </a:prstGeom>
        </p:spPr>
      </p:pic>
      <p:sp>
        <p:nvSpPr>
          <p:cNvPr id="14" name="CuadroTexto 2"/>
          <p:cNvSpPr txBox="1">
            <a:spLocks noChangeArrowheads="1"/>
          </p:cNvSpPr>
          <p:nvPr/>
        </p:nvSpPr>
        <p:spPr bwMode="auto">
          <a:xfrm>
            <a:off x="4324350" y="2997201"/>
            <a:ext cx="1123950" cy="461963"/>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bg1"/>
                </a:solidFill>
                <a:latin typeface="Arial" panose="020B0604020202020204" pitchFamily="34" charset="0"/>
                <a:ea typeface="ＭＳ Ｐゴシック" panose="020B0600070205080204" pitchFamily="34" charset="-128"/>
              </a:defRPr>
            </a:lvl1pPr>
            <a:lvl2pPr marL="742950" indent="-285750">
              <a:defRPr>
                <a:solidFill>
                  <a:schemeClr val="bg1"/>
                </a:solidFill>
                <a:latin typeface="Arial" panose="020B0604020202020204" pitchFamily="34" charset="0"/>
                <a:ea typeface="ＭＳ Ｐゴシック" panose="020B0600070205080204" pitchFamily="34" charset="-128"/>
              </a:defRPr>
            </a:lvl2pPr>
            <a:lvl3pPr marL="1143000" indent="-228600">
              <a:defRPr>
                <a:solidFill>
                  <a:schemeClr val="bg1"/>
                </a:solidFill>
                <a:latin typeface="Arial" panose="020B0604020202020204" pitchFamily="34" charset="0"/>
                <a:ea typeface="ＭＳ Ｐゴシック" panose="020B0600070205080204" pitchFamily="34" charset="-128"/>
              </a:defRPr>
            </a:lvl3pPr>
            <a:lvl4pPr marL="1600200" indent="-228600">
              <a:defRPr>
                <a:solidFill>
                  <a:schemeClr val="bg1"/>
                </a:solidFill>
                <a:latin typeface="Arial" panose="020B0604020202020204" pitchFamily="34" charset="0"/>
                <a:ea typeface="ＭＳ Ｐゴシック" panose="020B0600070205080204" pitchFamily="34" charset="-128"/>
              </a:defRPr>
            </a:lvl4pPr>
            <a:lvl5pPr marL="2057400" indent="-228600">
              <a:defRPr>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9pPr>
          </a:lstStyle>
          <a:p>
            <a:pPr algn="ctr"/>
            <a:r>
              <a:rPr lang="es-ES" sz="1200" b="1">
                <a:solidFill>
                  <a:schemeClr val="tx1"/>
                </a:solidFill>
              </a:rPr>
              <a:t>Keep Walking</a:t>
            </a:r>
          </a:p>
        </p:txBody>
      </p:sp>
      <p:sp>
        <p:nvSpPr>
          <p:cNvPr id="16" name="Flecha abajo 3"/>
          <p:cNvSpPr>
            <a:spLocks noChangeArrowheads="1"/>
          </p:cNvSpPr>
          <p:nvPr/>
        </p:nvSpPr>
        <p:spPr bwMode="auto">
          <a:xfrm>
            <a:off x="4872038" y="3519489"/>
            <a:ext cx="68262" cy="485775"/>
          </a:xfrm>
          <a:prstGeom prst="downArrow">
            <a:avLst>
              <a:gd name="adj1" fmla="val 50000"/>
              <a:gd name="adj2" fmla="val 50144"/>
            </a:avLst>
          </a:prstGeom>
          <a:solidFill>
            <a:schemeClr val="tx1"/>
          </a:solidFill>
          <a:ln w="9525" algn="ctr">
            <a:solidFill>
              <a:schemeClr val="tx1"/>
            </a:solidFill>
            <a:round/>
            <a:headEnd/>
            <a:tailEnd/>
          </a:ln>
        </p:spPr>
        <p:txBody>
          <a:bodyPr/>
          <a:lstStyle>
            <a:lvl1pPr>
              <a:defRPr>
                <a:solidFill>
                  <a:schemeClr val="bg1"/>
                </a:solidFill>
                <a:latin typeface="Arial" panose="020B0604020202020204" pitchFamily="34" charset="0"/>
                <a:ea typeface="ＭＳ Ｐゴシック" panose="020B0600070205080204" pitchFamily="34" charset="-128"/>
              </a:defRPr>
            </a:lvl1pPr>
            <a:lvl2pPr marL="742950" indent="-285750">
              <a:defRPr>
                <a:solidFill>
                  <a:schemeClr val="bg1"/>
                </a:solidFill>
                <a:latin typeface="Arial" panose="020B0604020202020204" pitchFamily="34" charset="0"/>
                <a:ea typeface="ＭＳ Ｐゴシック" panose="020B0600070205080204" pitchFamily="34" charset="-128"/>
              </a:defRPr>
            </a:lvl2pPr>
            <a:lvl3pPr marL="1143000" indent="-228600">
              <a:defRPr>
                <a:solidFill>
                  <a:schemeClr val="bg1"/>
                </a:solidFill>
                <a:latin typeface="Arial" panose="020B0604020202020204" pitchFamily="34" charset="0"/>
                <a:ea typeface="ＭＳ Ｐゴシック" panose="020B0600070205080204" pitchFamily="34" charset="-128"/>
              </a:defRPr>
            </a:lvl3pPr>
            <a:lvl4pPr marL="1600200" indent="-228600">
              <a:defRPr>
                <a:solidFill>
                  <a:schemeClr val="bg1"/>
                </a:solidFill>
                <a:latin typeface="Arial" panose="020B0604020202020204" pitchFamily="34" charset="0"/>
                <a:ea typeface="ＭＳ Ｐゴシック" panose="020B0600070205080204" pitchFamily="34" charset="-128"/>
              </a:defRPr>
            </a:lvl4pPr>
            <a:lvl5pPr marL="2057400" indent="-228600">
              <a:defRPr>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9pPr>
          </a:lstStyle>
          <a:p>
            <a:pPr eaLnBrk="1" hangingPunct="1">
              <a:lnSpc>
                <a:spcPct val="93000"/>
              </a:lnSpc>
              <a:buClr>
                <a:srgbClr val="000000"/>
              </a:buClr>
              <a:buSzPct val="100000"/>
              <a:buFont typeface="Arial" panose="020B0604020202020204" pitchFamily="34" charset="0"/>
              <a:buNone/>
            </a:pPr>
            <a:endParaRPr lang="es-ES">
              <a:ea typeface="Arial Unicode MS" panose="020B0604020202020204" pitchFamily="34" charset="-128"/>
            </a:endParaRPr>
          </a:p>
        </p:txBody>
      </p:sp>
      <p:sp>
        <p:nvSpPr>
          <p:cNvPr id="17" name="Rectángulo 1"/>
          <p:cNvSpPr/>
          <p:nvPr/>
        </p:nvSpPr>
        <p:spPr>
          <a:xfrm>
            <a:off x="4556397" y="4201585"/>
            <a:ext cx="212720" cy="101049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ES">
              <a:solidFill>
                <a:srgbClr val="FFFFFF"/>
              </a:solidFill>
              <a:latin typeface="Arial"/>
              <a:cs typeface="Arial"/>
            </a:endParaRPr>
          </a:p>
        </p:txBody>
      </p:sp>
      <p:sp>
        <p:nvSpPr>
          <p:cNvPr id="18" name="Rectángulo 1"/>
          <p:cNvSpPr/>
          <p:nvPr/>
        </p:nvSpPr>
        <p:spPr>
          <a:xfrm>
            <a:off x="5057480" y="3836670"/>
            <a:ext cx="212720" cy="13754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ES">
              <a:solidFill>
                <a:srgbClr val="FFFFFF"/>
              </a:solidFill>
              <a:latin typeface="Arial"/>
              <a:cs typeface="Arial"/>
            </a:endParaRPr>
          </a:p>
        </p:txBody>
      </p:sp>
      <p:pic>
        <p:nvPicPr>
          <p:cNvPr id="19" name="Bilde 18">
            <a:extLst>
              <a:ext uri="{FF2B5EF4-FFF2-40B4-BE49-F238E27FC236}">
                <a16:creationId xmlns:a16="http://schemas.microsoft.com/office/drawing/2014/main" id="{EAC8C090-72E7-4A37-9D5F-FF108E4C9B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563493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ChangeArrowheads="1"/>
          </p:cNvSpPr>
          <p:nvPr/>
        </p:nvSpPr>
        <p:spPr>
          <a:xfrm>
            <a:off x="3148049" y="620688"/>
            <a:ext cx="6173391" cy="803672"/>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Objective</a:t>
            </a:r>
          </a:p>
        </p:txBody>
      </p:sp>
      <p:pic>
        <p:nvPicPr>
          <p:cNvPr id="8" name="marxa amputat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75320" y="1424360"/>
            <a:ext cx="5677311" cy="4257983"/>
          </a:xfrm>
          <a:prstGeom prst="rect">
            <a:avLst/>
          </a:prstGeom>
        </p:spPr>
      </p:pic>
      <p:pic>
        <p:nvPicPr>
          <p:cNvPr id="5" name="Imagen 4"/>
          <p:cNvPicPr>
            <a:picLocks noChangeAspect="1"/>
          </p:cNvPicPr>
          <p:nvPr/>
        </p:nvPicPr>
        <p:blipFill>
          <a:blip r:embed="rId8"/>
          <a:stretch>
            <a:fillRect/>
          </a:stretch>
        </p:blipFill>
        <p:spPr>
          <a:xfrm rot="10800000">
            <a:off x="11235557" y="6619290"/>
            <a:ext cx="956441" cy="238709"/>
          </a:xfrm>
          <a:prstGeom prst="rect">
            <a:avLst/>
          </a:prstGeom>
        </p:spPr>
      </p:pic>
      <p:pic>
        <p:nvPicPr>
          <p:cNvPr id="6" name="Sr Burgues 2">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214290" y="1437341"/>
            <a:ext cx="5660001" cy="4245002"/>
          </a:xfrm>
          <a:prstGeom prst="rect">
            <a:avLst/>
          </a:prstGeom>
        </p:spPr>
      </p:pic>
      <p:pic>
        <p:nvPicPr>
          <p:cNvPr id="7" name="Bilde 6">
            <a:extLst>
              <a:ext uri="{FF2B5EF4-FFF2-40B4-BE49-F238E27FC236}">
                <a16:creationId xmlns:a16="http://schemas.microsoft.com/office/drawing/2014/main" id="{F3AA137E-FAB4-4E35-9C7F-052CE175784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3019629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vol="80000">
                <p:cTn id="13"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a:spLocks noChangeArrowheads="1"/>
          </p:cNvSpPr>
          <p:nvPr/>
        </p:nvSpPr>
        <p:spPr>
          <a:xfrm>
            <a:off x="2994509" y="620688"/>
            <a:ext cx="6173391" cy="803672"/>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Method</a:t>
            </a:r>
          </a:p>
        </p:txBody>
      </p:sp>
      <p:pic>
        <p:nvPicPr>
          <p:cNvPr id="7" name="6 Imagen" descr="Muñones_Amputado-Transfemoral.png"/>
          <p:cNvPicPr>
            <a:picLocks noChangeAspect="1"/>
          </p:cNvPicPr>
          <p:nvPr/>
        </p:nvPicPr>
        <p:blipFill>
          <a:blip r:embed="rId3" cstate="print"/>
          <a:stretch>
            <a:fillRect/>
          </a:stretch>
        </p:blipFill>
        <p:spPr>
          <a:xfrm>
            <a:off x="2207568" y="1391093"/>
            <a:ext cx="2346667" cy="4118095"/>
          </a:xfrm>
          <a:prstGeom prst="rect">
            <a:avLst/>
          </a:prstGeom>
        </p:spPr>
      </p:pic>
      <p:pic>
        <p:nvPicPr>
          <p:cNvPr id="5" name="4 Imagen" descr="Muñones_Amputado-Implantado.png"/>
          <p:cNvPicPr>
            <a:picLocks noChangeAspect="1"/>
          </p:cNvPicPr>
          <p:nvPr/>
        </p:nvPicPr>
        <p:blipFill>
          <a:blip r:embed="rId4" cstate="print"/>
          <a:stretch>
            <a:fillRect/>
          </a:stretch>
        </p:blipFill>
        <p:spPr>
          <a:xfrm>
            <a:off x="2207569" y="1407727"/>
            <a:ext cx="2346667" cy="4118095"/>
          </a:xfrm>
          <a:prstGeom prst="rect">
            <a:avLst/>
          </a:prstGeom>
        </p:spPr>
      </p:pic>
      <p:sp>
        <p:nvSpPr>
          <p:cNvPr id="3" name="CuadroTexto 2"/>
          <p:cNvSpPr txBox="1"/>
          <p:nvPr/>
        </p:nvSpPr>
        <p:spPr>
          <a:xfrm>
            <a:off x="5173788" y="1970213"/>
            <a:ext cx="5328592" cy="2246769"/>
          </a:xfrm>
          <a:prstGeom prst="rect">
            <a:avLst/>
          </a:prstGeom>
          <a:noFill/>
        </p:spPr>
        <p:txBody>
          <a:bodyPr wrap="square" rtlCol="0">
            <a:spAutoFit/>
          </a:bodyPr>
          <a:lstStyle/>
          <a:p>
            <a:pPr fontAlgn="base">
              <a:spcBef>
                <a:spcPct val="0"/>
              </a:spcBef>
              <a:spcAft>
                <a:spcPct val="0"/>
              </a:spcAft>
            </a:pPr>
            <a:r>
              <a:rPr lang="en-US" sz="2000" dirty="0">
                <a:solidFill>
                  <a:srgbClr val="000000"/>
                </a:solidFill>
                <a:latin typeface="Signika" panose="02010003020600000004" pitchFamily="50" charset="0"/>
                <a:cs typeface="Arial" panose="020B0604020202020204" pitchFamily="34" charset="0"/>
              </a:rPr>
              <a:t>A </a:t>
            </a:r>
            <a:r>
              <a:rPr lang="en-US" sz="2000" b="1" dirty="0">
                <a:solidFill>
                  <a:srgbClr val="000000"/>
                </a:solidFill>
                <a:latin typeface="Signika" panose="02010003020600000004" pitchFamily="50" charset="0"/>
                <a:cs typeface="Arial" panose="020B0604020202020204" pitchFamily="34" charset="0"/>
              </a:rPr>
              <a:t>titanium stem </a:t>
            </a:r>
            <a:r>
              <a:rPr lang="en-US" sz="2000" dirty="0">
                <a:solidFill>
                  <a:srgbClr val="000000"/>
                </a:solidFill>
                <a:latin typeface="Signika" panose="02010003020600000004" pitchFamily="50" charset="0"/>
                <a:cs typeface="Arial" panose="020B0604020202020204" pitchFamily="34" charset="0"/>
              </a:rPr>
              <a:t>anchored in the femoral medullary canal</a:t>
            </a:r>
          </a:p>
          <a:p>
            <a:pPr fontAlgn="base">
              <a:spcBef>
                <a:spcPct val="0"/>
              </a:spcBef>
              <a:spcAft>
                <a:spcPct val="0"/>
              </a:spcAft>
            </a:pPr>
            <a:endParaRPr lang="en-US" sz="2000" dirty="0">
              <a:solidFill>
                <a:srgbClr val="000000"/>
              </a:solidFill>
              <a:latin typeface="Signika" panose="02010003020600000004" pitchFamily="50" charset="0"/>
              <a:cs typeface="Arial" panose="020B0604020202020204" pitchFamily="34" charset="0"/>
            </a:endParaRPr>
          </a:p>
          <a:p>
            <a:pPr fontAlgn="base">
              <a:spcBef>
                <a:spcPct val="0"/>
              </a:spcBef>
              <a:spcAft>
                <a:spcPct val="0"/>
              </a:spcAft>
            </a:pPr>
            <a:r>
              <a:rPr lang="en-US" sz="2000" dirty="0">
                <a:solidFill>
                  <a:srgbClr val="000000"/>
                </a:solidFill>
                <a:latin typeface="Signika" panose="02010003020600000004" pitchFamily="50" charset="0"/>
                <a:cs typeface="Arial" panose="020B0604020202020204" pitchFamily="34" charset="0"/>
              </a:rPr>
              <a:t>A </a:t>
            </a:r>
            <a:r>
              <a:rPr lang="en-US" sz="2000" b="1" dirty="0">
                <a:solidFill>
                  <a:srgbClr val="000000"/>
                </a:solidFill>
                <a:latin typeface="Signika" panose="02010003020600000004" pitchFamily="50" charset="0"/>
                <a:cs typeface="Arial" panose="020B0604020202020204" pitchFamily="34" charset="0"/>
              </a:rPr>
              <a:t>polyethylene</a:t>
            </a:r>
            <a:r>
              <a:rPr lang="en-US" sz="2000" dirty="0">
                <a:solidFill>
                  <a:srgbClr val="000000"/>
                </a:solidFill>
                <a:latin typeface="Signika" panose="02010003020600000004" pitchFamily="50" charset="0"/>
                <a:cs typeface="Arial" panose="020B0604020202020204" pitchFamily="34" charset="0"/>
              </a:rPr>
              <a:t>  </a:t>
            </a:r>
            <a:r>
              <a:rPr lang="en-US" sz="2000" b="1" dirty="0">
                <a:solidFill>
                  <a:srgbClr val="000000"/>
                </a:solidFill>
                <a:latin typeface="Signika" panose="02010003020600000004" pitchFamily="50" charset="0"/>
                <a:cs typeface="Arial" panose="020B0604020202020204" pitchFamily="34" charset="0"/>
              </a:rPr>
              <a:t>spacer</a:t>
            </a:r>
            <a:r>
              <a:rPr lang="en-US" sz="2000" dirty="0">
                <a:solidFill>
                  <a:srgbClr val="000000"/>
                </a:solidFill>
                <a:latin typeface="Signika" panose="02010003020600000004" pitchFamily="50" charset="0"/>
                <a:cs typeface="Arial" panose="020B0604020202020204" pitchFamily="34" charset="0"/>
              </a:rPr>
              <a:t> at the distal end of the femur, covered by the residuum’s soft tissues. This spacer restores the distal weight bearing capabilities of the femur</a:t>
            </a:r>
          </a:p>
        </p:txBody>
      </p:sp>
      <p:pic>
        <p:nvPicPr>
          <p:cNvPr id="8" name="Imagen 7"/>
          <p:cNvPicPr>
            <a:picLocks noChangeAspect="1"/>
          </p:cNvPicPr>
          <p:nvPr/>
        </p:nvPicPr>
        <p:blipFill>
          <a:blip r:embed="rId5"/>
          <a:stretch>
            <a:fillRect/>
          </a:stretch>
        </p:blipFill>
        <p:spPr>
          <a:xfrm rot="10800000">
            <a:off x="11235557" y="6619290"/>
            <a:ext cx="956441" cy="238709"/>
          </a:xfrm>
          <a:prstGeom prst="rect">
            <a:avLst/>
          </a:prstGeom>
        </p:spPr>
      </p:pic>
      <p:pic>
        <p:nvPicPr>
          <p:cNvPr id="9" name="Bilde 8">
            <a:extLst>
              <a:ext uri="{FF2B5EF4-FFF2-40B4-BE49-F238E27FC236}">
                <a16:creationId xmlns:a16="http://schemas.microsoft.com/office/drawing/2014/main" id="{C25A34CA-EE43-48D2-B665-9FD102EE92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989888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plante-Desmontado.png"/>
          <p:cNvPicPr>
            <a:picLocks noChangeAspect="1"/>
          </p:cNvPicPr>
          <p:nvPr/>
        </p:nvPicPr>
        <p:blipFill>
          <a:blip r:embed="rId3" cstate="print"/>
          <a:stretch>
            <a:fillRect/>
          </a:stretch>
        </p:blipFill>
        <p:spPr>
          <a:xfrm>
            <a:off x="3395704" y="1052736"/>
            <a:ext cx="1186025" cy="4948014"/>
          </a:xfrm>
          <a:prstGeom prst="rect">
            <a:avLst/>
          </a:prstGeom>
        </p:spPr>
      </p:pic>
      <p:sp>
        <p:nvSpPr>
          <p:cNvPr id="4" name="Rectangle 7"/>
          <p:cNvSpPr txBox="1">
            <a:spLocks noChangeArrowheads="1"/>
          </p:cNvSpPr>
          <p:nvPr/>
        </p:nvSpPr>
        <p:spPr>
          <a:xfrm>
            <a:off x="4851754" y="620688"/>
            <a:ext cx="3548502" cy="1242138"/>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The Keep Walking </a:t>
            </a:r>
          </a:p>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implant</a:t>
            </a:r>
          </a:p>
        </p:txBody>
      </p:sp>
      <p:sp>
        <p:nvSpPr>
          <p:cNvPr id="5" name="4 CuadroTexto"/>
          <p:cNvSpPr txBox="1"/>
          <p:nvPr/>
        </p:nvSpPr>
        <p:spPr>
          <a:xfrm>
            <a:off x="4851754" y="2834936"/>
            <a:ext cx="3998552" cy="830997"/>
          </a:xfrm>
          <a:prstGeom prst="rect">
            <a:avLst/>
          </a:prstGeom>
          <a:noFill/>
        </p:spPr>
        <p:txBody>
          <a:bodyPr wrap="square" rtlCol="0">
            <a:spAutoFit/>
          </a:bodyPr>
          <a:lstStyle/>
          <a:p>
            <a:pPr fontAlgn="base">
              <a:spcBef>
                <a:spcPct val="0"/>
              </a:spcBef>
              <a:spcAft>
                <a:spcPct val="0"/>
              </a:spcAft>
            </a:pPr>
            <a:r>
              <a:rPr lang="en-US" sz="2400" b="1" dirty="0">
                <a:solidFill>
                  <a:srgbClr val="000000"/>
                </a:solidFill>
                <a:latin typeface="Signika" pitchFamily="50" charset="0"/>
                <a:cs typeface="Arial" panose="020B0604020202020204" pitchFamily="34" charset="0"/>
              </a:rPr>
              <a:t>Stem: </a:t>
            </a:r>
            <a:r>
              <a:rPr lang="en-US" sz="2400" dirty="0">
                <a:solidFill>
                  <a:srgbClr val="000000"/>
                </a:solidFill>
                <a:latin typeface="Signika" pitchFamily="50" charset="0"/>
                <a:cs typeface="Arial" panose="020B0604020202020204" pitchFamily="34" charset="0"/>
              </a:rPr>
              <a:t>titanium </a:t>
            </a:r>
            <a:r>
              <a:rPr lang="en-US" sz="2400" dirty="0" err="1">
                <a:solidFill>
                  <a:srgbClr val="000000"/>
                </a:solidFill>
                <a:latin typeface="Signika" pitchFamily="50" charset="0"/>
                <a:cs typeface="Arial" panose="020B0604020202020204" pitchFamily="34" charset="0"/>
              </a:rPr>
              <a:t>Ti6Al4V</a:t>
            </a:r>
            <a:endParaRPr lang="en-US" sz="2400" dirty="0">
              <a:solidFill>
                <a:srgbClr val="000000"/>
              </a:solidFill>
              <a:latin typeface="Signika" pitchFamily="50" charset="0"/>
              <a:cs typeface="Arial" panose="020B0604020202020204" pitchFamily="34" charset="0"/>
            </a:endParaRPr>
          </a:p>
          <a:p>
            <a:pPr fontAlgn="base">
              <a:spcBef>
                <a:spcPct val="0"/>
              </a:spcBef>
              <a:spcAft>
                <a:spcPct val="0"/>
              </a:spcAft>
            </a:pPr>
            <a:r>
              <a:rPr lang="en-US" sz="2400" dirty="0">
                <a:solidFill>
                  <a:srgbClr val="000000"/>
                </a:solidFill>
                <a:latin typeface="Signika" pitchFamily="50" charset="0"/>
                <a:cs typeface="Arial" panose="020B0604020202020204" pitchFamily="34" charset="0"/>
              </a:rPr>
              <a:t>4 lengths and 6 diameters</a:t>
            </a:r>
          </a:p>
        </p:txBody>
      </p:sp>
      <p:sp>
        <p:nvSpPr>
          <p:cNvPr id="6" name="5 CuadroTexto"/>
          <p:cNvSpPr txBox="1"/>
          <p:nvPr/>
        </p:nvSpPr>
        <p:spPr>
          <a:xfrm>
            <a:off x="4851754" y="3807045"/>
            <a:ext cx="4376594" cy="830997"/>
          </a:xfrm>
          <a:prstGeom prst="rect">
            <a:avLst/>
          </a:prstGeom>
          <a:noFill/>
        </p:spPr>
        <p:txBody>
          <a:bodyPr wrap="square" rtlCol="0">
            <a:spAutoFit/>
          </a:bodyPr>
          <a:lstStyle/>
          <a:p>
            <a:pPr fontAlgn="base">
              <a:spcBef>
                <a:spcPct val="0"/>
              </a:spcBef>
              <a:spcAft>
                <a:spcPct val="0"/>
              </a:spcAft>
            </a:pPr>
            <a:r>
              <a:rPr lang="en-US" sz="2400" b="1" dirty="0">
                <a:solidFill>
                  <a:srgbClr val="000000"/>
                </a:solidFill>
                <a:latin typeface="Signika" pitchFamily="50" charset="0"/>
                <a:cs typeface="Arial" panose="020B0604020202020204" pitchFamily="34" charset="0"/>
              </a:rPr>
              <a:t>Spacer: </a:t>
            </a:r>
            <a:r>
              <a:rPr lang="en-US" sz="2400" dirty="0">
                <a:solidFill>
                  <a:srgbClr val="000000"/>
                </a:solidFill>
                <a:latin typeface="Signika" pitchFamily="50" charset="0"/>
                <a:cs typeface="Arial" panose="020B0604020202020204" pitchFamily="34" charset="0"/>
              </a:rPr>
              <a:t>UHMW polyethylene</a:t>
            </a:r>
          </a:p>
          <a:p>
            <a:pPr fontAlgn="base">
              <a:spcBef>
                <a:spcPct val="0"/>
              </a:spcBef>
              <a:spcAft>
                <a:spcPct val="0"/>
              </a:spcAft>
            </a:pPr>
            <a:r>
              <a:rPr lang="en-US" sz="2400" dirty="0">
                <a:solidFill>
                  <a:srgbClr val="000000"/>
                </a:solidFill>
                <a:latin typeface="Signika" pitchFamily="50" charset="0"/>
                <a:cs typeface="Arial" panose="020B0604020202020204" pitchFamily="34" charset="0"/>
              </a:rPr>
              <a:t>3 sizes</a:t>
            </a:r>
          </a:p>
        </p:txBody>
      </p:sp>
      <p:sp>
        <p:nvSpPr>
          <p:cNvPr id="7" name="6 CuadroTexto"/>
          <p:cNvSpPr txBox="1"/>
          <p:nvPr/>
        </p:nvSpPr>
        <p:spPr>
          <a:xfrm>
            <a:off x="4851759" y="4779154"/>
            <a:ext cx="4052557" cy="461665"/>
          </a:xfrm>
          <a:prstGeom prst="rect">
            <a:avLst/>
          </a:prstGeom>
          <a:noFill/>
        </p:spPr>
        <p:txBody>
          <a:bodyPr wrap="square" rtlCol="0">
            <a:spAutoFit/>
          </a:bodyPr>
          <a:lstStyle/>
          <a:p>
            <a:pPr fontAlgn="base">
              <a:spcBef>
                <a:spcPct val="0"/>
              </a:spcBef>
              <a:spcAft>
                <a:spcPct val="0"/>
              </a:spcAft>
            </a:pPr>
            <a:r>
              <a:rPr lang="en-US" sz="2400" b="1" dirty="0">
                <a:solidFill>
                  <a:srgbClr val="000000"/>
                </a:solidFill>
                <a:latin typeface="Signika" pitchFamily="50" charset="0"/>
                <a:cs typeface="Arial" panose="020B0604020202020204" pitchFamily="34" charset="0"/>
              </a:rPr>
              <a:t>Plug: U</a:t>
            </a:r>
            <a:r>
              <a:rPr lang="en-US" sz="2400" dirty="0">
                <a:solidFill>
                  <a:srgbClr val="000000"/>
                </a:solidFill>
                <a:latin typeface="Signika" pitchFamily="50" charset="0"/>
                <a:cs typeface="Arial" panose="020B0604020202020204" pitchFamily="34" charset="0"/>
              </a:rPr>
              <a:t>HMW polyethylene</a:t>
            </a:r>
          </a:p>
        </p:txBody>
      </p:sp>
      <p:sp>
        <p:nvSpPr>
          <p:cNvPr id="8" name="7 CuadroTexto"/>
          <p:cNvSpPr txBox="1"/>
          <p:nvPr/>
        </p:nvSpPr>
        <p:spPr>
          <a:xfrm>
            <a:off x="4851759" y="5373220"/>
            <a:ext cx="3728521" cy="461665"/>
          </a:xfrm>
          <a:prstGeom prst="rect">
            <a:avLst/>
          </a:prstGeom>
          <a:noFill/>
        </p:spPr>
        <p:txBody>
          <a:bodyPr wrap="square" rtlCol="0">
            <a:spAutoFit/>
          </a:bodyPr>
          <a:lstStyle/>
          <a:p>
            <a:pPr fontAlgn="base">
              <a:spcBef>
                <a:spcPct val="0"/>
              </a:spcBef>
              <a:spcAft>
                <a:spcPct val="0"/>
              </a:spcAft>
            </a:pPr>
            <a:r>
              <a:rPr lang="en-US" sz="2400" b="1" dirty="0">
                <a:solidFill>
                  <a:srgbClr val="000000"/>
                </a:solidFill>
                <a:latin typeface="Signika" pitchFamily="50" charset="0"/>
                <a:cs typeface="Arial" panose="020B0604020202020204" pitchFamily="34" charset="0"/>
              </a:rPr>
              <a:t>Screw: </a:t>
            </a:r>
            <a:r>
              <a:rPr lang="en-US" sz="2400" dirty="0">
                <a:solidFill>
                  <a:srgbClr val="000000"/>
                </a:solidFill>
                <a:latin typeface="Signika" pitchFamily="50" charset="0"/>
                <a:cs typeface="Arial" panose="020B0604020202020204" pitchFamily="34" charset="0"/>
              </a:rPr>
              <a:t>titanium </a:t>
            </a:r>
            <a:r>
              <a:rPr lang="en-US" sz="2400" dirty="0" err="1">
                <a:solidFill>
                  <a:srgbClr val="000000"/>
                </a:solidFill>
                <a:latin typeface="Signika" pitchFamily="50" charset="0"/>
                <a:cs typeface="Arial" panose="020B0604020202020204" pitchFamily="34" charset="0"/>
              </a:rPr>
              <a:t>Ti6Al4V</a:t>
            </a:r>
            <a:endParaRPr lang="en-US" sz="2400" dirty="0">
              <a:solidFill>
                <a:srgbClr val="000000"/>
              </a:solidFill>
              <a:latin typeface="Signika" pitchFamily="50" charset="0"/>
              <a:cs typeface="Arial" panose="020B0604020202020204" pitchFamily="34" charset="0"/>
            </a:endParaRPr>
          </a:p>
        </p:txBody>
      </p:sp>
      <p:cxnSp>
        <p:nvCxnSpPr>
          <p:cNvPr id="10" name="9 Conector recto"/>
          <p:cNvCxnSpPr/>
          <p:nvPr/>
        </p:nvCxnSpPr>
        <p:spPr>
          <a:xfrm rot="10800000">
            <a:off x="4097781" y="2996952"/>
            <a:ext cx="69997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rot="10800000">
            <a:off x="4367813" y="4200786"/>
            <a:ext cx="42994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rot="10800000" flipV="1">
            <a:off x="4151789" y="5048358"/>
            <a:ext cx="645965" cy="8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rot="10800000">
            <a:off x="4043777" y="5604618"/>
            <a:ext cx="7539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Imagen 12"/>
          <p:cNvPicPr>
            <a:picLocks noChangeAspect="1"/>
          </p:cNvPicPr>
          <p:nvPr/>
        </p:nvPicPr>
        <p:blipFill>
          <a:blip r:embed="rId4"/>
          <a:stretch>
            <a:fillRect/>
          </a:stretch>
        </p:blipFill>
        <p:spPr>
          <a:xfrm rot="10800000">
            <a:off x="11235557" y="6619290"/>
            <a:ext cx="956441" cy="238709"/>
          </a:xfrm>
          <a:prstGeom prst="rect">
            <a:avLst/>
          </a:prstGeom>
        </p:spPr>
      </p:pic>
      <p:pic>
        <p:nvPicPr>
          <p:cNvPr id="14" name="Bilde 13">
            <a:extLst>
              <a:ext uri="{FF2B5EF4-FFF2-40B4-BE49-F238E27FC236}">
                <a16:creationId xmlns:a16="http://schemas.microsoft.com/office/drawing/2014/main" id="{351C9B50-5D38-45A0-B83B-2D78A31B22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74855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rgbClr val="5F5F5F"/>
                                      </p:to>
                                    </p:animClr>
                                  </p:sub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animClr clrSpc="rgb" dir="cw">
                                      <p:cBhvr override="childStyle">
                                        <p:cTn dur="1" fill="hold" display="0" masterRel="nextClick" afterEffect="1"/>
                                        <p:tgtEl>
                                          <p:spTgt spid="10"/>
                                        </p:tgtEl>
                                        <p:attrNameLst>
                                          <p:attrName>ppt_c</p:attrName>
                                        </p:attrNameLst>
                                      </p:cBhvr>
                                      <p:to>
                                        <a:srgbClr val="5F5F5F"/>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subTnLst>
                                    <p:animClr clrSpc="rgb" dir="cw">
                                      <p:cBhvr override="childStyle">
                                        <p:cTn dur="1" fill="hold" display="0" masterRel="nextClick" afterEffect="1"/>
                                        <p:tgtEl>
                                          <p:spTgt spid="11"/>
                                        </p:tgtEl>
                                        <p:attrNameLst>
                                          <p:attrName>ppt_c</p:attrName>
                                        </p:attrNameLst>
                                      </p:cBhvr>
                                      <p:to>
                                        <a:srgbClr val="5F5F5F"/>
                                      </p:to>
                                    </p:animClr>
                                  </p:sub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rgbClr val="5F5F5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subTnLst>
                                    <p:animClr clrSpc="rgb" dir="cw">
                                      <p:cBhvr override="childStyle">
                                        <p:cTn dur="1" fill="hold" display="0" masterRel="nextClick" afterEffect="1"/>
                                        <p:tgtEl>
                                          <p:spTgt spid="15"/>
                                        </p:tgtEl>
                                        <p:attrNameLst>
                                          <p:attrName>ppt_c</p:attrName>
                                        </p:attrNameLst>
                                      </p:cBhvr>
                                      <p:to>
                                        <a:srgbClr val="5F5F5F"/>
                                      </p:to>
                                    </p:animClr>
                                  </p:sub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subTnLst>
                                    <p:animClr clrSpc="rgb" dir="cw">
                                      <p:cBhvr override="childStyle">
                                        <p:cTn dur="1" fill="hold" display="0" masterRel="nextClick" afterEffect="1"/>
                                        <p:tgtEl>
                                          <p:spTgt spid="7"/>
                                        </p:tgtEl>
                                        <p:attrNameLst>
                                          <p:attrName>ppt_c</p:attrName>
                                        </p:attrNameLst>
                                      </p:cBhvr>
                                      <p:to>
                                        <a:srgbClr val="5F5F5F"/>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4"/>
          <p:cNvPicPr>
            <a:picLocks noChangeAspect="1"/>
          </p:cNvPicPr>
          <p:nvPr/>
        </p:nvPicPr>
        <p:blipFill>
          <a:blip r:embed="rId3" cstate="print"/>
          <a:stretch>
            <a:fillRect/>
          </a:stretch>
        </p:blipFill>
        <p:spPr>
          <a:xfrm>
            <a:off x="2927648" y="1916331"/>
            <a:ext cx="6696744" cy="4679721"/>
          </a:xfrm>
          <a:prstGeom prst="rect">
            <a:avLst/>
          </a:prstGeom>
        </p:spPr>
      </p:pic>
      <p:sp>
        <p:nvSpPr>
          <p:cNvPr id="8" name="Rectangle 7"/>
          <p:cNvSpPr txBox="1">
            <a:spLocks noChangeArrowheads="1"/>
          </p:cNvSpPr>
          <p:nvPr/>
        </p:nvSpPr>
        <p:spPr>
          <a:xfrm>
            <a:off x="4727848" y="548680"/>
            <a:ext cx="3548502" cy="1242138"/>
          </a:xfrm>
          <a:prstGeom prst="rect">
            <a:avLst/>
          </a:prstGeom>
          <a:ln w="9360"/>
        </p:spPr>
        <p:txBody>
          <a:bodyPr lIns="0" tIns="0" rIns="0" bIns="0"/>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The Keep Walking </a:t>
            </a:r>
          </a:p>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implant</a:t>
            </a:r>
          </a:p>
        </p:txBody>
      </p:sp>
      <p:pic>
        <p:nvPicPr>
          <p:cNvPr id="5" name="Imagen 4"/>
          <p:cNvPicPr>
            <a:picLocks noChangeAspect="1"/>
          </p:cNvPicPr>
          <p:nvPr/>
        </p:nvPicPr>
        <p:blipFill>
          <a:blip r:embed="rId4"/>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D4738EFA-C44E-4985-AC04-9976A53A98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304225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25670" y="692697"/>
            <a:ext cx="5886654" cy="646331"/>
          </a:xfrm>
          <a:prstGeom prst="rect">
            <a:avLst/>
          </a:prstGeom>
          <a:noFill/>
        </p:spPr>
        <p:txBody>
          <a:bodyPr wrap="square" rtlCol="0">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Characteristics/Benefits</a:t>
            </a:r>
          </a:p>
        </p:txBody>
      </p:sp>
      <p:sp>
        <p:nvSpPr>
          <p:cNvPr id="5" name="4 CuadroTexto"/>
          <p:cNvSpPr txBox="1"/>
          <p:nvPr/>
        </p:nvSpPr>
        <p:spPr>
          <a:xfrm>
            <a:off x="2999656" y="2132857"/>
            <a:ext cx="6768752" cy="3395801"/>
          </a:xfrm>
          <a:prstGeom prst="rect">
            <a:avLst/>
          </a:prstGeom>
          <a:noFill/>
        </p:spPr>
        <p:txBody>
          <a:bodyPr wrap="square" rtlCol="0">
            <a:spAutoFit/>
          </a:bodyPr>
          <a:lstStyle/>
          <a:p>
            <a:pPr marL="216000" indent="-216000" fontAlgn="base">
              <a:spcBef>
                <a:spcPts val="1350"/>
              </a:spcBef>
              <a:spcAft>
                <a:spcPct val="0"/>
              </a:spcAft>
              <a:defRPr/>
            </a:pPr>
            <a:r>
              <a:rPr lang="en-US" sz="2400" dirty="0">
                <a:solidFill>
                  <a:srgbClr val="000000"/>
                </a:solidFill>
                <a:latin typeface="Signika" pitchFamily="50" charset="0"/>
                <a:cs typeface="Arial" panose="020B0604020202020204" pitchFamily="34" charset="0"/>
              </a:rPr>
              <a:t>•</a:t>
            </a:r>
            <a:r>
              <a:rPr lang="en-US" sz="2400"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Valid for amputees of </a:t>
            </a:r>
            <a:r>
              <a:rPr lang="en-US" sz="2400" b="1" dirty="0">
                <a:solidFill>
                  <a:srgbClr val="000000"/>
                </a:solidFill>
                <a:latin typeface="Signika" pitchFamily="50" charset="0"/>
                <a:cs typeface="Arial" panose="020B0604020202020204" pitchFamily="34" charset="0"/>
              </a:rPr>
              <a:t>vascular</a:t>
            </a:r>
            <a:r>
              <a:rPr lang="en-US" sz="2400" dirty="0">
                <a:solidFill>
                  <a:srgbClr val="000000"/>
                </a:solidFill>
                <a:latin typeface="Signika" pitchFamily="50" charset="0"/>
                <a:cs typeface="Arial" panose="020B0604020202020204" pitchFamily="34" charset="0"/>
              </a:rPr>
              <a:t>, traumatic, congenital or oncologic etiology</a:t>
            </a:r>
          </a:p>
          <a:p>
            <a:pPr marL="216000" indent="-216000" fontAlgn="base">
              <a:spcBef>
                <a:spcPts val="1350"/>
              </a:spcBef>
              <a:spcAft>
                <a:spcPct val="0"/>
              </a:spcAft>
              <a:defRPr/>
            </a:pPr>
            <a:r>
              <a:rPr lang="en-US" sz="2400" dirty="0">
                <a:solidFill>
                  <a:srgbClr val="000000"/>
                </a:solidFill>
                <a:latin typeface="Signika" pitchFamily="50" charset="0"/>
                <a:cs typeface="Arial" panose="020B0604020202020204" pitchFamily="34" charset="0"/>
              </a:rPr>
              <a:t>•</a:t>
            </a:r>
            <a:r>
              <a:rPr lang="en-US" sz="2400"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Permits </a:t>
            </a:r>
            <a:r>
              <a:rPr lang="en-US" sz="2400" b="1" i="1" dirty="0">
                <a:solidFill>
                  <a:srgbClr val="000000"/>
                </a:solidFill>
                <a:latin typeface="Signika" pitchFamily="50" charset="0"/>
                <a:cs typeface="Arial" panose="020B0604020202020204" pitchFamily="34" charset="0"/>
              </a:rPr>
              <a:t>distal weight bearing</a:t>
            </a:r>
          </a:p>
          <a:p>
            <a:pPr marL="216000" indent="-216000" fontAlgn="base">
              <a:spcBef>
                <a:spcPts val="1350"/>
              </a:spcBef>
              <a:spcAft>
                <a:spcPct val="0"/>
              </a:spcAft>
              <a:defRPr/>
            </a:pPr>
            <a:r>
              <a:rPr lang="en-US" sz="2400" dirty="0">
                <a:solidFill>
                  <a:srgbClr val="000000"/>
                </a:solidFill>
                <a:latin typeface="Signika" pitchFamily="50" charset="0"/>
                <a:cs typeface="Arial" panose="020B0604020202020204" pitchFamily="34" charset="0"/>
              </a:rPr>
              <a:t>•</a:t>
            </a:r>
            <a:r>
              <a:rPr lang="en-US" sz="2400"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Transmits charges to the femur</a:t>
            </a:r>
          </a:p>
          <a:p>
            <a:pPr marL="216000" indent="-216000" fontAlgn="base">
              <a:spcBef>
                <a:spcPts val="1350"/>
              </a:spcBef>
              <a:spcAft>
                <a:spcPct val="0"/>
              </a:spcAft>
              <a:defRPr/>
            </a:pPr>
            <a:r>
              <a:rPr lang="en-US" sz="2400" dirty="0">
                <a:solidFill>
                  <a:srgbClr val="000000"/>
                </a:solidFill>
                <a:latin typeface="Signika" pitchFamily="50" charset="0"/>
                <a:cs typeface="Arial" panose="020B0604020202020204" pitchFamily="34" charset="0"/>
              </a:rPr>
              <a:t>•</a:t>
            </a:r>
            <a:r>
              <a:rPr lang="en-US" sz="2400"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Permits the use of a more comfortable socket with more hip range	  </a:t>
            </a:r>
          </a:p>
          <a:p>
            <a:pPr marL="216000" indent="-216000" fontAlgn="base">
              <a:spcBef>
                <a:spcPts val="1350"/>
              </a:spcBef>
              <a:spcAft>
                <a:spcPct val="0"/>
              </a:spcAft>
              <a:defRPr/>
            </a:pPr>
            <a:r>
              <a:rPr lang="en-US" sz="2400" dirty="0">
                <a:solidFill>
                  <a:srgbClr val="000000"/>
                </a:solidFill>
                <a:latin typeface="Signika" pitchFamily="50" charset="0"/>
                <a:cs typeface="Arial" panose="020B0604020202020204" pitchFamily="34" charset="0"/>
              </a:rPr>
              <a:t>•</a:t>
            </a:r>
            <a:r>
              <a:rPr lang="en-US" sz="2400"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Permits walking with less or no technical aids</a:t>
            </a:r>
          </a:p>
        </p:txBody>
      </p:sp>
      <p:pic>
        <p:nvPicPr>
          <p:cNvPr id="7" name="Imagen 6"/>
          <p:cNvPicPr>
            <a:picLocks noChangeAspect="1"/>
          </p:cNvPicPr>
          <p:nvPr/>
        </p:nvPicPr>
        <p:blipFill>
          <a:blip r:embed="rId3"/>
          <a:stretch>
            <a:fillRect/>
          </a:stretch>
        </p:blipFill>
        <p:spPr>
          <a:xfrm rot="10800000">
            <a:off x="11235557" y="6619290"/>
            <a:ext cx="956441" cy="238709"/>
          </a:xfrm>
          <a:prstGeom prst="rect">
            <a:avLst/>
          </a:prstGeom>
        </p:spPr>
      </p:pic>
      <p:pic>
        <p:nvPicPr>
          <p:cNvPr id="6" name="Bilde 5">
            <a:extLst>
              <a:ext uri="{FF2B5EF4-FFF2-40B4-BE49-F238E27FC236}">
                <a16:creationId xmlns:a16="http://schemas.microsoft.com/office/drawing/2014/main" id="{ECCB319F-DCEB-4DAA-BD0B-CEE1879A9B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61992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rgbClr val="5F5F5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5F5F5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5F5F5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5F5F5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428703" y="246501"/>
            <a:ext cx="4166245" cy="1754326"/>
          </a:xfrm>
          <a:prstGeom prst="rect">
            <a:avLst/>
          </a:prstGeom>
          <a:noFill/>
        </p:spPr>
        <p:txBody>
          <a:bodyPr wrap="square" rtlCol="0">
            <a:spAutoFit/>
          </a:bodyPr>
          <a:lstStyle/>
          <a:p>
            <a:pPr fontAlgn="base">
              <a:spcBef>
                <a:spcPct val="0"/>
              </a:spcBef>
              <a:spcAft>
                <a:spcPct val="0"/>
              </a:spcAft>
            </a:pPr>
            <a:r>
              <a:rPr lang="en-US" sz="3600" b="1" dirty="0">
                <a:solidFill>
                  <a:srgbClr val="48A23F"/>
                </a:solidFill>
                <a:latin typeface="Signika" pitchFamily="50" charset="0"/>
                <a:cs typeface="Arial" panose="020B0604020202020204" pitchFamily="34" charset="0"/>
              </a:rPr>
              <a:t>Knee Disarticulated</a:t>
            </a:r>
          </a:p>
          <a:p>
            <a:pPr fontAlgn="base">
              <a:spcBef>
                <a:spcPct val="0"/>
              </a:spcBef>
              <a:spcAft>
                <a:spcPct val="0"/>
              </a:spcAft>
            </a:pPr>
            <a:r>
              <a:rPr lang="en-US" sz="3600" b="1" dirty="0">
                <a:solidFill>
                  <a:srgbClr val="48A23F"/>
                </a:solidFill>
                <a:latin typeface="Signika" pitchFamily="50" charset="0"/>
                <a:cs typeface="Arial" panose="020B0604020202020204" pitchFamily="34" charset="0"/>
              </a:rPr>
              <a:t>benefits</a:t>
            </a:r>
          </a:p>
          <a:p>
            <a:pPr fontAlgn="base">
              <a:spcBef>
                <a:spcPct val="0"/>
              </a:spcBef>
              <a:spcAft>
                <a:spcPct val="0"/>
              </a:spcAft>
            </a:pPr>
            <a:r>
              <a:rPr lang="en-US" sz="3600" b="1" dirty="0">
                <a:solidFill>
                  <a:srgbClr val="48A23F"/>
                </a:solidFill>
                <a:latin typeface="Signika" pitchFamily="50" charset="0"/>
                <a:cs typeface="Arial" panose="020B0604020202020204" pitchFamily="34" charset="0"/>
              </a:rPr>
              <a:t>      </a:t>
            </a:r>
          </a:p>
        </p:txBody>
      </p:sp>
      <p:sp>
        <p:nvSpPr>
          <p:cNvPr id="7" name="9 Rectángulo"/>
          <p:cNvSpPr/>
          <p:nvPr/>
        </p:nvSpPr>
        <p:spPr>
          <a:xfrm>
            <a:off x="7104112" y="2348880"/>
            <a:ext cx="2736304" cy="400110"/>
          </a:xfrm>
          <a:prstGeom prst="rect">
            <a:avLst/>
          </a:prstGeom>
        </p:spPr>
        <p:txBody>
          <a:bodyPr wrap="square">
            <a:spAutoFit/>
          </a:bodyPr>
          <a:lstStyle/>
          <a:p>
            <a:pPr marL="457200" indent="-457200" fontAlgn="base">
              <a:spcBef>
                <a:spcPts val="900"/>
              </a:spcBef>
              <a:spcAft>
                <a:spcPct val="0"/>
              </a:spcAft>
              <a:buFontTx/>
              <a:buAutoNum type="arabicPeriod"/>
            </a:pPr>
            <a:r>
              <a:rPr lang="en-GB" sz="2000" b="1" dirty="0">
                <a:solidFill>
                  <a:srgbClr val="48A23F"/>
                </a:solidFill>
                <a:latin typeface="Signika" pitchFamily="50" charset="0"/>
                <a:cs typeface="Arial" panose="020B0604020202020204" pitchFamily="34" charset="0"/>
              </a:rPr>
              <a:t>Yes</a:t>
            </a:r>
            <a:endParaRPr lang="en-GB" sz="2000" dirty="0">
              <a:solidFill>
                <a:srgbClr val="FFFFFF"/>
              </a:solidFill>
              <a:latin typeface="Signika" pitchFamily="50" charset="0"/>
              <a:cs typeface="Arial" panose="020B0604020202020204" pitchFamily="34" charset="0"/>
            </a:endParaRPr>
          </a:p>
        </p:txBody>
      </p:sp>
      <p:sp>
        <p:nvSpPr>
          <p:cNvPr id="9" name="3 CuadroTexto"/>
          <p:cNvSpPr txBox="1"/>
          <p:nvPr/>
        </p:nvSpPr>
        <p:spPr>
          <a:xfrm>
            <a:off x="7145164" y="234324"/>
            <a:ext cx="4166245" cy="1200329"/>
          </a:xfrm>
          <a:prstGeom prst="rect">
            <a:avLst/>
          </a:prstGeom>
          <a:noFill/>
        </p:spPr>
        <p:txBody>
          <a:bodyPr wrap="square" rtlCol="0">
            <a:spAutoFit/>
          </a:bodyPr>
          <a:lstStyle/>
          <a:p>
            <a:pPr fontAlgn="base">
              <a:spcBef>
                <a:spcPct val="0"/>
              </a:spcBef>
              <a:spcAft>
                <a:spcPct val="0"/>
              </a:spcAft>
            </a:pPr>
            <a:r>
              <a:rPr lang="en-US" sz="3600" b="1" dirty="0">
                <a:solidFill>
                  <a:srgbClr val="48A23F"/>
                </a:solidFill>
                <a:latin typeface="Signika" pitchFamily="50" charset="0"/>
                <a:cs typeface="Arial" panose="020B0604020202020204" pitchFamily="34" charset="0"/>
              </a:rPr>
              <a:t>KW implant</a:t>
            </a:r>
          </a:p>
          <a:p>
            <a:pPr fontAlgn="base">
              <a:spcBef>
                <a:spcPct val="0"/>
              </a:spcBef>
              <a:spcAft>
                <a:spcPct val="0"/>
              </a:spcAft>
            </a:pPr>
            <a:r>
              <a:rPr lang="en-US" sz="3600" b="1" dirty="0">
                <a:solidFill>
                  <a:srgbClr val="48A23F"/>
                </a:solidFill>
                <a:latin typeface="Signika" pitchFamily="50" charset="0"/>
                <a:cs typeface="Arial" panose="020B0604020202020204" pitchFamily="34" charset="0"/>
              </a:rPr>
              <a:t>features       </a:t>
            </a:r>
          </a:p>
        </p:txBody>
      </p:sp>
      <p:sp>
        <p:nvSpPr>
          <p:cNvPr id="11" name="9 Rectángulo"/>
          <p:cNvSpPr/>
          <p:nvPr/>
        </p:nvSpPr>
        <p:spPr>
          <a:xfrm>
            <a:off x="7104112" y="2996952"/>
            <a:ext cx="2920950" cy="400110"/>
          </a:xfrm>
          <a:prstGeom prst="rect">
            <a:avLst/>
          </a:prstGeom>
        </p:spPr>
        <p:txBody>
          <a:bodyPr wrap="square">
            <a:spAutoFit/>
          </a:bodyPr>
          <a:lstStyle/>
          <a:p>
            <a:pPr fontAlgn="base">
              <a:spcBef>
                <a:spcPts val="900"/>
              </a:spcBef>
              <a:spcAft>
                <a:spcPct val="0"/>
              </a:spcAft>
            </a:pPr>
            <a:r>
              <a:rPr lang="en-GB" sz="2000" b="1" dirty="0">
                <a:solidFill>
                  <a:srgbClr val="48A23F"/>
                </a:solidFill>
                <a:latin typeface="Signika" pitchFamily="50" charset="0"/>
                <a:cs typeface="Arial" panose="020B0604020202020204" pitchFamily="34" charset="0"/>
              </a:rPr>
              <a:t>2.   Yes</a:t>
            </a:r>
            <a:endParaRPr lang="en-GB" sz="2000" dirty="0">
              <a:solidFill>
                <a:srgbClr val="FFFFFF"/>
              </a:solidFill>
              <a:latin typeface="Signika" pitchFamily="50" charset="0"/>
              <a:cs typeface="Arial" panose="020B0604020202020204" pitchFamily="34" charset="0"/>
            </a:endParaRPr>
          </a:p>
        </p:txBody>
      </p:sp>
      <p:sp>
        <p:nvSpPr>
          <p:cNvPr id="12" name="9 Rectángulo"/>
          <p:cNvSpPr/>
          <p:nvPr/>
        </p:nvSpPr>
        <p:spPr>
          <a:xfrm>
            <a:off x="7104112" y="3789040"/>
            <a:ext cx="2920950" cy="400110"/>
          </a:xfrm>
          <a:prstGeom prst="rect">
            <a:avLst/>
          </a:prstGeom>
        </p:spPr>
        <p:txBody>
          <a:bodyPr wrap="square">
            <a:spAutoFit/>
          </a:bodyPr>
          <a:lstStyle/>
          <a:p>
            <a:pPr fontAlgn="base">
              <a:spcBef>
                <a:spcPts val="900"/>
              </a:spcBef>
              <a:spcAft>
                <a:spcPct val="0"/>
              </a:spcAft>
            </a:pPr>
            <a:r>
              <a:rPr lang="en-GB" sz="2000" b="1" dirty="0">
                <a:solidFill>
                  <a:srgbClr val="48A23F"/>
                </a:solidFill>
                <a:latin typeface="Signika" pitchFamily="50" charset="0"/>
                <a:cs typeface="Arial" panose="020B0604020202020204" pitchFamily="34" charset="0"/>
              </a:rPr>
              <a:t>3.   Yes</a:t>
            </a:r>
            <a:endParaRPr lang="en-GB" sz="2000" dirty="0">
              <a:solidFill>
                <a:srgbClr val="FFFFFF"/>
              </a:solidFill>
              <a:latin typeface="Signika" pitchFamily="50" charset="0"/>
              <a:cs typeface="Arial" panose="020B0604020202020204" pitchFamily="34" charset="0"/>
            </a:endParaRPr>
          </a:p>
        </p:txBody>
      </p:sp>
      <p:sp>
        <p:nvSpPr>
          <p:cNvPr id="13" name="9 Rectángulo"/>
          <p:cNvSpPr/>
          <p:nvPr/>
        </p:nvSpPr>
        <p:spPr>
          <a:xfrm>
            <a:off x="7104112" y="4509120"/>
            <a:ext cx="3384376" cy="400110"/>
          </a:xfrm>
          <a:prstGeom prst="rect">
            <a:avLst/>
          </a:prstGeom>
        </p:spPr>
        <p:txBody>
          <a:bodyPr wrap="square">
            <a:spAutoFit/>
          </a:bodyPr>
          <a:lstStyle/>
          <a:p>
            <a:pPr fontAlgn="base">
              <a:spcBef>
                <a:spcPts val="900"/>
              </a:spcBef>
              <a:spcAft>
                <a:spcPct val="0"/>
              </a:spcAft>
            </a:pPr>
            <a:r>
              <a:rPr lang="en-GB" sz="2000" b="1" dirty="0">
                <a:solidFill>
                  <a:srgbClr val="48A23F"/>
                </a:solidFill>
                <a:latin typeface="Signika" pitchFamily="50" charset="0"/>
                <a:cs typeface="Arial" panose="020B0604020202020204" pitchFamily="34" charset="0"/>
              </a:rPr>
              <a:t>4.   a) Improved  b) No </a:t>
            </a:r>
            <a:endParaRPr lang="en-GB" sz="2000" dirty="0">
              <a:solidFill>
                <a:srgbClr val="FFFFFF"/>
              </a:solidFill>
              <a:latin typeface="Signika" pitchFamily="50" charset="0"/>
              <a:cs typeface="Arial" panose="020B0604020202020204" pitchFamily="34" charset="0"/>
            </a:endParaRPr>
          </a:p>
        </p:txBody>
      </p:sp>
      <p:sp>
        <p:nvSpPr>
          <p:cNvPr id="14" name="9 Rectángulo"/>
          <p:cNvSpPr/>
          <p:nvPr/>
        </p:nvSpPr>
        <p:spPr>
          <a:xfrm>
            <a:off x="7145164" y="5229200"/>
            <a:ext cx="2893033" cy="400110"/>
          </a:xfrm>
          <a:prstGeom prst="rect">
            <a:avLst/>
          </a:prstGeom>
        </p:spPr>
        <p:txBody>
          <a:bodyPr wrap="square">
            <a:spAutoFit/>
          </a:bodyPr>
          <a:lstStyle/>
          <a:p>
            <a:pPr fontAlgn="base">
              <a:spcBef>
                <a:spcPts val="900"/>
              </a:spcBef>
              <a:spcAft>
                <a:spcPct val="0"/>
              </a:spcAft>
            </a:pPr>
            <a:r>
              <a:rPr lang="en-GB" sz="2000" b="1" dirty="0">
                <a:solidFill>
                  <a:srgbClr val="48A23F"/>
                </a:solidFill>
                <a:latin typeface="Signika" pitchFamily="50" charset="0"/>
                <a:cs typeface="Arial" panose="020B0604020202020204" pitchFamily="34" charset="0"/>
              </a:rPr>
              <a:t>5.   Yes</a:t>
            </a:r>
            <a:endParaRPr lang="en-GB" sz="2000" dirty="0">
              <a:solidFill>
                <a:srgbClr val="FFFFFF"/>
              </a:solidFill>
              <a:latin typeface="Signika" pitchFamily="50" charset="0"/>
              <a:cs typeface="Arial" panose="020B0604020202020204" pitchFamily="34" charset="0"/>
            </a:endParaRPr>
          </a:p>
        </p:txBody>
      </p:sp>
      <p:sp>
        <p:nvSpPr>
          <p:cNvPr id="15" name="9 Rectángulo"/>
          <p:cNvSpPr/>
          <p:nvPr/>
        </p:nvSpPr>
        <p:spPr>
          <a:xfrm>
            <a:off x="7164871" y="5901666"/>
            <a:ext cx="4495328" cy="400110"/>
          </a:xfrm>
          <a:prstGeom prst="rect">
            <a:avLst/>
          </a:prstGeom>
        </p:spPr>
        <p:txBody>
          <a:bodyPr wrap="square">
            <a:spAutoFit/>
          </a:bodyPr>
          <a:lstStyle/>
          <a:p>
            <a:pPr fontAlgn="base">
              <a:spcBef>
                <a:spcPts val="900"/>
              </a:spcBef>
              <a:spcAft>
                <a:spcPct val="0"/>
              </a:spcAft>
            </a:pPr>
            <a:r>
              <a:rPr lang="en-GB" sz="2000" b="1" dirty="0">
                <a:solidFill>
                  <a:srgbClr val="48A23F"/>
                </a:solidFill>
                <a:latin typeface="Signika" pitchFamily="50" charset="0"/>
                <a:cs typeface="Arial" panose="020B0604020202020204" pitchFamily="34" charset="0"/>
              </a:rPr>
              <a:t>6.   Yes</a:t>
            </a:r>
            <a:endParaRPr lang="en-GB" sz="2000" dirty="0">
              <a:solidFill>
                <a:srgbClr val="FFFFFF"/>
              </a:solidFill>
              <a:latin typeface="Signika" pitchFamily="50" charset="0"/>
              <a:cs typeface="Arial" panose="020B0604020202020204" pitchFamily="34" charset="0"/>
            </a:endParaRPr>
          </a:p>
        </p:txBody>
      </p:sp>
      <p:sp>
        <p:nvSpPr>
          <p:cNvPr id="16" name="9 Rectángulo"/>
          <p:cNvSpPr/>
          <p:nvPr/>
        </p:nvSpPr>
        <p:spPr>
          <a:xfrm>
            <a:off x="2279576" y="2276872"/>
            <a:ext cx="4806534" cy="4054956"/>
          </a:xfrm>
          <a:prstGeom prst="rect">
            <a:avLst/>
          </a:prstGeom>
        </p:spPr>
        <p:txBody>
          <a:bodyPr wrap="square">
            <a:spAutoFit/>
          </a:bodyPr>
          <a:lstStyle/>
          <a:p>
            <a:pPr marL="342900" indent="-342900" fontAlgn="base">
              <a:spcBef>
                <a:spcPts val="900"/>
              </a:spcBef>
              <a:spcAft>
                <a:spcPct val="0"/>
              </a:spcAft>
            </a:pPr>
            <a:r>
              <a:rPr lang="en-GB" sz="2000" b="1" dirty="0">
                <a:solidFill>
                  <a:srgbClr val="000000"/>
                </a:solidFill>
                <a:latin typeface="Signika" pitchFamily="50" charset="0"/>
                <a:cs typeface="Arial" panose="020B0604020202020204" pitchFamily="34" charset="0"/>
              </a:rPr>
              <a:t>1.</a:t>
            </a:r>
            <a:r>
              <a:rPr lang="en-GB" sz="2000" b="1" dirty="0">
                <a:solidFill>
                  <a:srgbClr val="48A23F"/>
                </a:solidFill>
                <a:latin typeface="Signika" pitchFamily="50" charset="0"/>
                <a:cs typeface="Arial" panose="020B0604020202020204" pitchFamily="34" charset="0"/>
              </a:rPr>
              <a:t> </a:t>
            </a:r>
            <a:r>
              <a:rPr lang="en-GB" sz="2000" dirty="0">
                <a:solidFill>
                  <a:srgbClr val="000000"/>
                </a:solidFill>
                <a:latin typeface="Signika" pitchFamily="50" charset="0"/>
                <a:cs typeface="Arial" panose="020B0604020202020204" pitchFamily="34" charset="0"/>
              </a:rPr>
              <a:t>Permits</a:t>
            </a:r>
            <a:r>
              <a:rPr lang="en-GB" sz="2000" b="1" i="1" dirty="0">
                <a:solidFill>
                  <a:srgbClr val="000000"/>
                </a:solidFill>
                <a:latin typeface="Signika" pitchFamily="50" charset="0"/>
                <a:cs typeface="Arial" panose="020B0604020202020204" pitchFamily="34" charset="0"/>
              </a:rPr>
              <a:t> distal weight bearing</a:t>
            </a:r>
            <a:r>
              <a:rPr lang="en-GB" sz="2000" dirty="0">
                <a:solidFill>
                  <a:srgbClr val="000000"/>
                </a:solidFill>
                <a:latin typeface="Signika" pitchFamily="50" charset="0"/>
                <a:cs typeface="Arial" panose="020B0604020202020204" pitchFamily="34" charset="0"/>
              </a:rPr>
              <a:t>, less pressure on the ischium</a:t>
            </a:r>
          </a:p>
          <a:p>
            <a:pPr marL="342900" indent="-342900" fontAlgn="base">
              <a:spcBef>
                <a:spcPts val="900"/>
              </a:spcBef>
              <a:spcAft>
                <a:spcPct val="0"/>
              </a:spcAft>
            </a:pPr>
            <a:r>
              <a:rPr lang="en-GB" sz="2000" b="1" dirty="0">
                <a:solidFill>
                  <a:srgbClr val="000000"/>
                </a:solidFill>
                <a:latin typeface="Signika" pitchFamily="50" charset="0"/>
                <a:cs typeface="Arial" panose="020B0604020202020204" pitchFamily="34" charset="0"/>
              </a:rPr>
              <a:t>2. </a:t>
            </a:r>
            <a:r>
              <a:rPr lang="en-GB" sz="2000" dirty="0">
                <a:solidFill>
                  <a:srgbClr val="000000"/>
                </a:solidFill>
                <a:latin typeface="Signika" pitchFamily="50" charset="0"/>
                <a:cs typeface="Arial" panose="020B0604020202020204" pitchFamily="34" charset="0"/>
              </a:rPr>
              <a:t>Mobility of the hip is not restricted by a large socket</a:t>
            </a:r>
          </a:p>
          <a:p>
            <a:pPr marL="342900" indent="-342900" fontAlgn="base">
              <a:spcBef>
                <a:spcPts val="900"/>
              </a:spcBef>
              <a:spcAft>
                <a:spcPct val="0"/>
              </a:spcAft>
            </a:pPr>
            <a:r>
              <a:rPr lang="en-GB" sz="2000" b="1" dirty="0">
                <a:solidFill>
                  <a:srgbClr val="000000"/>
                </a:solidFill>
                <a:latin typeface="Signika" pitchFamily="50" charset="0"/>
                <a:cs typeface="Arial" panose="020B0604020202020204" pitchFamily="34" charset="0"/>
              </a:rPr>
              <a:t>3. </a:t>
            </a:r>
            <a:r>
              <a:rPr lang="en-GB" sz="2000" dirty="0">
                <a:solidFill>
                  <a:srgbClr val="000000"/>
                </a:solidFill>
                <a:latin typeface="Signika" pitchFamily="50" charset="0"/>
                <a:cs typeface="Arial" panose="020B0604020202020204" pitchFamily="34" charset="0"/>
              </a:rPr>
              <a:t>Better pressure distribution (distal weight bearing)</a:t>
            </a:r>
          </a:p>
          <a:p>
            <a:pPr marL="342900" indent="-342900" fontAlgn="base">
              <a:spcBef>
                <a:spcPts val="900"/>
              </a:spcBef>
              <a:spcAft>
                <a:spcPct val="0"/>
              </a:spcAft>
            </a:pPr>
            <a:r>
              <a:rPr lang="en-GB" sz="2000" b="1" dirty="0">
                <a:solidFill>
                  <a:srgbClr val="000000"/>
                </a:solidFill>
                <a:latin typeface="Signika" pitchFamily="50" charset="0"/>
                <a:cs typeface="Arial" panose="020B0604020202020204" pitchFamily="34" charset="0"/>
              </a:rPr>
              <a:t>4. </a:t>
            </a:r>
            <a:r>
              <a:rPr lang="en-GB" sz="2000" dirty="0">
                <a:solidFill>
                  <a:srgbClr val="000000"/>
                </a:solidFill>
                <a:latin typeface="Signika" pitchFamily="50" charset="0"/>
                <a:cs typeface="Arial" panose="020B0604020202020204" pitchFamily="34" charset="0"/>
              </a:rPr>
              <a:t>a)</a:t>
            </a:r>
            <a:r>
              <a:rPr lang="en-GB" sz="2000" b="1" dirty="0">
                <a:solidFill>
                  <a:srgbClr val="000000"/>
                </a:solidFill>
                <a:latin typeface="Signika" pitchFamily="50" charset="0"/>
                <a:cs typeface="Arial" panose="020B0604020202020204" pitchFamily="34" charset="0"/>
              </a:rPr>
              <a:t> </a:t>
            </a:r>
            <a:r>
              <a:rPr lang="en-GB" sz="2000" dirty="0">
                <a:solidFill>
                  <a:srgbClr val="000000"/>
                </a:solidFill>
                <a:latin typeface="Signika" pitchFamily="50" charset="0"/>
                <a:cs typeface="Arial" panose="020B0604020202020204" pitchFamily="34" charset="0"/>
              </a:rPr>
              <a:t>Longer leverage arm, and b) intact muscles.</a:t>
            </a:r>
          </a:p>
          <a:p>
            <a:pPr marL="342900" indent="-342900" fontAlgn="base">
              <a:spcBef>
                <a:spcPts val="900"/>
              </a:spcBef>
              <a:spcAft>
                <a:spcPct val="0"/>
              </a:spcAft>
            </a:pPr>
            <a:r>
              <a:rPr lang="en-GB" sz="2000" b="1" dirty="0">
                <a:solidFill>
                  <a:srgbClr val="000000"/>
                </a:solidFill>
                <a:latin typeface="Signika" pitchFamily="50" charset="0"/>
                <a:cs typeface="Arial" panose="020B0604020202020204" pitchFamily="34" charset="0"/>
              </a:rPr>
              <a:t>5. </a:t>
            </a:r>
            <a:r>
              <a:rPr lang="en-GB" sz="2000" dirty="0">
                <a:solidFill>
                  <a:srgbClr val="000000"/>
                </a:solidFill>
                <a:latin typeface="Signika" pitchFamily="50" charset="0"/>
                <a:cs typeface="Arial" panose="020B0604020202020204" pitchFamily="34" charset="0"/>
              </a:rPr>
              <a:t>No additional osteoporosis due to the lack of loads.</a:t>
            </a:r>
          </a:p>
          <a:p>
            <a:pPr marL="342900" indent="-342900" fontAlgn="base">
              <a:spcBef>
                <a:spcPts val="900"/>
              </a:spcBef>
              <a:spcAft>
                <a:spcPct val="0"/>
              </a:spcAft>
            </a:pPr>
            <a:r>
              <a:rPr lang="en-GB" sz="2000" b="1" dirty="0">
                <a:solidFill>
                  <a:srgbClr val="000000"/>
                </a:solidFill>
                <a:latin typeface="Signika" pitchFamily="50" charset="0"/>
                <a:cs typeface="Arial" panose="020B0604020202020204" pitchFamily="34" charset="0"/>
              </a:rPr>
              <a:t>6. </a:t>
            </a:r>
            <a:r>
              <a:rPr lang="en-GB" sz="2000" dirty="0">
                <a:solidFill>
                  <a:srgbClr val="000000"/>
                </a:solidFill>
                <a:latin typeface="Signika" pitchFamily="50" charset="0"/>
                <a:cs typeface="Arial" panose="020B0604020202020204" pitchFamily="34" charset="0"/>
              </a:rPr>
              <a:t>Proprioception</a:t>
            </a:r>
          </a:p>
        </p:txBody>
      </p:sp>
      <p:pic>
        <p:nvPicPr>
          <p:cNvPr id="18" name="Imagen 17"/>
          <p:cNvPicPr>
            <a:picLocks noChangeAspect="1"/>
          </p:cNvPicPr>
          <p:nvPr/>
        </p:nvPicPr>
        <p:blipFill>
          <a:blip r:embed="rId3"/>
          <a:stretch>
            <a:fillRect/>
          </a:stretch>
        </p:blipFill>
        <p:spPr>
          <a:xfrm rot="10800000">
            <a:off x="11235557" y="6619290"/>
            <a:ext cx="956441" cy="238709"/>
          </a:xfrm>
          <a:prstGeom prst="rect">
            <a:avLst/>
          </a:prstGeom>
        </p:spPr>
      </p:pic>
      <p:pic>
        <p:nvPicPr>
          <p:cNvPr id="17" name="Bilde 16">
            <a:extLst>
              <a:ext uri="{FF2B5EF4-FFF2-40B4-BE49-F238E27FC236}">
                <a16:creationId xmlns:a16="http://schemas.microsoft.com/office/drawing/2014/main" id="{8FF0CEE9-56A5-4B83-A072-8FE3490F00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42994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6">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100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xEl>
                                              <p:pRg st="2" end="2"/>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6">
                                            <p:txEl>
                                              <p:pRg st="3" end="3"/>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100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xEl>
                                              <p:pRg st="4" end="4"/>
                                            </p:txEl>
                                          </p:spTgt>
                                        </p:tgtEl>
                                        <p:attrNameLst>
                                          <p:attrName>style.visibility</p:attrName>
                                        </p:attrNameLst>
                                      </p:cBhvr>
                                      <p:to>
                                        <p:strVal val="visible"/>
                                      </p:to>
                                    </p:set>
                                  </p:childTnLst>
                                </p:cTn>
                              </p:par>
                              <p:par>
                                <p:cTn id="35" presetID="1" presetClass="entr" presetSubtype="0" fill="hold" grpId="0" nodeType="withEffect">
                                  <p:stCondLst>
                                    <p:cond delay="1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xEl>
                                              <p:pRg st="5" end="5"/>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1000"/>
                                  </p:stCondLst>
                                  <p:childTnLst>
                                    <p:set>
                                      <p:cBhvr>
                                        <p:cTn id="4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cstate="print"/>
          <a:stretch>
            <a:fillRect/>
          </a:stretch>
        </p:blipFill>
        <p:spPr>
          <a:xfrm>
            <a:off x="3215680" y="1412777"/>
            <a:ext cx="1872208" cy="4673711"/>
          </a:xfrm>
          <a:prstGeom prst="rect">
            <a:avLst/>
          </a:prstGeom>
        </p:spPr>
      </p:pic>
      <p:pic>
        <p:nvPicPr>
          <p:cNvPr id="4" name="Imagen 3"/>
          <p:cNvPicPr>
            <a:picLocks noChangeAspect="1"/>
          </p:cNvPicPr>
          <p:nvPr/>
        </p:nvPicPr>
        <p:blipFill>
          <a:blip r:embed="rId4" cstate="print"/>
          <a:stretch>
            <a:fillRect/>
          </a:stretch>
        </p:blipFill>
        <p:spPr>
          <a:xfrm>
            <a:off x="7104112" y="1412777"/>
            <a:ext cx="1769038" cy="4673711"/>
          </a:xfrm>
          <a:prstGeom prst="rect">
            <a:avLst/>
          </a:prstGeom>
        </p:spPr>
      </p:pic>
      <p:cxnSp>
        <p:nvCxnSpPr>
          <p:cNvPr id="6" name="Conector recto 5"/>
          <p:cNvCxnSpPr/>
          <p:nvPr/>
        </p:nvCxnSpPr>
        <p:spPr>
          <a:xfrm flipH="1">
            <a:off x="4583832" y="2564904"/>
            <a:ext cx="72008" cy="259228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flipH="1">
            <a:off x="8347287" y="2780928"/>
            <a:ext cx="196986" cy="2376264"/>
          </a:xfrm>
          <a:prstGeom prst="line">
            <a:avLst/>
          </a:prstGeom>
          <a:ln w="31750">
            <a:solidFill>
              <a:srgbClr val="92D050"/>
            </a:solidFill>
          </a:ln>
        </p:spPr>
        <p:style>
          <a:lnRef idx="1">
            <a:schemeClr val="accent1"/>
          </a:lnRef>
          <a:fillRef idx="0">
            <a:schemeClr val="accent1"/>
          </a:fillRef>
          <a:effectRef idx="0">
            <a:schemeClr val="accent1"/>
          </a:effectRef>
          <a:fontRef idx="minor">
            <a:schemeClr val="tx1"/>
          </a:fontRef>
        </p:style>
      </p:cxnSp>
      <p:sp>
        <p:nvSpPr>
          <p:cNvPr id="18" name="CuadroTexto 17"/>
          <p:cNvSpPr txBox="1"/>
          <p:nvPr/>
        </p:nvSpPr>
        <p:spPr>
          <a:xfrm>
            <a:off x="3647729" y="6198627"/>
            <a:ext cx="830677" cy="369332"/>
          </a:xfrm>
          <a:prstGeom prst="rect">
            <a:avLst/>
          </a:prstGeom>
          <a:noFill/>
        </p:spPr>
        <p:txBody>
          <a:bodyPr wrap="none" rtlCol="0">
            <a:spAutoFit/>
          </a:bodyPr>
          <a:lstStyle/>
          <a:p>
            <a:pPr fontAlgn="base">
              <a:spcBef>
                <a:spcPct val="0"/>
              </a:spcBef>
              <a:spcAft>
                <a:spcPct val="0"/>
              </a:spcAft>
            </a:pPr>
            <a:r>
              <a:rPr lang="en-US" dirty="0">
                <a:solidFill>
                  <a:srgbClr val="000000"/>
                </a:solidFill>
                <a:latin typeface="Signika" panose="02010003020600000004" pitchFamily="50" charset="0"/>
                <a:cs typeface="Arial" panose="020B0604020202020204" pitchFamily="34" charset="0"/>
              </a:rPr>
              <a:t>Before</a:t>
            </a:r>
          </a:p>
        </p:txBody>
      </p:sp>
      <p:sp>
        <p:nvSpPr>
          <p:cNvPr id="19" name="CuadroTexto 18"/>
          <p:cNvSpPr txBox="1"/>
          <p:nvPr/>
        </p:nvSpPr>
        <p:spPr>
          <a:xfrm>
            <a:off x="7669857" y="6181802"/>
            <a:ext cx="677430" cy="369332"/>
          </a:xfrm>
          <a:prstGeom prst="rect">
            <a:avLst/>
          </a:prstGeom>
          <a:noFill/>
        </p:spPr>
        <p:txBody>
          <a:bodyPr wrap="none" rtlCol="0">
            <a:spAutoFit/>
          </a:bodyPr>
          <a:lstStyle/>
          <a:p>
            <a:pPr fontAlgn="base">
              <a:spcBef>
                <a:spcPct val="0"/>
              </a:spcBef>
              <a:spcAft>
                <a:spcPct val="0"/>
              </a:spcAft>
            </a:pPr>
            <a:r>
              <a:rPr lang="de-DE" dirty="0">
                <a:solidFill>
                  <a:srgbClr val="000000"/>
                </a:solidFill>
                <a:latin typeface="Signika" panose="02010003020600000004" pitchFamily="50" charset="0"/>
                <a:cs typeface="Arial" panose="020B0604020202020204" pitchFamily="34" charset="0"/>
              </a:rPr>
              <a:t>After</a:t>
            </a:r>
          </a:p>
        </p:txBody>
      </p:sp>
      <p:sp>
        <p:nvSpPr>
          <p:cNvPr id="20" name="CuadroTexto 19"/>
          <p:cNvSpPr txBox="1"/>
          <p:nvPr/>
        </p:nvSpPr>
        <p:spPr>
          <a:xfrm>
            <a:off x="4079776" y="332657"/>
            <a:ext cx="3932936" cy="646331"/>
          </a:xfrm>
          <a:prstGeom prst="rect">
            <a:avLst/>
          </a:prstGeom>
          <a:noFill/>
        </p:spPr>
        <p:txBody>
          <a:bodyPr wrap="none" rtlCol="0">
            <a:spAutoFit/>
          </a:bodyPr>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Femur axialization</a:t>
            </a:r>
          </a:p>
        </p:txBody>
      </p:sp>
      <p:pic>
        <p:nvPicPr>
          <p:cNvPr id="11" name="Imagen 10"/>
          <p:cNvPicPr>
            <a:picLocks noChangeAspect="1"/>
          </p:cNvPicPr>
          <p:nvPr/>
        </p:nvPicPr>
        <p:blipFill>
          <a:blip r:embed="rId5"/>
          <a:stretch>
            <a:fillRect/>
          </a:stretch>
        </p:blipFill>
        <p:spPr>
          <a:xfrm rot="10800000">
            <a:off x="11235557" y="6619290"/>
            <a:ext cx="956441" cy="238709"/>
          </a:xfrm>
          <a:prstGeom prst="rect">
            <a:avLst/>
          </a:prstGeom>
        </p:spPr>
      </p:pic>
      <p:pic>
        <p:nvPicPr>
          <p:cNvPr id="10" name="Bilde 9">
            <a:extLst>
              <a:ext uri="{FF2B5EF4-FFF2-40B4-BE49-F238E27FC236}">
                <a16:creationId xmlns:a16="http://schemas.microsoft.com/office/drawing/2014/main" id="{BE28C5C8-C35C-41C1-90FF-71F14541EF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66429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uadroTexto 19"/>
          <p:cNvSpPr txBox="1"/>
          <p:nvPr/>
        </p:nvSpPr>
        <p:spPr>
          <a:xfrm>
            <a:off x="4071543" y="332657"/>
            <a:ext cx="3949414" cy="1200329"/>
          </a:xfrm>
          <a:prstGeom prst="rect">
            <a:avLst/>
          </a:prstGeom>
          <a:noFill/>
        </p:spPr>
        <p:txBody>
          <a:bodyPr wrap="none" rtlCol="0">
            <a:spAutoFit/>
          </a:bodyPr>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Surgical technique</a:t>
            </a:r>
          </a:p>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 Instrumentation</a:t>
            </a: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5621" y="1507334"/>
            <a:ext cx="4892846" cy="2376264"/>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1418" y="4005065"/>
            <a:ext cx="4861252" cy="2698593"/>
          </a:xfrm>
          <a:prstGeom prst="rect">
            <a:avLst/>
          </a:prstGeom>
        </p:spPr>
      </p:pic>
      <p:pic>
        <p:nvPicPr>
          <p:cNvPr id="7" name="Imagen 6"/>
          <p:cNvPicPr>
            <a:picLocks noChangeAspect="1"/>
          </p:cNvPicPr>
          <p:nvPr/>
        </p:nvPicPr>
        <p:blipFill>
          <a:blip r:embed="rId5"/>
          <a:stretch>
            <a:fillRect/>
          </a:stretch>
        </p:blipFill>
        <p:spPr>
          <a:xfrm rot="10800000">
            <a:off x="11235557" y="6619290"/>
            <a:ext cx="956441" cy="238709"/>
          </a:xfrm>
          <a:prstGeom prst="rect">
            <a:avLst/>
          </a:prstGeom>
        </p:spPr>
      </p:pic>
      <p:pic>
        <p:nvPicPr>
          <p:cNvPr id="6" name="Bilde 5">
            <a:extLst>
              <a:ext uri="{FF2B5EF4-FFF2-40B4-BE49-F238E27FC236}">
                <a16:creationId xmlns:a16="http://schemas.microsoft.com/office/drawing/2014/main" id="{361534E1-3E72-40E8-B189-52A1DBF3AD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606671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2787817" y="1014488"/>
            <a:ext cx="3923534" cy="5724156"/>
          </a:xfrm>
          <a:prstGeom prst="rect">
            <a:avLst/>
          </a:prstGeom>
        </p:spPr>
      </p:pic>
      <p:sp>
        <p:nvSpPr>
          <p:cNvPr id="20" name="CuadroTexto 19"/>
          <p:cNvSpPr txBox="1"/>
          <p:nvPr/>
        </p:nvSpPr>
        <p:spPr>
          <a:xfrm>
            <a:off x="2268747" y="0"/>
            <a:ext cx="5786715" cy="1200329"/>
          </a:xfrm>
          <a:prstGeom prst="rect">
            <a:avLst/>
          </a:prstGeom>
          <a:noFill/>
        </p:spPr>
        <p:txBody>
          <a:bodyPr wrap="square" rtlCol="0">
            <a:spAutoFit/>
          </a:bodyPr>
          <a:lstStyle/>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Surgical technique</a:t>
            </a:r>
          </a:p>
          <a:p>
            <a:pPr algn="ctr" defTabSz="336947" fontAlgn="base">
              <a:spcBef>
                <a:spcPct val="0"/>
              </a:spcBef>
              <a:spcAft>
                <a:spcPct val="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3600" b="1" dirty="0">
                <a:solidFill>
                  <a:srgbClr val="48A23F"/>
                </a:solidFill>
                <a:latin typeface="Signika" pitchFamily="50" charset="0"/>
                <a:cs typeface="Arial" panose="020B0604020202020204" pitchFamily="34" charset="0"/>
              </a:rPr>
              <a:t> Implants</a:t>
            </a:r>
          </a:p>
        </p:txBody>
      </p:sp>
      <p:pic>
        <p:nvPicPr>
          <p:cNvPr id="5" name="Imagen 4"/>
          <p:cNvPicPr>
            <a:picLocks noChangeAspect="1"/>
          </p:cNvPicPr>
          <p:nvPr/>
        </p:nvPicPr>
        <p:blipFill>
          <a:blip r:embed="rId4"/>
          <a:stretch>
            <a:fillRect/>
          </a:stretch>
        </p:blipFill>
        <p:spPr>
          <a:xfrm rot="10800000">
            <a:off x="11235557" y="6619290"/>
            <a:ext cx="956441" cy="238709"/>
          </a:xfrm>
          <a:prstGeom prst="rect">
            <a:avLst/>
          </a:prstGeom>
        </p:spPr>
      </p:pic>
      <p:pic>
        <p:nvPicPr>
          <p:cNvPr id="2" name="Imagen 1">
            <a:extLst>
              <a:ext uri="{FF2B5EF4-FFF2-40B4-BE49-F238E27FC236}">
                <a16:creationId xmlns:a16="http://schemas.microsoft.com/office/drawing/2014/main" id="{89DEFD92-DAF7-4C38-ABEA-B2DA1239267D}"/>
              </a:ext>
            </a:extLst>
          </p:cNvPr>
          <p:cNvPicPr>
            <a:picLocks noChangeAspect="1"/>
          </p:cNvPicPr>
          <p:nvPr/>
        </p:nvPicPr>
        <p:blipFill>
          <a:blip r:embed="rId5"/>
          <a:stretch>
            <a:fillRect/>
          </a:stretch>
        </p:blipFill>
        <p:spPr>
          <a:xfrm>
            <a:off x="7483852" y="2232454"/>
            <a:ext cx="3843173" cy="2171236"/>
          </a:xfrm>
          <a:prstGeom prst="rect">
            <a:avLst/>
          </a:prstGeom>
        </p:spPr>
      </p:pic>
      <p:pic>
        <p:nvPicPr>
          <p:cNvPr id="6" name="Bilde 5">
            <a:extLst>
              <a:ext uri="{FF2B5EF4-FFF2-40B4-BE49-F238E27FC236}">
                <a16:creationId xmlns:a16="http://schemas.microsoft.com/office/drawing/2014/main" id="{1FB4CB5E-103B-4621-B402-F4EA4C6CF6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48333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25670" y="1268763"/>
            <a:ext cx="4050450" cy="523220"/>
          </a:xfrm>
          <a:prstGeom prst="rect">
            <a:avLst/>
          </a:prstGeom>
          <a:noFill/>
        </p:spPr>
        <p:txBody>
          <a:bodyPr wrap="square" rtlCol="0">
            <a:spAutoFit/>
          </a:bodyPr>
          <a:lstStyle/>
          <a:p>
            <a:pPr fontAlgn="base">
              <a:spcBef>
                <a:spcPct val="0"/>
              </a:spcBef>
              <a:spcAft>
                <a:spcPct val="0"/>
              </a:spcAft>
            </a:pPr>
            <a:r>
              <a:rPr lang="en-US" sz="2800" b="1" dirty="0">
                <a:solidFill>
                  <a:srgbClr val="000000"/>
                </a:solidFill>
                <a:latin typeface="Signika" pitchFamily="50" charset="0"/>
                <a:cs typeface="Arial" panose="020B0604020202020204" pitchFamily="34" charset="0"/>
              </a:rPr>
              <a:t>Preoperative Planning</a:t>
            </a:r>
          </a:p>
        </p:txBody>
      </p:sp>
      <p:sp>
        <p:nvSpPr>
          <p:cNvPr id="10" name="9 Rectángulo"/>
          <p:cNvSpPr/>
          <p:nvPr/>
        </p:nvSpPr>
        <p:spPr>
          <a:xfrm>
            <a:off x="3125670" y="1970839"/>
            <a:ext cx="3510390" cy="3393237"/>
          </a:xfrm>
          <a:prstGeom prst="rect">
            <a:avLst/>
          </a:prstGeom>
        </p:spPr>
        <p:txBody>
          <a:bodyPr wrap="square">
            <a:spAutoFit/>
          </a:bodyPr>
          <a:lstStyle/>
          <a:p>
            <a:pPr marL="342900" indent="-342900" fontAlgn="base">
              <a:spcBef>
                <a:spcPts val="900"/>
              </a:spcBef>
              <a:spcAft>
                <a:spcPct val="0"/>
              </a:spcAft>
            </a:pPr>
            <a:r>
              <a:rPr lang="ca-ES" sz="2400" b="1" dirty="0">
                <a:solidFill>
                  <a:srgbClr val="000000"/>
                </a:solidFill>
                <a:latin typeface="Signika" pitchFamily="50" charset="0"/>
                <a:cs typeface="Arial" panose="020B0604020202020204" pitchFamily="34" charset="0"/>
              </a:rPr>
              <a:t>1.</a:t>
            </a:r>
            <a:r>
              <a:rPr lang="ca-ES" sz="2400" b="1"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Residual length of the femur more than 14 cm</a:t>
            </a:r>
          </a:p>
          <a:p>
            <a:pPr marL="342900" indent="-342900" fontAlgn="base">
              <a:spcBef>
                <a:spcPts val="900"/>
              </a:spcBef>
              <a:spcAft>
                <a:spcPct val="0"/>
              </a:spcAft>
            </a:pPr>
            <a:r>
              <a:rPr lang="en-US" sz="2400" b="1" dirty="0">
                <a:solidFill>
                  <a:srgbClr val="000000"/>
                </a:solidFill>
                <a:latin typeface="Signika" pitchFamily="50" charset="0"/>
                <a:cs typeface="Arial" panose="020B0604020202020204" pitchFamily="34" charset="0"/>
              </a:rPr>
              <a:t>2.</a:t>
            </a:r>
            <a:r>
              <a:rPr lang="en-US" sz="2400" b="1"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Diameter of the femoral canal</a:t>
            </a:r>
          </a:p>
          <a:p>
            <a:pPr marL="342900" indent="-342900" fontAlgn="base">
              <a:spcBef>
                <a:spcPts val="900"/>
              </a:spcBef>
              <a:spcAft>
                <a:spcPct val="0"/>
              </a:spcAft>
            </a:pPr>
            <a:r>
              <a:rPr lang="en-US" sz="2400" b="1" dirty="0">
                <a:solidFill>
                  <a:srgbClr val="000000"/>
                </a:solidFill>
                <a:latin typeface="Signika" pitchFamily="50" charset="0"/>
                <a:cs typeface="Arial" panose="020B0604020202020204" pitchFamily="34" charset="0"/>
              </a:rPr>
              <a:t>3.</a:t>
            </a:r>
            <a:r>
              <a:rPr lang="en-US" sz="2400" b="1"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State of the cortical bone, possible bony spikes, etc.</a:t>
            </a:r>
          </a:p>
          <a:p>
            <a:pPr marL="270000" indent="-257175" fontAlgn="base">
              <a:spcBef>
                <a:spcPts val="900"/>
              </a:spcBef>
              <a:spcAft>
                <a:spcPct val="0"/>
              </a:spcAft>
            </a:pPr>
            <a:endParaRPr lang="ca-ES" sz="2400" dirty="0">
              <a:solidFill>
                <a:srgbClr val="000000"/>
              </a:solidFill>
              <a:latin typeface="Signika" pitchFamily="50" charset="0"/>
              <a:cs typeface="Arial" panose="020B0604020202020204" pitchFamily="34" charset="0"/>
            </a:endParaRPr>
          </a:p>
        </p:txBody>
      </p:sp>
      <p:pic>
        <p:nvPicPr>
          <p:cNvPr id="15" name="14 Imagen" descr="Planificacion.png"/>
          <p:cNvPicPr>
            <a:picLocks noChangeAspect="1"/>
          </p:cNvPicPr>
          <p:nvPr/>
        </p:nvPicPr>
        <p:blipFill>
          <a:blip r:embed="rId3" cstate="print"/>
          <a:stretch>
            <a:fillRect/>
          </a:stretch>
        </p:blipFill>
        <p:spPr>
          <a:xfrm>
            <a:off x="6713572" y="1882654"/>
            <a:ext cx="2811428" cy="4118096"/>
          </a:xfrm>
          <a:prstGeom prst="rect">
            <a:avLst/>
          </a:prstGeom>
        </p:spPr>
      </p:pic>
      <p:sp>
        <p:nvSpPr>
          <p:cNvPr id="16" name="15 CuadroTexto"/>
          <p:cNvSpPr txBox="1"/>
          <p:nvPr/>
        </p:nvSpPr>
        <p:spPr>
          <a:xfrm>
            <a:off x="6906090" y="3429004"/>
            <a:ext cx="216024"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1</a:t>
            </a:r>
          </a:p>
        </p:txBody>
      </p:sp>
      <p:sp>
        <p:nvSpPr>
          <p:cNvPr id="18" name="17 CuadroTexto"/>
          <p:cNvSpPr txBox="1"/>
          <p:nvPr/>
        </p:nvSpPr>
        <p:spPr>
          <a:xfrm>
            <a:off x="7500156" y="4239094"/>
            <a:ext cx="216024"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2</a:t>
            </a:r>
          </a:p>
        </p:txBody>
      </p:sp>
      <p:sp>
        <p:nvSpPr>
          <p:cNvPr id="19" name="18 CuadroTexto"/>
          <p:cNvSpPr txBox="1"/>
          <p:nvPr/>
        </p:nvSpPr>
        <p:spPr>
          <a:xfrm>
            <a:off x="7716180" y="3638495"/>
            <a:ext cx="216024"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3</a:t>
            </a:r>
          </a:p>
        </p:txBody>
      </p:sp>
      <p:sp>
        <p:nvSpPr>
          <p:cNvPr id="2" name="CuadroTexto 1"/>
          <p:cNvSpPr txBox="1"/>
          <p:nvPr/>
        </p:nvSpPr>
        <p:spPr>
          <a:xfrm>
            <a:off x="4119643" y="347681"/>
            <a:ext cx="3974999" cy="646331"/>
          </a:xfrm>
          <a:prstGeom prst="rect">
            <a:avLst/>
          </a:prstGeom>
          <a:noFill/>
        </p:spPr>
        <p:txBody>
          <a:bodyPr wrap="none" rtlCol="0">
            <a:spAutoFit/>
          </a:bodyPr>
          <a:lstStyle/>
          <a:p>
            <a:pPr fontAlgn="base">
              <a:spcBef>
                <a:spcPct val="0"/>
              </a:spcBef>
              <a:spcAft>
                <a:spcPct val="0"/>
              </a:spcAft>
            </a:pPr>
            <a:r>
              <a:rPr lang="en-US" sz="3600" b="1" dirty="0">
                <a:solidFill>
                  <a:srgbClr val="48A23F"/>
                </a:solidFill>
                <a:latin typeface="Signika" panose="02010003020600000004" pitchFamily="50" charset="0"/>
                <a:cs typeface="Arial" panose="020B0604020202020204" pitchFamily="34" charset="0"/>
              </a:rPr>
              <a:t>Surgical Technique</a:t>
            </a:r>
          </a:p>
        </p:txBody>
      </p:sp>
      <p:sp>
        <p:nvSpPr>
          <p:cNvPr id="3" name="CuadroTexto 2"/>
          <p:cNvSpPr txBox="1"/>
          <p:nvPr/>
        </p:nvSpPr>
        <p:spPr>
          <a:xfrm>
            <a:off x="8328248" y="4183512"/>
            <a:ext cx="360040" cy="369332"/>
          </a:xfrm>
          <a:prstGeom prst="rect">
            <a:avLst/>
          </a:prstGeom>
          <a:solidFill>
            <a:schemeClr val="bg1"/>
          </a:solidFill>
        </p:spPr>
        <p:txBody>
          <a:bodyPr wrap="square" rtlCol="0">
            <a:spAutoFit/>
          </a:bodyPr>
          <a:lstStyle/>
          <a:p>
            <a:pPr fontAlgn="base">
              <a:spcBef>
                <a:spcPct val="0"/>
              </a:spcBef>
              <a:spcAft>
                <a:spcPct val="0"/>
              </a:spcAft>
            </a:pPr>
            <a:endParaRPr lang="de-DE" dirty="0">
              <a:solidFill>
                <a:srgbClr val="000000"/>
              </a:solidFill>
              <a:latin typeface="Arial" panose="020B0604020202020204" pitchFamily="34" charset="0"/>
              <a:cs typeface="Arial" panose="020B0604020202020204" pitchFamily="34" charset="0"/>
            </a:endParaRPr>
          </a:p>
        </p:txBody>
      </p:sp>
      <p:pic>
        <p:nvPicPr>
          <p:cNvPr id="12" name="Imagen 11"/>
          <p:cNvPicPr>
            <a:picLocks noChangeAspect="1"/>
          </p:cNvPicPr>
          <p:nvPr/>
        </p:nvPicPr>
        <p:blipFill>
          <a:blip r:embed="rId4"/>
          <a:stretch>
            <a:fillRect/>
          </a:stretch>
        </p:blipFill>
        <p:spPr>
          <a:xfrm rot="10800000">
            <a:off x="11235557" y="6619290"/>
            <a:ext cx="956441" cy="238709"/>
          </a:xfrm>
          <a:prstGeom prst="rect">
            <a:avLst/>
          </a:prstGeom>
        </p:spPr>
      </p:pic>
      <p:pic>
        <p:nvPicPr>
          <p:cNvPr id="11" name="Bilde 10">
            <a:extLst>
              <a:ext uri="{FF2B5EF4-FFF2-40B4-BE49-F238E27FC236}">
                <a16:creationId xmlns:a16="http://schemas.microsoft.com/office/drawing/2014/main" id="{E9B6D121-A83B-4AE1-82C5-EF4F46C36F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12983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448082" y="599628"/>
            <a:ext cx="3932888" cy="523220"/>
          </a:xfrm>
          <a:prstGeom prst="rect">
            <a:avLst/>
          </a:prstGeom>
          <a:noFill/>
        </p:spPr>
        <p:txBody>
          <a:bodyPr wrap="square" rtlCol="0">
            <a:spAutoFit/>
          </a:bodyPr>
          <a:lstStyle/>
          <a:p>
            <a:pPr fontAlgn="base">
              <a:spcBef>
                <a:spcPct val="0"/>
              </a:spcBef>
              <a:spcAft>
                <a:spcPct val="0"/>
              </a:spcAft>
            </a:pPr>
            <a:r>
              <a:rPr lang="en-US" sz="2800" b="1" dirty="0">
                <a:solidFill>
                  <a:srgbClr val="48A23F"/>
                </a:solidFill>
                <a:latin typeface="Signika" pitchFamily="50" charset="0"/>
                <a:cs typeface="Arial" panose="020B0604020202020204" pitchFamily="34" charset="0"/>
              </a:rPr>
              <a:t>Fish mouth incision</a:t>
            </a:r>
          </a:p>
        </p:txBody>
      </p:sp>
      <p:pic>
        <p:nvPicPr>
          <p:cNvPr id="3" name="2 Imagen" descr="Presentacion_Boca-de-Pez.png"/>
          <p:cNvPicPr>
            <a:picLocks noChangeAspect="1"/>
          </p:cNvPicPr>
          <p:nvPr/>
        </p:nvPicPr>
        <p:blipFill>
          <a:blip r:embed="rId3" cstate="print"/>
          <a:stretch>
            <a:fillRect/>
          </a:stretch>
        </p:blipFill>
        <p:spPr>
          <a:xfrm>
            <a:off x="7067052" y="1556792"/>
            <a:ext cx="1765253" cy="4495428"/>
          </a:xfrm>
          <a:prstGeom prst="rect">
            <a:avLst/>
          </a:prstGeom>
        </p:spPr>
      </p:pic>
      <p:sp>
        <p:nvSpPr>
          <p:cNvPr id="4" name="3 CuadroTexto"/>
          <p:cNvSpPr txBox="1"/>
          <p:nvPr/>
        </p:nvSpPr>
        <p:spPr>
          <a:xfrm>
            <a:off x="6347926" y="3363475"/>
            <a:ext cx="841325" cy="461665"/>
          </a:xfrm>
          <a:prstGeom prst="rect">
            <a:avLst/>
          </a:prstGeom>
          <a:noFill/>
        </p:spPr>
        <p:txBody>
          <a:bodyPr wrap="square" rtlCol="0">
            <a:spAutoFit/>
          </a:bodyPr>
          <a:lstStyle/>
          <a:p>
            <a:pPr algn="r" fontAlgn="base">
              <a:spcBef>
                <a:spcPct val="0"/>
              </a:spcBef>
              <a:spcAft>
                <a:spcPct val="0"/>
              </a:spcAft>
            </a:pPr>
            <a:r>
              <a:rPr lang="es-ES" sz="2400" dirty="0">
                <a:solidFill>
                  <a:srgbClr val="000000"/>
                </a:solidFill>
                <a:latin typeface="Signika" pitchFamily="50" charset="0"/>
                <a:cs typeface="Arial" panose="020B0604020202020204" pitchFamily="34" charset="0"/>
              </a:rPr>
              <a:t>4 cm</a:t>
            </a:r>
          </a:p>
        </p:txBody>
      </p:sp>
      <p:sp>
        <p:nvSpPr>
          <p:cNvPr id="5" name="4 CuadroTexto"/>
          <p:cNvSpPr txBox="1"/>
          <p:nvPr/>
        </p:nvSpPr>
        <p:spPr>
          <a:xfrm>
            <a:off x="6001118" y="4169808"/>
            <a:ext cx="1188132" cy="461665"/>
          </a:xfrm>
          <a:prstGeom prst="rect">
            <a:avLst/>
          </a:prstGeom>
          <a:noFill/>
        </p:spPr>
        <p:txBody>
          <a:bodyPr wrap="square" rtlCol="0">
            <a:spAutoFit/>
          </a:bodyPr>
          <a:lstStyle/>
          <a:p>
            <a:pPr algn="r" fontAlgn="base">
              <a:spcBef>
                <a:spcPct val="0"/>
              </a:spcBef>
              <a:spcAft>
                <a:spcPct val="0"/>
              </a:spcAft>
            </a:pPr>
            <a:r>
              <a:rPr lang="es-ES" sz="2400" dirty="0">
                <a:solidFill>
                  <a:srgbClr val="000000"/>
                </a:solidFill>
                <a:latin typeface="Signika" pitchFamily="50" charset="0"/>
                <a:cs typeface="Arial" panose="020B0604020202020204" pitchFamily="34" charset="0"/>
              </a:rPr>
              <a:t>4-5 cm</a:t>
            </a:r>
          </a:p>
        </p:txBody>
      </p:sp>
      <p:sp>
        <p:nvSpPr>
          <p:cNvPr id="7" name="CuadroTexto 6"/>
          <p:cNvSpPr txBox="1"/>
          <p:nvPr/>
        </p:nvSpPr>
        <p:spPr>
          <a:xfrm>
            <a:off x="2791334" y="3018806"/>
            <a:ext cx="3376177" cy="1200329"/>
          </a:xfrm>
          <a:prstGeom prst="rect">
            <a:avLst/>
          </a:prstGeom>
          <a:noFill/>
        </p:spPr>
        <p:txBody>
          <a:bodyPr wrap="square" rtlCol="0">
            <a:spAutoFit/>
          </a:bodyPr>
          <a:lstStyle/>
          <a:p>
            <a:pPr fontAlgn="base">
              <a:spcBef>
                <a:spcPct val="0"/>
              </a:spcBef>
              <a:spcAft>
                <a:spcPct val="0"/>
              </a:spcAft>
            </a:pPr>
            <a:r>
              <a:rPr lang="en-US" sz="2400" dirty="0">
                <a:solidFill>
                  <a:srgbClr val="000000"/>
                </a:solidFill>
                <a:latin typeface="Signika" panose="02010003020600000004" pitchFamily="50" charset="0"/>
                <a:cs typeface="Arial" panose="020B0604020202020204" pitchFamily="34" charset="0"/>
              </a:rPr>
              <a:t>With already amputated</a:t>
            </a:r>
          </a:p>
          <a:p>
            <a:pPr fontAlgn="base">
              <a:spcBef>
                <a:spcPct val="0"/>
              </a:spcBef>
              <a:spcAft>
                <a:spcPct val="0"/>
              </a:spcAft>
            </a:pPr>
            <a:r>
              <a:rPr lang="en-US" sz="2400" dirty="0">
                <a:solidFill>
                  <a:srgbClr val="000000"/>
                </a:solidFill>
                <a:latin typeface="Signika" panose="02010003020600000004" pitchFamily="50" charset="0"/>
                <a:cs typeface="Arial" panose="020B0604020202020204" pitchFamily="34" charset="0"/>
              </a:rPr>
              <a:t>patients the old scar is used</a:t>
            </a:r>
            <a:r>
              <a:rPr lang="en-US" sz="1400" dirty="0">
                <a:solidFill>
                  <a:srgbClr val="000000"/>
                </a:solidFill>
                <a:latin typeface="Signika" panose="02010003020600000004" pitchFamily="50" charset="0"/>
                <a:cs typeface="Arial" panose="020B0604020202020204" pitchFamily="34" charset="0"/>
              </a:rPr>
              <a:t>.</a:t>
            </a:r>
          </a:p>
        </p:txBody>
      </p:sp>
      <p:pic>
        <p:nvPicPr>
          <p:cNvPr id="9" name="Imagen 8"/>
          <p:cNvPicPr>
            <a:picLocks noChangeAspect="1"/>
          </p:cNvPicPr>
          <p:nvPr/>
        </p:nvPicPr>
        <p:blipFill>
          <a:blip r:embed="rId4"/>
          <a:stretch>
            <a:fillRect/>
          </a:stretch>
        </p:blipFill>
        <p:spPr>
          <a:xfrm rot="10800000">
            <a:off x="11235557" y="6619290"/>
            <a:ext cx="956441" cy="238709"/>
          </a:xfrm>
          <a:prstGeom prst="rect">
            <a:avLst/>
          </a:prstGeom>
        </p:spPr>
      </p:pic>
      <p:pic>
        <p:nvPicPr>
          <p:cNvPr id="8" name="Bilde 7">
            <a:extLst>
              <a:ext uri="{FF2B5EF4-FFF2-40B4-BE49-F238E27FC236}">
                <a16:creationId xmlns:a16="http://schemas.microsoft.com/office/drawing/2014/main" id="{0D9112C6-0DAB-4663-8AF4-0AF8C45F61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379987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178787" y="689938"/>
            <a:ext cx="432048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Cutting the femoral end</a:t>
            </a:r>
          </a:p>
        </p:txBody>
      </p:sp>
      <p:pic>
        <p:nvPicPr>
          <p:cNvPr id="3" name="2 Imagen" descr="Presentacion_Corte-Femur.png"/>
          <p:cNvPicPr>
            <a:picLocks noChangeAspect="1"/>
          </p:cNvPicPr>
          <p:nvPr/>
        </p:nvPicPr>
        <p:blipFill>
          <a:blip r:embed="rId3" cstate="print"/>
          <a:stretch>
            <a:fillRect/>
          </a:stretch>
        </p:blipFill>
        <p:spPr>
          <a:xfrm>
            <a:off x="6168009" y="2011760"/>
            <a:ext cx="3588163" cy="3588163"/>
          </a:xfrm>
          <a:prstGeom prst="rect">
            <a:avLst/>
          </a:prstGeom>
        </p:spPr>
      </p:pic>
      <p:sp>
        <p:nvSpPr>
          <p:cNvPr id="4" name="3 CuadroTexto"/>
          <p:cNvSpPr txBox="1"/>
          <p:nvPr/>
        </p:nvSpPr>
        <p:spPr>
          <a:xfrm>
            <a:off x="4580137" y="2689890"/>
            <a:ext cx="1782198" cy="830997"/>
          </a:xfrm>
          <a:prstGeom prst="rect">
            <a:avLst/>
          </a:prstGeom>
          <a:noFill/>
        </p:spPr>
        <p:txBody>
          <a:bodyPr wrap="square" rtlCol="0">
            <a:spAutoFit/>
          </a:bodyPr>
          <a:lstStyle/>
          <a:p>
            <a:pPr algn="r" fontAlgn="base">
              <a:spcBef>
                <a:spcPct val="0"/>
              </a:spcBef>
              <a:spcAft>
                <a:spcPct val="0"/>
              </a:spcAft>
            </a:pPr>
            <a:r>
              <a:rPr lang="en-US" sz="2400" dirty="0">
                <a:solidFill>
                  <a:srgbClr val="000000"/>
                </a:solidFill>
                <a:latin typeface="Signika" pitchFamily="50" charset="0"/>
                <a:cs typeface="Arial" panose="020B0604020202020204" pitchFamily="34" charset="0"/>
              </a:rPr>
              <a:t>Oscillating saw</a:t>
            </a:r>
          </a:p>
        </p:txBody>
      </p:sp>
      <p:sp>
        <p:nvSpPr>
          <p:cNvPr id="5" name="4 CuadroTexto"/>
          <p:cNvSpPr txBox="1"/>
          <p:nvPr/>
        </p:nvSpPr>
        <p:spPr>
          <a:xfrm>
            <a:off x="4750698" y="4907425"/>
            <a:ext cx="1782198" cy="461665"/>
          </a:xfrm>
          <a:prstGeom prst="rect">
            <a:avLst/>
          </a:prstGeom>
          <a:noFill/>
        </p:spPr>
        <p:txBody>
          <a:bodyPr wrap="square" rtlCol="0">
            <a:spAutoFit/>
          </a:bodyPr>
          <a:lstStyle/>
          <a:p>
            <a:pPr algn="r" fontAlgn="base">
              <a:spcBef>
                <a:spcPct val="0"/>
              </a:spcBef>
              <a:spcAft>
                <a:spcPct val="0"/>
              </a:spcAft>
            </a:pPr>
            <a:r>
              <a:rPr lang="es-ES" sz="2400" dirty="0">
                <a:solidFill>
                  <a:srgbClr val="000000"/>
                </a:solidFill>
                <a:latin typeface="Signika" pitchFamily="50" charset="0"/>
                <a:cs typeface="Arial" panose="020B0604020202020204" pitchFamily="34" charset="0"/>
              </a:rPr>
              <a:t>Femur</a:t>
            </a:r>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1039" y="4418278"/>
            <a:ext cx="2535497" cy="1901623"/>
          </a:xfrm>
          <a:prstGeom prst="rect">
            <a:avLst/>
          </a:prstGeom>
        </p:spPr>
      </p:pic>
      <p:sp>
        <p:nvSpPr>
          <p:cNvPr id="6" name="5 CuadroTexto"/>
          <p:cNvSpPr txBox="1"/>
          <p:nvPr/>
        </p:nvSpPr>
        <p:spPr>
          <a:xfrm>
            <a:off x="6338569" y="5531599"/>
            <a:ext cx="3780420" cy="461665"/>
          </a:xfrm>
          <a:prstGeom prst="rect">
            <a:avLst/>
          </a:prstGeom>
          <a:noFill/>
        </p:spPr>
        <p:txBody>
          <a:bodyPr wrap="square" rtlCol="0">
            <a:spAutoFit/>
          </a:bodyPr>
          <a:lstStyle/>
          <a:p>
            <a:pPr fontAlgn="base">
              <a:spcBef>
                <a:spcPct val="0"/>
              </a:spcBef>
              <a:spcAft>
                <a:spcPct val="0"/>
              </a:spcAft>
            </a:pPr>
            <a:r>
              <a:rPr lang="en-US" sz="2400" dirty="0">
                <a:solidFill>
                  <a:srgbClr val="000000"/>
                </a:solidFill>
                <a:latin typeface="Signika" pitchFamily="50" charset="0"/>
                <a:cs typeface="Arial" panose="020B0604020202020204" pitchFamily="34" charset="0"/>
              </a:rPr>
              <a:t>Soft tissues retractor</a:t>
            </a:r>
            <a:endParaRPr lang="es-ES" sz="2400" dirty="0">
              <a:solidFill>
                <a:srgbClr val="000000"/>
              </a:solidFill>
              <a:latin typeface="Signika" pitchFamily="50" charset="0"/>
              <a:cs typeface="Arial" panose="020B0604020202020204" pitchFamily="34" charset="0"/>
            </a:endParaRPr>
          </a:p>
        </p:txBody>
      </p:sp>
      <p:sp>
        <p:nvSpPr>
          <p:cNvPr id="7" name="6 CuadroTexto"/>
          <p:cNvSpPr txBox="1"/>
          <p:nvPr/>
        </p:nvSpPr>
        <p:spPr>
          <a:xfrm>
            <a:off x="7962089" y="2379770"/>
            <a:ext cx="1040178" cy="461665"/>
          </a:xfrm>
          <a:prstGeom prst="rect">
            <a:avLst/>
          </a:prstGeom>
          <a:noFill/>
        </p:spPr>
        <p:txBody>
          <a:bodyPr wrap="square" rtlCol="0">
            <a:spAutoFit/>
          </a:bodyPr>
          <a:lstStyle/>
          <a:p>
            <a:pPr fontAlgn="base">
              <a:spcBef>
                <a:spcPct val="0"/>
              </a:spcBef>
              <a:spcAft>
                <a:spcPct val="0"/>
              </a:spcAft>
            </a:pPr>
            <a:r>
              <a:rPr lang="en-US" sz="2400" dirty="0">
                <a:solidFill>
                  <a:srgbClr val="FFFFFF"/>
                </a:solidFill>
                <a:latin typeface="Signika" pitchFamily="50" charset="0"/>
                <a:cs typeface="Arial" panose="020B0604020202020204" pitchFamily="34" charset="0"/>
              </a:rPr>
              <a:t>Thigh</a:t>
            </a:r>
          </a:p>
        </p:txBody>
      </p:sp>
      <p:pic>
        <p:nvPicPr>
          <p:cNvPr id="10" name="Imagen 9"/>
          <p:cNvPicPr>
            <a:picLocks noChangeAspect="1"/>
          </p:cNvPicPr>
          <p:nvPr/>
        </p:nvPicPr>
        <p:blipFill>
          <a:blip r:embed="rId5"/>
          <a:stretch>
            <a:fillRect/>
          </a:stretch>
        </p:blipFill>
        <p:spPr>
          <a:xfrm rot="10800000">
            <a:off x="11235557" y="6619290"/>
            <a:ext cx="956441" cy="238709"/>
          </a:xfrm>
          <a:prstGeom prst="rect">
            <a:avLst/>
          </a:prstGeom>
        </p:spPr>
      </p:pic>
      <p:pic>
        <p:nvPicPr>
          <p:cNvPr id="11" name="Bilde 10">
            <a:extLst>
              <a:ext uri="{FF2B5EF4-FFF2-40B4-BE49-F238E27FC236}">
                <a16:creationId xmlns:a16="http://schemas.microsoft.com/office/drawing/2014/main" id="{605E45AE-E735-4CCE-83E5-657B3EE073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216539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935760" y="711705"/>
            <a:ext cx="4320480" cy="1384995"/>
          </a:xfrm>
          <a:prstGeom prst="rect">
            <a:avLst/>
          </a:prstGeom>
          <a:noFill/>
        </p:spPr>
        <p:txBody>
          <a:bodyPr wrap="square" rtlCol="0">
            <a:spAutoFit/>
          </a:bodyPr>
          <a:lstStyle/>
          <a:p>
            <a:pPr fontAlgn="base">
              <a:spcBef>
                <a:spcPct val="0"/>
              </a:spcBef>
              <a:spcAft>
                <a:spcPct val="0"/>
              </a:spcAft>
            </a:pPr>
            <a:r>
              <a:rPr lang="en-US" sz="2800" b="1" dirty="0">
                <a:solidFill>
                  <a:srgbClr val="48A23F"/>
                </a:solidFill>
                <a:latin typeface="Signika" pitchFamily="50" charset="0"/>
                <a:cs typeface="Arial" panose="020B0604020202020204" pitchFamily="34" charset="0"/>
              </a:rPr>
              <a:t>Verifying the diameter and depth of the femoral canal</a:t>
            </a:r>
          </a:p>
        </p:txBody>
      </p:sp>
      <p:sp>
        <p:nvSpPr>
          <p:cNvPr id="3" name="2 CuadroTexto"/>
          <p:cNvSpPr txBox="1"/>
          <p:nvPr/>
        </p:nvSpPr>
        <p:spPr>
          <a:xfrm>
            <a:off x="3233682" y="3429004"/>
            <a:ext cx="1782198" cy="461665"/>
          </a:xfrm>
          <a:prstGeom prst="rect">
            <a:avLst/>
          </a:prstGeom>
          <a:noFill/>
        </p:spPr>
        <p:txBody>
          <a:bodyPr wrap="square" rtlCol="0">
            <a:spAutoFit/>
          </a:bodyPr>
          <a:lstStyle/>
          <a:p>
            <a:pPr fontAlgn="base">
              <a:spcBef>
                <a:spcPct val="0"/>
              </a:spcBef>
              <a:spcAft>
                <a:spcPct val="0"/>
              </a:spcAft>
            </a:pPr>
            <a:r>
              <a:rPr lang="en-US" sz="2400" dirty="0">
                <a:solidFill>
                  <a:srgbClr val="000000"/>
                </a:solidFill>
                <a:latin typeface="Signika" pitchFamily="50" charset="0"/>
                <a:cs typeface="Arial" panose="020B0604020202020204" pitchFamily="34" charset="0"/>
              </a:rPr>
              <a:t>Femur</a:t>
            </a:r>
          </a:p>
        </p:txBody>
      </p:sp>
      <p:pic>
        <p:nvPicPr>
          <p:cNvPr id="4" name="3 Imagen" descr="Presentacion_Medicion-Profundidad.png"/>
          <p:cNvPicPr>
            <a:picLocks noChangeAspect="1"/>
          </p:cNvPicPr>
          <p:nvPr/>
        </p:nvPicPr>
        <p:blipFill>
          <a:blip r:embed="rId3" cstate="print"/>
          <a:stretch>
            <a:fillRect/>
          </a:stretch>
        </p:blipFill>
        <p:spPr>
          <a:xfrm>
            <a:off x="4151785" y="2078854"/>
            <a:ext cx="5780306" cy="2418577"/>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1938" y="4293096"/>
            <a:ext cx="2699792" cy="2024844"/>
          </a:xfrm>
          <a:prstGeom prst="rect">
            <a:avLst/>
          </a:prstGeom>
        </p:spPr>
      </p:pic>
      <p:pic>
        <p:nvPicPr>
          <p:cNvPr id="7" name="Imagen 6"/>
          <p:cNvPicPr>
            <a:picLocks noChangeAspect="1"/>
          </p:cNvPicPr>
          <p:nvPr/>
        </p:nvPicPr>
        <p:blipFill>
          <a:blip r:embed="rId5"/>
          <a:stretch>
            <a:fillRect/>
          </a:stretch>
        </p:blipFill>
        <p:spPr>
          <a:xfrm rot="10800000">
            <a:off x="11235557" y="6619290"/>
            <a:ext cx="956441" cy="238709"/>
          </a:xfrm>
          <a:prstGeom prst="rect">
            <a:avLst/>
          </a:prstGeom>
        </p:spPr>
      </p:pic>
      <p:pic>
        <p:nvPicPr>
          <p:cNvPr id="8" name="Bilde 7">
            <a:extLst>
              <a:ext uri="{FF2B5EF4-FFF2-40B4-BE49-F238E27FC236}">
                <a16:creationId xmlns:a16="http://schemas.microsoft.com/office/drawing/2014/main" id="{386FF6E0-BC9B-41A3-A965-9476DB2BDD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311395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747080" y="5170925"/>
            <a:ext cx="1332696" cy="461665"/>
          </a:xfrm>
          <a:prstGeom prst="rect">
            <a:avLst/>
          </a:prstGeom>
          <a:noFill/>
        </p:spPr>
        <p:txBody>
          <a:bodyPr wrap="square" rtlCol="0">
            <a:spAutoFit/>
          </a:bodyPr>
          <a:lstStyle/>
          <a:p>
            <a:pPr fontAlgn="base">
              <a:spcBef>
                <a:spcPct val="0"/>
              </a:spcBef>
              <a:spcAft>
                <a:spcPct val="0"/>
              </a:spcAft>
            </a:pPr>
            <a:r>
              <a:rPr lang="es-ES" sz="2400" dirty="0">
                <a:solidFill>
                  <a:srgbClr val="000000"/>
                </a:solidFill>
                <a:latin typeface="Signika" pitchFamily="50" charset="0"/>
                <a:cs typeface="Arial" panose="020B0604020202020204" pitchFamily="34" charset="0"/>
              </a:rPr>
              <a:t>Femur</a:t>
            </a:r>
          </a:p>
        </p:txBody>
      </p:sp>
      <p:pic>
        <p:nvPicPr>
          <p:cNvPr id="4" name="3 Imagen" descr="Presentacion_Fresado.png"/>
          <p:cNvPicPr>
            <a:picLocks noChangeAspect="1"/>
          </p:cNvPicPr>
          <p:nvPr/>
        </p:nvPicPr>
        <p:blipFill>
          <a:blip r:embed="rId3" cstate="print"/>
          <a:stretch>
            <a:fillRect/>
          </a:stretch>
        </p:blipFill>
        <p:spPr>
          <a:xfrm>
            <a:off x="2312720" y="2954081"/>
            <a:ext cx="6858000" cy="3059504"/>
          </a:xfrm>
          <a:prstGeom prst="rect">
            <a:avLst/>
          </a:prstGeom>
        </p:spPr>
      </p:pic>
      <p:sp>
        <p:nvSpPr>
          <p:cNvPr id="5" name="4 CuadroTexto"/>
          <p:cNvSpPr txBox="1"/>
          <p:nvPr/>
        </p:nvSpPr>
        <p:spPr>
          <a:xfrm>
            <a:off x="4223792" y="2871850"/>
            <a:ext cx="324036"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1</a:t>
            </a:r>
          </a:p>
        </p:txBody>
      </p:sp>
      <p:sp>
        <p:nvSpPr>
          <p:cNvPr id="7" name="6 CuadroTexto"/>
          <p:cNvSpPr txBox="1"/>
          <p:nvPr/>
        </p:nvSpPr>
        <p:spPr>
          <a:xfrm>
            <a:off x="3395702" y="1862829"/>
            <a:ext cx="3157498"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1. </a:t>
            </a:r>
            <a:r>
              <a:rPr lang="en-US" sz="2400" dirty="0">
                <a:solidFill>
                  <a:srgbClr val="000000"/>
                </a:solidFill>
                <a:latin typeface="Signika" pitchFamily="50" charset="0"/>
                <a:cs typeface="Arial" panose="020B0604020202020204" pitchFamily="34" charset="0"/>
              </a:rPr>
              <a:t>Medullar reamer  </a:t>
            </a:r>
          </a:p>
        </p:txBody>
      </p:sp>
      <p:sp>
        <p:nvSpPr>
          <p:cNvPr id="8" name="7 CuadroTexto"/>
          <p:cNvSpPr txBox="1"/>
          <p:nvPr/>
        </p:nvSpPr>
        <p:spPr>
          <a:xfrm>
            <a:off x="4871864" y="4699828"/>
            <a:ext cx="324036"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2</a:t>
            </a:r>
          </a:p>
        </p:txBody>
      </p:sp>
      <p:sp>
        <p:nvSpPr>
          <p:cNvPr id="10" name="9 CuadroTexto"/>
          <p:cNvSpPr txBox="1"/>
          <p:nvPr/>
        </p:nvSpPr>
        <p:spPr>
          <a:xfrm>
            <a:off x="6654879" y="1862829"/>
            <a:ext cx="2538282"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3. </a:t>
            </a:r>
            <a:r>
              <a:rPr lang="en-US" sz="2400" dirty="0">
                <a:solidFill>
                  <a:srgbClr val="000000"/>
                </a:solidFill>
                <a:latin typeface="Signika" pitchFamily="50" charset="0"/>
                <a:cs typeface="Arial" panose="020B0604020202020204" pitchFamily="34" charset="0"/>
              </a:rPr>
              <a:t>Reamer guide</a:t>
            </a:r>
          </a:p>
        </p:txBody>
      </p:sp>
      <p:sp>
        <p:nvSpPr>
          <p:cNvPr id="11" name="10 CuadroTexto"/>
          <p:cNvSpPr txBox="1"/>
          <p:nvPr/>
        </p:nvSpPr>
        <p:spPr>
          <a:xfrm>
            <a:off x="7248128" y="2869258"/>
            <a:ext cx="324036"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3</a:t>
            </a:r>
          </a:p>
        </p:txBody>
      </p:sp>
      <p:sp>
        <p:nvSpPr>
          <p:cNvPr id="12" name="11 CuadroTexto"/>
          <p:cNvSpPr txBox="1"/>
          <p:nvPr/>
        </p:nvSpPr>
        <p:spPr>
          <a:xfrm>
            <a:off x="7924020" y="4699058"/>
            <a:ext cx="324036" cy="461665"/>
          </a:xfrm>
          <a:prstGeom prst="rect">
            <a:avLst/>
          </a:prstGeom>
          <a:noFill/>
        </p:spPr>
        <p:txBody>
          <a:bodyPr wrap="square" rtlCol="0">
            <a:spAutoFit/>
          </a:bodyPr>
          <a:lstStyle/>
          <a:p>
            <a:pPr fontAlgn="base">
              <a:spcBef>
                <a:spcPct val="0"/>
              </a:spcBef>
              <a:spcAft>
                <a:spcPct val="0"/>
              </a:spcAft>
            </a:pPr>
            <a:r>
              <a:rPr lang="es-ES" sz="2400" b="1" dirty="0">
                <a:solidFill>
                  <a:srgbClr val="000000"/>
                </a:solidFill>
                <a:latin typeface="Signika" pitchFamily="50" charset="0"/>
                <a:cs typeface="Arial" panose="020B0604020202020204" pitchFamily="34" charset="0"/>
              </a:rPr>
              <a:t>4</a:t>
            </a:r>
          </a:p>
        </p:txBody>
      </p:sp>
      <p:sp>
        <p:nvSpPr>
          <p:cNvPr id="21" name="20 CuadroTexto"/>
          <p:cNvSpPr txBox="1"/>
          <p:nvPr/>
        </p:nvSpPr>
        <p:spPr>
          <a:xfrm>
            <a:off x="4043772" y="875541"/>
            <a:ext cx="432048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Femoral reaming</a:t>
            </a:r>
          </a:p>
        </p:txBody>
      </p:sp>
      <p:pic>
        <p:nvPicPr>
          <p:cNvPr id="16" name="3 Imagen" descr="Presentacion_Fresado.png"/>
          <p:cNvPicPr>
            <a:picLocks noChangeAspect="1"/>
          </p:cNvPicPr>
          <p:nvPr/>
        </p:nvPicPr>
        <p:blipFill>
          <a:blip r:embed="rId4" cstate="print"/>
          <a:stretch>
            <a:fillRect/>
          </a:stretch>
        </p:blipFill>
        <p:spPr>
          <a:xfrm>
            <a:off x="2521311" y="2970748"/>
            <a:ext cx="6440818" cy="2873390"/>
          </a:xfrm>
          <a:prstGeom prst="rect">
            <a:avLst/>
          </a:prstGeom>
        </p:spPr>
      </p:pic>
      <p:pic>
        <p:nvPicPr>
          <p:cNvPr id="22" name="3 Imagen" descr="Presentacion_Fresado.png"/>
          <p:cNvPicPr>
            <a:picLocks noChangeAspect="1"/>
          </p:cNvPicPr>
          <p:nvPr/>
        </p:nvPicPr>
        <p:blipFill>
          <a:blip r:embed="rId5" cstate="print"/>
          <a:stretch>
            <a:fillRect/>
          </a:stretch>
        </p:blipFill>
        <p:spPr>
          <a:xfrm>
            <a:off x="2763836" y="2945479"/>
            <a:ext cx="6483531" cy="2892445"/>
          </a:xfrm>
          <a:prstGeom prst="rect">
            <a:avLst/>
          </a:prstGeom>
        </p:spPr>
      </p:pic>
      <p:pic>
        <p:nvPicPr>
          <p:cNvPr id="15" name="3 Imagen" descr="Presentacion_Fresado.png"/>
          <p:cNvPicPr>
            <a:picLocks noChangeAspect="1"/>
          </p:cNvPicPr>
          <p:nvPr/>
        </p:nvPicPr>
        <p:blipFill>
          <a:blip r:embed="rId6" cstate="print"/>
          <a:stretch>
            <a:fillRect/>
          </a:stretch>
        </p:blipFill>
        <p:spPr>
          <a:xfrm>
            <a:off x="2379638" y="2992599"/>
            <a:ext cx="6429198" cy="2868206"/>
          </a:xfrm>
          <a:prstGeom prst="rect">
            <a:avLst/>
          </a:prstGeom>
        </p:spPr>
      </p:pic>
      <p:pic>
        <p:nvPicPr>
          <p:cNvPr id="23" name="3 Imagen" descr="Presentacion_Fresado.png"/>
          <p:cNvPicPr>
            <a:picLocks noChangeAspect="1"/>
          </p:cNvPicPr>
          <p:nvPr/>
        </p:nvPicPr>
        <p:blipFill>
          <a:blip r:embed="rId7" cstate="print"/>
          <a:stretch>
            <a:fillRect/>
          </a:stretch>
        </p:blipFill>
        <p:spPr>
          <a:xfrm>
            <a:off x="3332490" y="3012482"/>
            <a:ext cx="6183146" cy="2758437"/>
          </a:xfrm>
          <a:prstGeom prst="rect">
            <a:avLst/>
          </a:prstGeom>
        </p:spPr>
      </p:pic>
      <p:sp>
        <p:nvSpPr>
          <p:cNvPr id="3" name="CuadroTexto 2"/>
          <p:cNvSpPr txBox="1"/>
          <p:nvPr/>
        </p:nvSpPr>
        <p:spPr>
          <a:xfrm>
            <a:off x="3395702" y="2227452"/>
            <a:ext cx="3204354" cy="461665"/>
          </a:xfrm>
          <a:prstGeom prst="rect">
            <a:avLst/>
          </a:prstGeom>
          <a:noFill/>
        </p:spPr>
        <p:txBody>
          <a:bodyPr wrap="square" rtlCol="0">
            <a:spAutoFit/>
          </a:bodyPr>
          <a:lstStyle/>
          <a:p>
            <a:pPr fontAlgn="base">
              <a:spcBef>
                <a:spcPct val="0"/>
              </a:spcBef>
              <a:spcAft>
                <a:spcPct val="0"/>
              </a:spcAft>
            </a:pPr>
            <a:r>
              <a:rPr lang="de-DE" sz="2400" b="1" dirty="0">
                <a:solidFill>
                  <a:srgbClr val="000000"/>
                </a:solidFill>
                <a:latin typeface="Signika" panose="02010003020600000004" pitchFamily="50" charset="0"/>
                <a:cs typeface="Arial" panose="020B0604020202020204" pitchFamily="34" charset="0"/>
              </a:rPr>
              <a:t>2</a:t>
            </a:r>
            <a:r>
              <a:rPr lang="de-DE" sz="2400" dirty="0">
                <a:solidFill>
                  <a:srgbClr val="000000"/>
                </a:solidFill>
                <a:latin typeface="Signika" panose="02010003020600000004" pitchFamily="50" charset="0"/>
                <a:cs typeface="Arial" panose="020B0604020202020204" pitchFamily="34" charset="0"/>
              </a:rPr>
              <a:t>. Flat frontal reamer</a:t>
            </a:r>
          </a:p>
        </p:txBody>
      </p:sp>
      <p:sp>
        <p:nvSpPr>
          <p:cNvPr id="6" name="CuadroTexto 5"/>
          <p:cNvSpPr txBox="1"/>
          <p:nvPr/>
        </p:nvSpPr>
        <p:spPr>
          <a:xfrm>
            <a:off x="6666761" y="2227845"/>
            <a:ext cx="2478564" cy="461665"/>
          </a:xfrm>
          <a:prstGeom prst="rect">
            <a:avLst/>
          </a:prstGeom>
          <a:noFill/>
        </p:spPr>
        <p:txBody>
          <a:bodyPr wrap="none" rtlCol="0">
            <a:spAutoFit/>
          </a:bodyPr>
          <a:lstStyle/>
          <a:p>
            <a:pPr fontAlgn="base">
              <a:spcBef>
                <a:spcPct val="0"/>
              </a:spcBef>
              <a:spcAft>
                <a:spcPct val="0"/>
              </a:spcAft>
            </a:pPr>
            <a:r>
              <a:rPr lang="de-DE" sz="2400" b="1" dirty="0">
                <a:solidFill>
                  <a:srgbClr val="000000"/>
                </a:solidFill>
                <a:latin typeface="Signika" panose="02010003020600000004" pitchFamily="50" charset="0"/>
                <a:cs typeface="Arial" panose="020B0604020202020204" pitchFamily="34" charset="0"/>
              </a:rPr>
              <a:t>4</a:t>
            </a:r>
            <a:r>
              <a:rPr lang="de-DE" sz="2400" dirty="0">
                <a:solidFill>
                  <a:srgbClr val="000000"/>
                </a:solidFill>
                <a:latin typeface="Signika" panose="02010003020600000004" pitchFamily="50" charset="0"/>
                <a:cs typeface="Arial" panose="020B0604020202020204" pitchFamily="34" charset="0"/>
              </a:rPr>
              <a:t>. </a:t>
            </a:r>
            <a:r>
              <a:rPr lang="en-US" sz="2400" dirty="0">
                <a:solidFill>
                  <a:srgbClr val="000000"/>
                </a:solidFill>
                <a:latin typeface="Signika" panose="02010003020600000004" pitchFamily="50" charset="0"/>
                <a:cs typeface="Arial" panose="020B0604020202020204" pitchFamily="34" charset="0"/>
              </a:rPr>
              <a:t>Conical reamer</a:t>
            </a:r>
          </a:p>
        </p:txBody>
      </p:sp>
      <p:pic>
        <p:nvPicPr>
          <p:cNvPr id="18" name="Imagen 17"/>
          <p:cNvPicPr>
            <a:picLocks noChangeAspect="1"/>
          </p:cNvPicPr>
          <p:nvPr/>
        </p:nvPicPr>
        <p:blipFill>
          <a:blip r:embed="rId8"/>
          <a:stretch>
            <a:fillRect/>
          </a:stretch>
        </p:blipFill>
        <p:spPr>
          <a:xfrm rot="10800000">
            <a:off x="11235557" y="6619290"/>
            <a:ext cx="956441" cy="238709"/>
          </a:xfrm>
          <a:prstGeom prst="rect">
            <a:avLst/>
          </a:prstGeom>
        </p:spPr>
      </p:pic>
      <p:pic>
        <p:nvPicPr>
          <p:cNvPr id="19" name="Bilde 18">
            <a:extLst>
              <a:ext uri="{FF2B5EF4-FFF2-40B4-BE49-F238E27FC236}">
                <a16:creationId xmlns:a16="http://schemas.microsoft.com/office/drawing/2014/main" id="{98CB7F9B-8880-43BA-8A67-E3EA90D33C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43695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p:bldP spid="11" grpId="0"/>
      <p:bldP spid="12" grpId="0"/>
      <p:bldP spid="3"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3" cstate="print"/>
          <a:stretch>
            <a:fillRect/>
          </a:stretch>
        </p:blipFill>
        <p:spPr>
          <a:xfrm>
            <a:off x="5820773" y="2322471"/>
            <a:ext cx="4082631" cy="3620605"/>
          </a:xfrm>
          <a:prstGeom prst="rect">
            <a:avLst/>
          </a:prstGeom>
        </p:spPr>
      </p:pic>
      <p:sp>
        <p:nvSpPr>
          <p:cNvPr id="3" name="2 CuadroTexto"/>
          <p:cNvSpPr txBox="1"/>
          <p:nvPr/>
        </p:nvSpPr>
        <p:spPr>
          <a:xfrm>
            <a:off x="4223792" y="735521"/>
            <a:ext cx="3852428" cy="523220"/>
          </a:xfrm>
          <a:prstGeom prst="rect">
            <a:avLst/>
          </a:prstGeom>
          <a:noFill/>
        </p:spPr>
        <p:txBody>
          <a:bodyPr wrap="square" rtlCol="0">
            <a:spAutoFit/>
          </a:bodyPr>
          <a:lstStyle/>
          <a:p>
            <a:pPr fontAlgn="base">
              <a:spcBef>
                <a:spcPct val="0"/>
              </a:spcBef>
              <a:spcAft>
                <a:spcPct val="0"/>
              </a:spcAft>
            </a:pPr>
            <a:r>
              <a:rPr lang="en-US" sz="2800" b="1" dirty="0">
                <a:solidFill>
                  <a:srgbClr val="48A23F"/>
                </a:solidFill>
                <a:latin typeface="Signika" pitchFamily="50" charset="0"/>
                <a:cs typeface="Arial" panose="020B0604020202020204" pitchFamily="34" charset="0"/>
              </a:rPr>
              <a:t>Selection of the spacer</a:t>
            </a:r>
          </a:p>
        </p:txBody>
      </p:sp>
      <p:sp>
        <p:nvSpPr>
          <p:cNvPr id="4" name="3 CuadroTexto"/>
          <p:cNvSpPr txBox="1"/>
          <p:nvPr/>
        </p:nvSpPr>
        <p:spPr>
          <a:xfrm>
            <a:off x="4328255" y="2918070"/>
            <a:ext cx="1512168" cy="461665"/>
          </a:xfrm>
          <a:prstGeom prst="rect">
            <a:avLst/>
          </a:prstGeom>
          <a:noFill/>
        </p:spPr>
        <p:txBody>
          <a:bodyPr wrap="square" rtlCol="0">
            <a:spAutoFit/>
          </a:bodyPr>
          <a:lstStyle/>
          <a:p>
            <a:pPr algn="r" fontAlgn="base">
              <a:spcBef>
                <a:spcPct val="0"/>
              </a:spcBef>
              <a:spcAft>
                <a:spcPct val="0"/>
              </a:spcAft>
            </a:pPr>
            <a:r>
              <a:rPr lang="en-US" sz="2400" dirty="0">
                <a:solidFill>
                  <a:srgbClr val="000000"/>
                </a:solidFill>
                <a:latin typeface="Signika" pitchFamily="50" charset="0"/>
                <a:cs typeface="Arial" panose="020B0604020202020204" pitchFamily="34" charset="0"/>
              </a:rPr>
              <a:t>Trial stem</a:t>
            </a:r>
          </a:p>
        </p:txBody>
      </p:sp>
      <p:sp>
        <p:nvSpPr>
          <p:cNvPr id="5" name="4 CuadroTexto"/>
          <p:cNvSpPr txBox="1"/>
          <p:nvPr/>
        </p:nvSpPr>
        <p:spPr>
          <a:xfrm>
            <a:off x="3904960" y="4267011"/>
            <a:ext cx="1646802" cy="830997"/>
          </a:xfrm>
          <a:prstGeom prst="rect">
            <a:avLst/>
          </a:prstGeom>
          <a:noFill/>
        </p:spPr>
        <p:txBody>
          <a:bodyPr wrap="square" rtlCol="0">
            <a:spAutoFit/>
          </a:bodyPr>
          <a:lstStyle/>
          <a:p>
            <a:pPr algn="r" fontAlgn="base">
              <a:spcBef>
                <a:spcPct val="0"/>
              </a:spcBef>
              <a:spcAft>
                <a:spcPct val="0"/>
              </a:spcAft>
            </a:pPr>
            <a:r>
              <a:rPr lang="en-US" sz="2400" dirty="0">
                <a:solidFill>
                  <a:srgbClr val="000000"/>
                </a:solidFill>
                <a:latin typeface="Signika" pitchFamily="50" charset="0"/>
                <a:cs typeface="Arial" panose="020B0604020202020204" pitchFamily="34" charset="0"/>
              </a:rPr>
              <a:t>Trial spacer</a:t>
            </a:r>
          </a:p>
        </p:txBody>
      </p:sp>
      <p:pic>
        <p:nvPicPr>
          <p:cNvPr id="16" name="Imagen 15"/>
          <p:cNvPicPr>
            <a:picLocks noChangeAspect="1"/>
          </p:cNvPicPr>
          <p:nvPr/>
        </p:nvPicPr>
        <p:blipFill>
          <a:blip r:embed="rId4" cstate="print"/>
          <a:stretch>
            <a:fillRect/>
          </a:stretch>
        </p:blipFill>
        <p:spPr>
          <a:xfrm>
            <a:off x="5807968" y="2158136"/>
            <a:ext cx="4108240" cy="3643316"/>
          </a:xfrm>
          <a:prstGeom prst="rect">
            <a:avLst/>
          </a:prstGeom>
        </p:spPr>
      </p:pic>
      <p:sp>
        <p:nvSpPr>
          <p:cNvPr id="17" name="Flecha arriba 16"/>
          <p:cNvSpPr/>
          <p:nvPr/>
        </p:nvSpPr>
        <p:spPr>
          <a:xfrm>
            <a:off x="6240016" y="4991779"/>
            <a:ext cx="72008" cy="989734"/>
          </a:xfrm>
          <a:prstGeom prst="upArrow">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cs typeface="Arial"/>
            </a:endParaRPr>
          </a:p>
        </p:txBody>
      </p:sp>
      <p:pic>
        <p:nvPicPr>
          <p:cNvPr id="18" name="Imagen 17"/>
          <p:cNvPicPr>
            <a:picLocks noChangeAspect="1"/>
          </p:cNvPicPr>
          <p:nvPr/>
        </p:nvPicPr>
        <p:blipFill>
          <a:blip r:embed="rId5" cstate="print"/>
          <a:stretch>
            <a:fillRect/>
          </a:stretch>
        </p:blipFill>
        <p:spPr>
          <a:xfrm>
            <a:off x="5954064" y="1654081"/>
            <a:ext cx="3891731" cy="3451309"/>
          </a:xfrm>
          <a:prstGeom prst="rect">
            <a:avLst/>
          </a:prstGeom>
        </p:spPr>
      </p:pic>
      <p:pic>
        <p:nvPicPr>
          <p:cNvPr id="19" name="Imagen 18"/>
          <p:cNvPicPr>
            <a:picLocks noChangeAspect="1"/>
          </p:cNvPicPr>
          <p:nvPr/>
        </p:nvPicPr>
        <p:blipFill>
          <a:blip r:embed="rId6" cstate="print"/>
          <a:stretch>
            <a:fillRect/>
          </a:stretch>
        </p:blipFill>
        <p:spPr>
          <a:xfrm>
            <a:off x="5906657" y="1615643"/>
            <a:ext cx="3978414" cy="3528182"/>
          </a:xfrm>
          <a:prstGeom prst="rect">
            <a:avLst/>
          </a:prstGeom>
        </p:spPr>
      </p:pic>
      <p:pic>
        <p:nvPicPr>
          <p:cNvPr id="20" name="Imagen 19"/>
          <p:cNvPicPr>
            <a:picLocks noChangeAspect="1"/>
          </p:cNvPicPr>
          <p:nvPr/>
        </p:nvPicPr>
        <p:blipFill>
          <a:blip r:embed="rId7" cstate="print"/>
          <a:stretch>
            <a:fillRect/>
          </a:stretch>
        </p:blipFill>
        <p:spPr>
          <a:xfrm rot="21228583">
            <a:off x="5949010" y="1786095"/>
            <a:ext cx="3893706" cy="3453060"/>
          </a:xfrm>
          <a:prstGeom prst="rect">
            <a:avLst/>
          </a:prstGeom>
        </p:spPr>
      </p:pic>
      <p:sp>
        <p:nvSpPr>
          <p:cNvPr id="2" name="CuadroTexto 1"/>
          <p:cNvSpPr txBox="1"/>
          <p:nvPr/>
        </p:nvSpPr>
        <p:spPr>
          <a:xfrm>
            <a:off x="3287689" y="6190137"/>
            <a:ext cx="6597383" cy="523220"/>
          </a:xfrm>
          <a:prstGeom prst="rect">
            <a:avLst/>
          </a:prstGeom>
          <a:noFill/>
        </p:spPr>
        <p:txBody>
          <a:bodyPr wrap="none" rtlCol="0">
            <a:spAutoFit/>
          </a:bodyPr>
          <a:lstStyle/>
          <a:p>
            <a:pPr fontAlgn="base">
              <a:spcBef>
                <a:spcPct val="0"/>
              </a:spcBef>
              <a:spcAft>
                <a:spcPct val="0"/>
              </a:spcAft>
            </a:pPr>
            <a:r>
              <a:rPr lang="en-US" sz="1400" dirty="0">
                <a:solidFill>
                  <a:srgbClr val="000000"/>
                </a:solidFill>
                <a:latin typeface="Signika" panose="02010003020600000004" pitchFamily="50" charset="0"/>
                <a:cs typeface="Arial" panose="020B0604020202020204" pitchFamily="34" charset="0"/>
              </a:rPr>
              <a:t>Select the biggest possible spacer, permitting a closure without tension,  taking care</a:t>
            </a:r>
          </a:p>
          <a:p>
            <a:pPr fontAlgn="base">
              <a:spcBef>
                <a:spcPct val="0"/>
              </a:spcBef>
              <a:spcAft>
                <a:spcPct val="0"/>
              </a:spcAft>
            </a:pPr>
            <a:r>
              <a:rPr lang="en-US" sz="1400" dirty="0">
                <a:solidFill>
                  <a:srgbClr val="000000"/>
                </a:solidFill>
                <a:latin typeface="Signika" panose="02010003020600000004" pitchFamily="50" charset="0"/>
                <a:cs typeface="Arial" panose="020B0604020202020204" pitchFamily="34" charset="0"/>
              </a:rPr>
              <a:t>not to leave too much distal soft tissue for better prosthesis control.</a:t>
            </a:r>
          </a:p>
        </p:txBody>
      </p:sp>
      <p:pic>
        <p:nvPicPr>
          <p:cNvPr id="7" name="Imagen 6"/>
          <p:cNvPicPr>
            <a:picLocks noChangeAspect="1"/>
          </p:cNvPicPr>
          <p:nvPr/>
        </p:nvPicPr>
        <p:blipFill>
          <a:blip r:embed="rId8"/>
          <a:stretch>
            <a:fillRect/>
          </a:stretch>
        </p:blipFill>
        <p:spPr>
          <a:xfrm>
            <a:off x="2257103" y="4130853"/>
            <a:ext cx="2105025" cy="1666875"/>
          </a:xfrm>
          <a:prstGeom prst="rect">
            <a:avLst/>
          </a:prstGeom>
        </p:spPr>
      </p:pic>
      <p:pic>
        <p:nvPicPr>
          <p:cNvPr id="14" name="Imagen 13"/>
          <p:cNvPicPr>
            <a:picLocks noChangeAspect="1"/>
          </p:cNvPicPr>
          <p:nvPr/>
        </p:nvPicPr>
        <p:blipFill>
          <a:blip r:embed="rId9"/>
          <a:stretch>
            <a:fillRect/>
          </a:stretch>
        </p:blipFill>
        <p:spPr>
          <a:xfrm rot="10800000">
            <a:off x="11235557" y="6619290"/>
            <a:ext cx="956441" cy="238709"/>
          </a:xfrm>
          <a:prstGeom prst="rect">
            <a:avLst/>
          </a:prstGeom>
        </p:spPr>
      </p:pic>
      <p:pic>
        <p:nvPicPr>
          <p:cNvPr id="21" name="Bilde 20">
            <a:extLst>
              <a:ext uri="{FF2B5EF4-FFF2-40B4-BE49-F238E27FC236}">
                <a16:creationId xmlns:a16="http://schemas.microsoft.com/office/drawing/2014/main" id="{E77ACC75-C4B1-4573-B1B8-AE915BAAAB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663814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Presentacion_Preparar-Implante-1.png"/>
          <p:cNvPicPr>
            <a:picLocks noChangeAspect="1"/>
          </p:cNvPicPr>
          <p:nvPr/>
        </p:nvPicPr>
        <p:blipFill>
          <a:blip r:embed="rId3" cstate="print"/>
          <a:stretch>
            <a:fillRect/>
          </a:stretch>
        </p:blipFill>
        <p:spPr>
          <a:xfrm>
            <a:off x="1289917" y="2124482"/>
            <a:ext cx="3569685" cy="3175992"/>
          </a:xfrm>
          <a:prstGeom prst="rect">
            <a:avLst/>
          </a:prstGeom>
        </p:spPr>
      </p:pic>
      <p:sp>
        <p:nvSpPr>
          <p:cNvPr id="5" name="4 CuadroTexto"/>
          <p:cNvSpPr txBox="1"/>
          <p:nvPr/>
        </p:nvSpPr>
        <p:spPr>
          <a:xfrm>
            <a:off x="4570870" y="3689673"/>
            <a:ext cx="1296144" cy="461665"/>
          </a:xfrm>
          <a:prstGeom prst="rect">
            <a:avLst/>
          </a:prstGeom>
          <a:noFill/>
        </p:spPr>
        <p:txBody>
          <a:bodyPr wrap="square" rtlCol="0">
            <a:spAutoFit/>
          </a:bodyPr>
          <a:lstStyle/>
          <a:p>
            <a:pPr fontAlgn="base">
              <a:spcBef>
                <a:spcPct val="0"/>
              </a:spcBef>
              <a:spcAft>
                <a:spcPct val="0"/>
              </a:spcAft>
            </a:pPr>
            <a:r>
              <a:rPr lang="en-US" sz="2400" dirty="0">
                <a:solidFill>
                  <a:srgbClr val="000000"/>
                </a:solidFill>
                <a:latin typeface="Signika" pitchFamily="50" charset="0"/>
                <a:cs typeface="Arial" panose="020B0604020202020204" pitchFamily="34" charset="0"/>
              </a:rPr>
              <a:t>Stem</a:t>
            </a:r>
          </a:p>
        </p:txBody>
      </p:sp>
      <p:sp>
        <p:nvSpPr>
          <p:cNvPr id="6" name="5 CuadroTexto"/>
          <p:cNvSpPr txBox="1"/>
          <p:nvPr/>
        </p:nvSpPr>
        <p:spPr>
          <a:xfrm>
            <a:off x="4022509" y="2448362"/>
            <a:ext cx="1674186" cy="461665"/>
          </a:xfrm>
          <a:prstGeom prst="rect">
            <a:avLst/>
          </a:prstGeom>
          <a:noFill/>
        </p:spPr>
        <p:txBody>
          <a:bodyPr wrap="square" rtlCol="0">
            <a:spAutoFit/>
          </a:bodyPr>
          <a:lstStyle/>
          <a:p>
            <a:pPr fontAlgn="base">
              <a:spcBef>
                <a:spcPct val="0"/>
              </a:spcBef>
              <a:spcAft>
                <a:spcPct val="0"/>
              </a:spcAft>
            </a:pPr>
            <a:r>
              <a:rPr lang="en-US" sz="2400" dirty="0">
                <a:solidFill>
                  <a:srgbClr val="000000"/>
                </a:solidFill>
                <a:latin typeface="Signika" pitchFamily="50" charset="0"/>
                <a:cs typeface="Arial" panose="020B0604020202020204" pitchFamily="34" charset="0"/>
              </a:rPr>
              <a:t>Spacer</a:t>
            </a:r>
          </a:p>
        </p:txBody>
      </p:sp>
      <p:pic>
        <p:nvPicPr>
          <p:cNvPr id="8" name="Imagen 7"/>
          <p:cNvPicPr>
            <a:picLocks noChangeAspect="1"/>
          </p:cNvPicPr>
          <p:nvPr/>
        </p:nvPicPr>
        <p:blipFill>
          <a:blip r:embed="rId4"/>
          <a:stretch>
            <a:fillRect/>
          </a:stretch>
        </p:blipFill>
        <p:spPr>
          <a:xfrm rot="10800000">
            <a:off x="11235557" y="6619290"/>
            <a:ext cx="956441" cy="238709"/>
          </a:xfrm>
          <a:prstGeom prst="rect">
            <a:avLst/>
          </a:prstGeom>
        </p:spPr>
      </p:pic>
      <p:pic>
        <p:nvPicPr>
          <p:cNvPr id="7" name="6 Imagen" descr="Presentacion_Preparar-Implante-2.png"/>
          <p:cNvPicPr>
            <a:picLocks noChangeAspect="1"/>
          </p:cNvPicPr>
          <p:nvPr/>
        </p:nvPicPr>
        <p:blipFill>
          <a:blip r:embed="rId5" cstate="print"/>
          <a:stretch>
            <a:fillRect/>
          </a:stretch>
        </p:blipFill>
        <p:spPr>
          <a:xfrm>
            <a:off x="6250433" y="2110234"/>
            <a:ext cx="3228231" cy="3228231"/>
          </a:xfrm>
          <a:prstGeom prst="rect">
            <a:avLst/>
          </a:prstGeom>
        </p:spPr>
      </p:pic>
      <p:sp>
        <p:nvSpPr>
          <p:cNvPr id="9" name="8 CuadroTexto"/>
          <p:cNvSpPr txBox="1"/>
          <p:nvPr/>
        </p:nvSpPr>
        <p:spPr>
          <a:xfrm>
            <a:off x="9059514" y="2335174"/>
            <a:ext cx="2369083" cy="461665"/>
          </a:xfrm>
          <a:prstGeom prst="rect">
            <a:avLst/>
          </a:prstGeom>
          <a:noFill/>
        </p:spPr>
        <p:txBody>
          <a:bodyPr wrap="square" rtlCol="0">
            <a:spAutoFit/>
          </a:bodyPr>
          <a:lstStyle/>
          <a:p>
            <a:pPr fontAlgn="base">
              <a:spcBef>
                <a:spcPct val="0"/>
              </a:spcBef>
              <a:spcAft>
                <a:spcPct val="0"/>
              </a:spcAft>
            </a:pPr>
            <a:r>
              <a:rPr lang="en-US" sz="2400" dirty="0">
                <a:solidFill>
                  <a:srgbClr val="000000"/>
                </a:solidFill>
                <a:latin typeface="Signika" pitchFamily="50" charset="0"/>
                <a:cs typeface="Arial" panose="020B0604020202020204" pitchFamily="34" charset="0"/>
              </a:rPr>
              <a:t>Screw/plug</a:t>
            </a:r>
          </a:p>
        </p:txBody>
      </p:sp>
      <p:sp>
        <p:nvSpPr>
          <p:cNvPr id="10" name="9 CuadroTexto"/>
          <p:cNvSpPr txBox="1"/>
          <p:nvPr/>
        </p:nvSpPr>
        <p:spPr>
          <a:xfrm>
            <a:off x="4079776" y="692696"/>
            <a:ext cx="432048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Preparing the implant</a:t>
            </a:r>
          </a:p>
        </p:txBody>
      </p:sp>
      <p:pic>
        <p:nvPicPr>
          <p:cNvPr id="11" name="Bilde 10">
            <a:extLst>
              <a:ext uri="{FF2B5EF4-FFF2-40B4-BE49-F238E27FC236}">
                <a16:creationId xmlns:a16="http://schemas.microsoft.com/office/drawing/2014/main" id="{F3E50247-9074-4109-B008-F8A6BAE843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137928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Presentacion_Preparar-Implante-5.png"/>
          <p:cNvPicPr>
            <a:picLocks noChangeAspect="1"/>
          </p:cNvPicPr>
          <p:nvPr/>
        </p:nvPicPr>
        <p:blipFill>
          <a:blip r:embed="rId3" cstate="print"/>
          <a:stretch>
            <a:fillRect/>
          </a:stretch>
        </p:blipFill>
        <p:spPr>
          <a:xfrm>
            <a:off x="717208" y="1953774"/>
            <a:ext cx="3258306" cy="3258306"/>
          </a:xfrm>
          <a:prstGeom prst="rect">
            <a:avLst/>
          </a:prstGeom>
        </p:spPr>
      </p:pic>
      <p:pic>
        <p:nvPicPr>
          <p:cNvPr id="5" name="4 Imagen" descr="Presentacion_Preparar-Implante-7.png"/>
          <p:cNvPicPr>
            <a:picLocks noChangeAspect="1"/>
          </p:cNvPicPr>
          <p:nvPr/>
        </p:nvPicPr>
        <p:blipFill>
          <a:blip r:embed="rId4" cstate="print"/>
          <a:stretch>
            <a:fillRect/>
          </a:stretch>
        </p:blipFill>
        <p:spPr>
          <a:xfrm>
            <a:off x="3775234" y="2038488"/>
            <a:ext cx="4500242" cy="3034786"/>
          </a:xfrm>
          <a:prstGeom prst="rect">
            <a:avLst/>
          </a:prstGeom>
        </p:spPr>
      </p:pic>
      <p:pic>
        <p:nvPicPr>
          <p:cNvPr id="6" name="5 Imagen" descr="Presentacion_Preparar-Implante-9.png"/>
          <p:cNvPicPr>
            <a:picLocks noChangeAspect="1"/>
          </p:cNvPicPr>
          <p:nvPr/>
        </p:nvPicPr>
        <p:blipFill>
          <a:blip r:embed="rId5" cstate="print"/>
          <a:stretch>
            <a:fillRect/>
          </a:stretch>
        </p:blipFill>
        <p:spPr>
          <a:xfrm>
            <a:off x="7555743" y="1001465"/>
            <a:ext cx="4166165" cy="4166165"/>
          </a:xfrm>
          <a:prstGeom prst="rect">
            <a:avLst/>
          </a:prstGeom>
        </p:spPr>
      </p:pic>
      <p:sp>
        <p:nvSpPr>
          <p:cNvPr id="7" name="6 CuadroTexto"/>
          <p:cNvSpPr txBox="1"/>
          <p:nvPr/>
        </p:nvSpPr>
        <p:spPr>
          <a:xfrm>
            <a:off x="10244982" y="2379318"/>
            <a:ext cx="1611738" cy="369332"/>
          </a:xfrm>
          <a:prstGeom prst="rect">
            <a:avLst/>
          </a:prstGeom>
          <a:noFill/>
        </p:spPr>
        <p:txBody>
          <a:bodyPr wrap="square" rtlCol="0">
            <a:spAutoFit/>
          </a:bodyPr>
          <a:lstStyle/>
          <a:p>
            <a:pPr fontAlgn="base">
              <a:spcBef>
                <a:spcPct val="0"/>
              </a:spcBef>
              <a:spcAft>
                <a:spcPct val="0"/>
              </a:spcAft>
            </a:pPr>
            <a:r>
              <a:rPr lang="en-US" dirty="0">
                <a:solidFill>
                  <a:srgbClr val="000000"/>
                </a:solidFill>
                <a:latin typeface="Signika" pitchFamily="50" charset="0"/>
                <a:cs typeface="Arial" panose="020B0604020202020204" pitchFamily="34" charset="0"/>
              </a:rPr>
              <a:t>Force: 5 </a:t>
            </a:r>
            <a:r>
              <a:rPr lang="en-US" dirty="0" err="1">
                <a:solidFill>
                  <a:srgbClr val="000000"/>
                </a:solidFill>
                <a:latin typeface="Signika" pitchFamily="50" charset="0"/>
                <a:cs typeface="Arial" panose="020B0604020202020204" pitchFamily="34" charset="0"/>
              </a:rPr>
              <a:t>N.m</a:t>
            </a:r>
            <a:r>
              <a:rPr lang="es-ES" dirty="0">
                <a:solidFill>
                  <a:srgbClr val="000000"/>
                </a:solidFill>
                <a:latin typeface="Signika" pitchFamily="50" charset="0"/>
                <a:cs typeface="Arial" panose="020B0604020202020204" pitchFamily="34" charset="0"/>
              </a:rPr>
              <a:t>.</a:t>
            </a:r>
          </a:p>
        </p:txBody>
      </p:sp>
      <p:sp>
        <p:nvSpPr>
          <p:cNvPr id="8" name="7 CuadroTexto"/>
          <p:cNvSpPr txBox="1"/>
          <p:nvPr/>
        </p:nvSpPr>
        <p:spPr>
          <a:xfrm>
            <a:off x="6520824" y="2170660"/>
            <a:ext cx="2862318" cy="369332"/>
          </a:xfrm>
          <a:prstGeom prst="rect">
            <a:avLst/>
          </a:prstGeom>
          <a:noFill/>
        </p:spPr>
        <p:txBody>
          <a:bodyPr wrap="square" rtlCol="0">
            <a:spAutoFit/>
          </a:bodyPr>
          <a:lstStyle/>
          <a:p>
            <a:pPr fontAlgn="base">
              <a:spcBef>
                <a:spcPct val="0"/>
              </a:spcBef>
              <a:spcAft>
                <a:spcPct val="0"/>
              </a:spcAft>
            </a:pPr>
            <a:r>
              <a:rPr lang="en-US" dirty="0">
                <a:solidFill>
                  <a:srgbClr val="000000"/>
                </a:solidFill>
                <a:latin typeface="Signika" pitchFamily="50" charset="0"/>
                <a:cs typeface="Arial" panose="020B0604020202020204" pitchFamily="34" charset="0"/>
              </a:rPr>
              <a:t>Anti-rotation guide</a:t>
            </a:r>
          </a:p>
        </p:txBody>
      </p:sp>
      <p:pic>
        <p:nvPicPr>
          <p:cNvPr id="9" name="Imagen 7"/>
          <p:cNvPicPr>
            <a:picLocks noChangeAspect="1"/>
          </p:cNvPicPr>
          <p:nvPr/>
        </p:nvPicPr>
        <p:blipFill>
          <a:blip r:embed="rId6"/>
          <a:stretch>
            <a:fillRect/>
          </a:stretch>
        </p:blipFill>
        <p:spPr>
          <a:xfrm rot="10800000">
            <a:off x="11235557" y="6619290"/>
            <a:ext cx="956441" cy="238709"/>
          </a:xfrm>
          <a:prstGeom prst="rect">
            <a:avLst/>
          </a:prstGeom>
        </p:spPr>
      </p:pic>
      <p:sp>
        <p:nvSpPr>
          <p:cNvPr id="10" name="9 CuadroTexto"/>
          <p:cNvSpPr txBox="1"/>
          <p:nvPr/>
        </p:nvSpPr>
        <p:spPr>
          <a:xfrm>
            <a:off x="4079776" y="692696"/>
            <a:ext cx="432048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Preparing the implant</a:t>
            </a:r>
          </a:p>
        </p:txBody>
      </p:sp>
      <p:pic>
        <p:nvPicPr>
          <p:cNvPr id="11" name="Bilde 10">
            <a:extLst>
              <a:ext uri="{FF2B5EF4-FFF2-40B4-BE49-F238E27FC236}">
                <a16:creationId xmlns:a16="http://schemas.microsoft.com/office/drawing/2014/main" id="{02454233-6605-4C6A-8401-D24A9657B0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377899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Presentacion_Tecnica-Impactada.png"/>
          <p:cNvPicPr>
            <a:picLocks noChangeAspect="1"/>
          </p:cNvPicPr>
          <p:nvPr/>
        </p:nvPicPr>
        <p:blipFill>
          <a:blip r:embed="rId3" cstate="print"/>
          <a:stretch>
            <a:fillRect/>
          </a:stretch>
        </p:blipFill>
        <p:spPr>
          <a:xfrm>
            <a:off x="2495600" y="2090597"/>
            <a:ext cx="5967282" cy="3707260"/>
          </a:xfrm>
          <a:prstGeom prst="rect">
            <a:avLst/>
          </a:prstGeom>
        </p:spPr>
      </p:pic>
      <p:sp>
        <p:nvSpPr>
          <p:cNvPr id="4" name="3 CuadroTexto"/>
          <p:cNvSpPr txBox="1"/>
          <p:nvPr/>
        </p:nvSpPr>
        <p:spPr>
          <a:xfrm>
            <a:off x="5618947" y="3140968"/>
            <a:ext cx="810090" cy="338554"/>
          </a:xfrm>
          <a:prstGeom prst="rect">
            <a:avLst/>
          </a:prstGeom>
          <a:noFill/>
        </p:spPr>
        <p:txBody>
          <a:bodyPr wrap="square" rtlCol="0">
            <a:spAutoFit/>
          </a:bodyPr>
          <a:lstStyle/>
          <a:p>
            <a:pPr fontAlgn="base">
              <a:spcBef>
                <a:spcPct val="0"/>
              </a:spcBef>
              <a:spcAft>
                <a:spcPct val="0"/>
              </a:spcAft>
            </a:pPr>
            <a:r>
              <a:rPr lang="es-ES" sz="1600" dirty="0">
                <a:solidFill>
                  <a:srgbClr val="000000"/>
                </a:solidFill>
                <a:latin typeface="Signika" pitchFamily="50" charset="0"/>
                <a:cs typeface="Arial" panose="020B0604020202020204" pitchFamily="34" charset="0"/>
              </a:rPr>
              <a:t>90º</a:t>
            </a:r>
          </a:p>
        </p:txBody>
      </p:sp>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2882" y="1566476"/>
            <a:ext cx="2325025" cy="1743769"/>
          </a:xfrm>
          <a:prstGeom prst="rect">
            <a:avLst/>
          </a:prstGeom>
        </p:spPr>
      </p:pic>
      <p:pic>
        <p:nvPicPr>
          <p:cNvPr id="7" name="Picture 2" descr="C:\Users\Jesus\AppData\Local\Microsoft\Windows\Temporary Internet Files\Content.IE5\6T2EVK8E\DSC00133.JPG"/>
          <p:cNvPicPr>
            <a:picLocks noChangeAspect="1" noChangeArrowheads="1"/>
          </p:cNvPicPr>
          <p:nvPr/>
        </p:nvPicPr>
        <p:blipFill>
          <a:blip r:embed="rId5" cstate="print"/>
          <a:srcRect/>
          <a:stretch>
            <a:fillRect/>
          </a:stretch>
        </p:blipFill>
        <p:spPr bwMode="auto">
          <a:xfrm>
            <a:off x="8462882" y="3642710"/>
            <a:ext cx="2312600" cy="1734450"/>
          </a:xfrm>
          <a:prstGeom prst="rect">
            <a:avLst/>
          </a:prstGeom>
          <a:noFill/>
        </p:spPr>
      </p:pic>
      <p:pic>
        <p:nvPicPr>
          <p:cNvPr id="9" name="Imagen 8"/>
          <p:cNvPicPr>
            <a:picLocks noChangeAspect="1"/>
          </p:cNvPicPr>
          <p:nvPr/>
        </p:nvPicPr>
        <p:blipFill>
          <a:blip r:embed="rId6"/>
          <a:stretch>
            <a:fillRect/>
          </a:stretch>
        </p:blipFill>
        <p:spPr>
          <a:xfrm rot="10800000">
            <a:off x="11235557" y="6619290"/>
            <a:ext cx="956441" cy="238709"/>
          </a:xfrm>
          <a:prstGeom prst="rect">
            <a:avLst/>
          </a:prstGeom>
        </p:spPr>
      </p:pic>
      <p:sp>
        <p:nvSpPr>
          <p:cNvPr id="8" name="7 CuadroTexto"/>
          <p:cNvSpPr txBox="1"/>
          <p:nvPr/>
        </p:nvSpPr>
        <p:spPr>
          <a:xfrm>
            <a:off x="3863752" y="687688"/>
            <a:ext cx="432048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Press-Fit technique</a:t>
            </a:r>
          </a:p>
        </p:txBody>
      </p:sp>
      <p:pic>
        <p:nvPicPr>
          <p:cNvPr id="10" name="Bilde 9">
            <a:extLst>
              <a:ext uri="{FF2B5EF4-FFF2-40B4-BE49-F238E27FC236}">
                <a16:creationId xmlns:a16="http://schemas.microsoft.com/office/drawing/2014/main" id="{CDB1FA23-8FE9-4252-BCDA-598A9ED4BF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40826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863752" y="687688"/>
            <a:ext cx="4320480" cy="523220"/>
          </a:xfrm>
          <a:prstGeom prst="rect">
            <a:avLst/>
          </a:prstGeom>
          <a:noFill/>
        </p:spPr>
        <p:txBody>
          <a:bodyPr wrap="square" rtlCol="0">
            <a:spAutoFit/>
          </a:bodyPr>
          <a:lstStyle/>
          <a:p>
            <a:pPr algn="ctr" fontAlgn="base">
              <a:spcBef>
                <a:spcPct val="0"/>
              </a:spcBef>
              <a:spcAft>
                <a:spcPct val="0"/>
              </a:spcAft>
            </a:pPr>
            <a:r>
              <a:rPr lang="en-US" sz="2800" b="1" dirty="0" err="1">
                <a:solidFill>
                  <a:srgbClr val="48A23F"/>
                </a:solidFill>
                <a:latin typeface="Signika" pitchFamily="50" charset="0"/>
                <a:cs typeface="Arial" panose="020B0604020202020204" pitchFamily="34" charset="0"/>
              </a:rPr>
              <a:t>Myoplasty</a:t>
            </a:r>
            <a:r>
              <a:rPr lang="en-US" sz="2800" b="1" dirty="0">
                <a:solidFill>
                  <a:srgbClr val="48A23F"/>
                </a:solidFill>
                <a:latin typeface="Signika" pitchFamily="50" charset="0"/>
                <a:cs typeface="Arial" panose="020B0604020202020204" pitchFamily="34" charset="0"/>
              </a:rPr>
              <a:t> and closure</a:t>
            </a:r>
          </a:p>
        </p:txBody>
      </p:sp>
      <p:pic>
        <p:nvPicPr>
          <p:cNvPr id="7" name="Picture 2" descr="C:\Users\Jesus\AppData\Local\Microsoft\Windows\Temporary Internet Files\Content.IE5\6T2EVK8E\DSC00133.JPG"/>
          <p:cNvPicPr>
            <a:picLocks noChangeAspect="1" noChangeArrowheads="1"/>
          </p:cNvPicPr>
          <p:nvPr/>
        </p:nvPicPr>
        <p:blipFill>
          <a:blip r:embed="rId3" cstate="print"/>
          <a:srcRect/>
          <a:stretch>
            <a:fillRect/>
          </a:stretch>
        </p:blipFill>
        <p:spPr bwMode="auto">
          <a:xfrm>
            <a:off x="8339173" y="1458426"/>
            <a:ext cx="2312600" cy="1734450"/>
          </a:xfrm>
          <a:prstGeom prst="rect">
            <a:avLst/>
          </a:prstGeom>
          <a:noFill/>
        </p:spPr>
      </p:pic>
      <p:pic>
        <p:nvPicPr>
          <p:cNvPr id="9" name="Imagen 8"/>
          <p:cNvPicPr>
            <a:picLocks noChangeAspect="1"/>
          </p:cNvPicPr>
          <p:nvPr/>
        </p:nvPicPr>
        <p:blipFill>
          <a:blip r:embed="rId4"/>
          <a:stretch>
            <a:fillRect/>
          </a:stretch>
        </p:blipFill>
        <p:spPr>
          <a:xfrm rot="10800000">
            <a:off x="11235557" y="6619290"/>
            <a:ext cx="956441" cy="238709"/>
          </a:xfrm>
          <a:prstGeom prst="rect">
            <a:avLst/>
          </a:prstGeom>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77480" y="4020752"/>
            <a:ext cx="3212392" cy="2390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5754" y="1458426"/>
            <a:ext cx="3000565" cy="4599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1138" y="1352305"/>
            <a:ext cx="34829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Bilde 7">
            <a:extLst>
              <a:ext uri="{FF2B5EF4-FFF2-40B4-BE49-F238E27FC236}">
                <a16:creationId xmlns:a16="http://schemas.microsoft.com/office/drawing/2014/main" id="{E8F856A8-129A-4D33-8DE6-2683B48FBB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176066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36402" y="1523747"/>
            <a:ext cx="4050450" cy="523220"/>
          </a:xfrm>
          <a:prstGeom prst="rect">
            <a:avLst/>
          </a:prstGeom>
          <a:noFill/>
        </p:spPr>
        <p:txBody>
          <a:bodyPr wrap="square" rtlCol="0">
            <a:spAutoFit/>
          </a:bodyPr>
          <a:lstStyle/>
          <a:p>
            <a:pPr fontAlgn="base">
              <a:spcBef>
                <a:spcPct val="0"/>
              </a:spcBef>
              <a:spcAft>
                <a:spcPct val="0"/>
              </a:spcAft>
            </a:pPr>
            <a:r>
              <a:rPr lang="en-US" sz="2800" b="1" dirty="0">
                <a:solidFill>
                  <a:srgbClr val="000000"/>
                </a:solidFill>
                <a:latin typeface="Signika" pitchFamily="50" charset="0"/>
                <a:cs typeface="Arial" panose="020B0604020202020204" pitchFamily="34" charset="0"/>
              </a:rPr>
              <a:t>SUMMARY</a:t>
            </a:r>
          </a:p>
        </p:txBody>
      </p:sp>
      <p:sp>
        <p:nvSpPr>
          <p:cNvPr id="10" name="9 Rectángulo"/>
          <p:cNvSpPr/>
          <p:nvPr/>
        </p:nvSpPr>
        <p:spPr>
          <a:xfrm>
            <a:off x="3125670" y="2636913"/>
            <a:ext cx="6426714" cy="3254737"/>
          </a:xfrm>
          <a:prstGeom prst="rect">
            <a:avLst/>
          </a:prstGeom>
        </p:spPr>
        <p:txBody>
          <a:bodyPr wrap="square">
            <a:spAutoFit/>
          </a:bodyPr>
          <a:lstStyle/>
          <a:p>
            <a:pPr marL="457200" indent="-457200" fontAlgn="base">
              <a:spcBef>
                <a:spcPts val="900"/>
              </a:spcBef>
              <a:spcAft>
                <a:spcPct val="0"/>
              </a:spcAft>
              <a:buFontTx/>
              <a:buAutoNum type="arabicPeriod"/>
            </a:pPr>
            <a:r>
              <a:rPr lang="en-US" sz="2400" dirty="0">
                <a:solidFill>
                  <a:srgbClr val="000000"/>
                </a:solidFill>
                <a:latin typeface="Signika" pitchFamily="50" charset="0"/>
                <a:cs typeface="Arial" panose="020B0604020202020204" pitchFamily="34" charset="0"/>
              </a:rPr>
              <a:t>Specific and intuitive instrumentation</a:t>
            </a:r>
          </a:p>
          <a:p>
            <a:pPr marL="457200" indent="-457200" fontAlgn="base">
              <a:spcBef>
                <a:spcPts val="900"/>
              </a:spcBef>
              <a:spcAft>
                <a:spcPct val="0"/>
              </a:spcAft>
              <a:buFontTx/>
              <a:buAutoNum type="arabicPeriod"/>
            </a:pPr>
            <a:r>
              <a:rPr lang="en-US" sz="2400" dirty="0">
                <a:solidFill>
                  <a:srgbClr val="000000"/>
                </a:solidFill>
                <a:latin typeface="Signika" pitchFamily="50" charset="0"/>
                <a:cs typeface="Arial" panose="020B0604020202020204" pitchFamily="34" charset="0"/>
              </a:rPr>
              <a:t>Both early and delayed implantation</a:t>
            </a:r>
          </a:p>
          <a:p>
            <a:pPr marL="457200" indent="-457200" fontAlgn="base">
              <a:spcBef>
                <a:spcPts val="900"/>
              </a:spcBef>
              <a:spcAft>
                <a:spcPct val="0"/>
              </a:spcAft>
              <a:buFontTx/>
              <a:buAutoNum type="arabicPeriod"/>
            </a:pPr>
            <a:r>
              <a:rPr lang="en-US" sz="2400" dirty="0">
                <a:solidFill>
                  <a:srgbClr val="000000"/>
                </a:solidFill>
                <a:latin typeface="Signika" pitchFamily="50" charset="0"/>
                <a:cs typeface="Arial" panose="020B0604020202020204" pitchFamily="34" charset="0"/>
              </a:rPr>
              <a:t>Affordable surgical technique</a:t>
            </a:r>
          </a:p>
          <a:p>
            <a:pPr marL="457200" indent="-457200" fontAlgn="base">
              <a:spcBef>
                <a:spcPts val="900"/>
              </a:spcBef>
              <a:spcAft>
                <a:spcPct val="0"/>
              </a:spcAft>
              <a:buFontTx/>
              <a:buAutoNum type="arabicPeriod"/>
            </a:pPr>
            <a:r>
              <a:rPr lang="en-US" sz="2400" dirty="0">
                <a:solidFill>
                  <a:srgbClr val="000000"/>
                </a:solidFill>
                <a:latin typeface="Signika" pitchFamily="50" charset="0"/>
                <a:cs typeface="Arial" panose="020B0604020202020204" pitchFamily="34" charset="0"/>
              </a:rPr>
              <a:t>Short learning curve</a:t>
            </a:r>
          </a:p>
          <a:p>
            <a:pPr marL="457200" indent="-457200" fontAlgn="base">
              <a:spcBef>
                <a:spcPts val="900"/>
              </a:spcBef>
              <a:spcAft>
                <a:spcPct val="0"/>
              </a:spcAft>
              <a:buFontTx/>
              <a:buAutoNum type="arabicPeriod"/>
            </a:pPr>
            <a:r>
              <a:rPr lang="en-US" sz="2400" dirty="0">
                <a:solidFill>
                  <a:srgbClr val="000000"/>
                </a:solidFill>
                <a:latin typeface="Signika" pitchFamily="50" charset="0"/>
                <a:cs typeface="Arial" panose="020B0604020202020204" pitchFamily="34" charset="0"/>
              </a:rPr>
              <a:t>Procedure takes only 15-20 extra minutes (in early implantation)</a:t>
            </a:r>
          </a:p>
          <a:p>
            <a:pPr marL="270000" indent="-257175" fontAlgn="base">
              <a:spcBef>
                <a:spcPts val="900"/>
              </a:spcBef>
              <a:spcAft>
                <a:spcPct val="0"/>
              </a:spcAft>
            </a:pPr>
            <a:endParaRPr lang="ca-ES" sz="2400" dirty="0">
              <a:solidFill>
                <a:srgbClr val="000000"/>
              </a:solidFill>
              <a:latin typeface="Signika" pitchFamily="50" charset="0"/>
              <a:cs typeface="Arial" panose="020B0604020202020204" pitchFamily="34" charset="0"/>
            </a:endParaRPr>
          </a:p>
        </p:txBody>
      </p:sp>
      <p:sp>
        <p:nvSpPr>
          <p:cNvPr id="2" name="CuadroTexto 1"/>
          <p:cNvSpPr txBox="1"/>
          <p:nvPr/>
        </p:nvSpPr>
        <p:spPr>
          <a:xfrm>
            <a:off x="4079777" y="582444"/>
            <a:ext cx="3974999" cy="646331"/>
          </a:xfrm>
          <a:prstGeom prst="rect">
            <a:avLst/>
          </a:prstGeom>
          <a:noFill/>
        </p:spPr>
        <p:txBody>
          <a:bodyPr wrap="none" rtlCol="0">
            <a:spAutoFit/>
          </a:bodyPr>
          <a:lstStyle/>
          <a:p>
            <a:pPr fontAlgn="base">
              <a:spcBef>
                <a:spcPct val="0"/>
              </a:spcBef>
              <a:spcAft>
                <a:spcPct val="0"/>
              </a:spcAft>
            </a:pPr>
            <a:r>
              <a:rPr lang="en-US" sz="3600" b="1" dirty="0">
                <a:solidFill>
                  <a:srgbClr val="48A23F"/>
                </a:solidFill>
                <a:latin typeface="Signika" panose="02010003020600000004" pitchFamily="50" charset="0"/>
                <a:cs typeface="Arial" panose="020B0604020202020204" pitchFamily="34" charset="0"/>
              </a:rPr>
              <a:t>Surgical Technique</a:t>
            </a:r>
          </a:p>
        </p:txBody>
      </p:sp>
      <p:pic>
        <p:nvPicPr>
          <p:cNvPr id="6" name="Imagen 5"/>
          <p:cNvPicPr>
            <a:picLocks noChangeAspect="1"/>
          </p:cNvPicPr>
          <p:nvPr/>
        </p:nvPicPr>
        <p:blipFill>
          <a:blip r:embed="rId3"/>
          <a:stretch>
            <a:fillRect/>
          </a:stretch>
        </p:blipFill>
        <p:spPr>
          <a:xfrm rot="10800000">
            <a:off x="11235557" y="6619290"/>
            <a:ext cx="956441" cy="238709"/>
          </a:xfrm>
          <a:prstGeom prst="rect">
            <a:avLst/>
          </a:prstGeom>
        </p:spPr>
      </p:pic>
      <p:pic>
        <p:nvPicPr>
          <p:cNvPr id="7" name="Imagen 6">
            <a:extLst>
              <a:ext uri="{FF2B5EF4-FFF2-40B4-BE49-F238E27FC236}">
                <a16:creationId xmlns:a16="http://schemas.microsoft.com/office/drawing/2014/main" id="{ED932740-D081-4C0F-AF0A-59E5A93BEA71}"/>
              </a:ext>
            </a:extLst>
          </p:cNvPr>
          <p:cNvPicPr>
            <a:picLocks noChangeAspect="1"/>
          </p:cNvPicPr>
          <p:nvPr/>
        </p:nvPicPr>
        <p:blipFill>
          <a:blip r:embed="rId4"/>
          <a:stretch>
            <a:fillRect/>
          </a:stretch>
        </p:blipFill>
        <p:spPr>
          <a:xfrm>
            <a:off x="8151117" y="238897"/>
            <a:ext cx="3843173" cy="2171236"/>
          </a:xfrm>
          <a:prstGeom prst="rect">
            <a:avLst/>
          </a:prstGeom>
        </p:spPr>
      </p:pic>
      <p:pic>
        <p:nvPicPr>
          <p:cNvPr id="8" name="Bilde 7">
            <a:extLst>
              <a:ext uri="{FF2B5EF4-FFF2-40B4-BE49-F238E27FC236}">
                <a16:creationId xmlns:a16="http://schemas.microsoft.com/office/drawing/2014/main" id="{40E62623-0778-404B-B4DA-1AB79F0E99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25492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resentacion_Vendaje-en-Espiga.png"/>
          <p:cNvPicPr>
            <a:picLocks noChangeAspect="1"/>
          </p:cNvPicPr>
          <p:nvPr/>
        </p:nvPicPr>
        <p:blipFill>
          <a:blip r:embed="rId3" cstate="print"/>
          <a:stretch>
            <a:fillRect/>
          </a:stretch>
        </p:blipFill>
        <p:spPr>
          <a:xfrm>
            <a:off x="4790931" y="2123869"/>
            <a:ext cx="5805264" cy="3266783"/>
          </a:xfrm>
          <a:prstGeom prst="rect">
            <a:avLst/>
          </a:prstGeom>
        </p:spPr>
      </p:pic>
      <p:sp>
        <p:nvSpPr>
          <p:cNvPr id="3" name="2 CuadroTexto"/>
          <p:cNvSpPr txBox="1"/>
          <p:nvPr/>
        </p:nvSpPr>
        <p:spPr>
          <a:xfrm>
            <a:off x="4390120" y="692697"/>
            <a:ext cx="3708412" cy="954107"/>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‘Herringbone’ type bandage</a:t>
            </a:r>
          </a:p>
        </p:txBody>
      </p:sp>
      <p:pic>
        <p:nvPicPr>
          <p:cNvPr id="5" name="Imagen 4"/>
          <p:cNvPicPr>
            <a:picLocks noChangeAspect="1"/>
          </p:cNvPicPr>
          <p:nvPr/>
        </p:nvPicPr>
        <p:blipFill>
          <a:blip r:embed="rId4"/>
          <a:stretch>
            <a:fillRect/>
          </a:stretch>
        </p:blipFill>
        <p:spPr>
          <a:xfrm rot="10800000">
            <a:off x="11235557" y="6619290"/>
            <a:ext cx="956441" cy="238709"/>
          </a:xfrm>
          <a:prstGeom prst="rect">
            <a:avLst/>
          </a:prstGeom>
        </p:spPr>
      </p:pic>
      <p:pic>
        <p:nvPicPr>
          <p:cNvPr id="4" name="Imagen 3">
            <a:extLst>
              <a:ext uri="{FF2B5EF4-FFF2-40B4-BE49-F238E27FC236}">
                <a16:creationId xmlns:a16="http://schemas.microsoft.com/office/drawing/2014/main" id="{51B5ABA0-1DE3-4FEF-B134-A0756980B9E6}"/>
              </a:ext>
            </a:extLst>
          </p:cNvPr>
          <p:cNvPicPr>
            <a:picLocks noChangeAspect="1"/>
          </p:cNvPicPr>
          <p:nvPr/>
        </p:nvPicPr>
        <p:blipFill>
          <a:blip r:embed="rId5"/>
          <a:stretch>
            <a:fillRect/>
          </a:stretch>
        </p:blipFill>
        <p:spPr>
          <a:xfrm>
            <a:off x="335322" y="4733733"/>
            <a:ext cx="1827539" cy="1885556"/>
          </a:xfrm>
          <a:prstGeom prst="rect">
            <a:avLst/>
          </a:prstGeom>
        </p:spPr>
      </p:pic>
    </p:spTree>
    <p:extLst>
      <p:ext uri="{BB962C8B-B14F-4D97-AF65-F5344CB8AC3E}">
        <p14:creationId xmlns:p14="http://schemas.microsoft.com/office/powerpoint/2010/main" val="31669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043908" y="764704"/>
            <a:ext cx="6264696" cy="523220"/>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Postsurgical radiologic control</a:t>
            </a:r>
          </a:p>
        </p:txBody>
      </p:sp>
      <p:pic>
        <p:nvPicPr>
          <p:cNvPr id="5" name="Imagen 6" descr="post inmediato.tiff"/>
          <p:cNvPicPr>
            <a:picLocks noChangeAspect="1"/>
          </p:cNvPicPr>
          <p:nvPr/>
        </p:nvPicPr>
        <p:blipFill>
          <a:blip r:embed="rId3" cstate="print"/>
          <a:stretch>
            <a:fillRect/>
          </a:stretch>
        </p:blipFill>
        <p:spPr>
          <a:xfrm>
            <a:off x="3855988" y="1844824"/>
            <a:ext cx="4640537" cy="4912568"/>
          </a:xfrm>
          <a:prstGeom prst="rect">
            <a:avLst/>
          </a:prstGeom>
          <a:effectLst>
            <a:softEdge rad="152400"/>
          </a:effectLst>
        </p:spPr>
      </p:pic>
      <p:pic>
        <p:nvPicPr>
          <p:cNvPr id="6" name="Imagen 5"/>
          <p:cNvPicPr>
            <a:picLocks noChangeAspect="1"/>
          </p:cNvPicPr>
          <p:nvPr/>
        </p:nvPicPr>
        <p:blipFill>
          <a:blip r:embed="rId4"/>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F9FD5D8C-096A-46F3-96E3-8F37AD5FC1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29067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Presentacion_Bascula.png"/>
          <p:cNvPicPr>
            <a:picLocks noChangeAspect="1"/>
          </p:cNvPicPr>
          <p:nvPr/>
        </p:nvPicPr>
        <p:blipFill>
          <a:blip r:embed="rId3" cstate="print"/>
          <a:stretch>
            <a:fillRect/>
          </a:stretch>
        </p:blipFill>
        <p:spPr>
          <a:xfrm>
            <a:off x="6888088" y="1556792"/>
            <a:ext cx="2538282" cy="4565528"/>
          </a:xfrm>
          <a:prstGeom prst="rect">
            <a:avLst/>
          </a:prstGeom>
        </p:spPr>
      </p:pic>
      <p:sp>
        <p:nvSpPr>
          <p:cNvPr id="3" name="2 CuadroTexto"/>
          <p:cNvSpPr txBox="1"/>
          <p:nvPr/>
        </p:nvSpPr>
        <p:spPr>
          <a:xfrm>
            <a:off x="4191000" y="609600"/>
            <a:ext cx="4320480" cy="523220"/>
          </a:xfrm>
          <a:prstGeom prst="rect">
            <a:avLst/>
          </a:prstGeom>
          <a:noFill/>
        </p:spPr>
        <p:txBody>
          <a:bodyPr wrap="square" rtlCol="0">
            <a:spAutoFit/>
          </a:bodyPr>
          <a:lstStyle/>
          <a:p>
            <a:pPr algn="ctr" fontAlgn="base">
              <a:spcBef>
                <a:spcPct val="0"/>
              </a:spcBef>
              <a:spcAft>
                <a:spcPct val="0"/>
              </a:spcAft>
            </a:pPr>
            <a:r>
              <a:rPr lang="en-US" sz="2800" b="1" dirty="0">
                <a:solidFill>
                  <a:srgbClr val="48A23F"/>
                </a:solidFill>
                <a:latin typeface="Signika" pitchFamily="50" charset="0"/>
                <a:cs typeface="Arial" panose="020B0604020202020204" pitchFamily="34" charset="0"/>
              </a:rPr>
              <a:t>Rehabilitation</a:t>
            </a:r>
          </a:p>
        </p:txBody>
      </p:sp>
      <p:sp>
        <p:nvSpPr>
          <p:cNvPr id="6" name="5 CuadroTexto"/>
          <p:cNvSpPr txBox="1"/>
          <p:nvPr/>
        </p:nvSpPr>
        <p:spPr>
          <a:xfrm>
            <a:off x="3064262" y="1761812"/>
            <a:ext cx="3834426" cy="830997"/>
          </a:xfrm>
          <a:prstGeom prst="rect">
            <a:avLst/>
          </a:prstGeom>
          <a:noFill/>
        </p:spPr>
        <p:txBody>
          <a:bodyPr wrap="square" rtlCol="0">
            <a:spAutoFit/>
          </a:bodyPr>
          <a:lstStyle/>
          <a:p>
            <a:pPr marL="216000" indent="-216000" fontAlgn="base">
              <a:spcBef>
                <a:spcPct val="0"/>
              </a:spcBef>
              <a:spcAft>
                <a:spcPct val="0"/>
              </a:spcAft>
            </a:pPr>
            <a:r>
              <a:rPr lang="es-ES" sz="2400" dirty="0">
                <a:solidFill>
                  <a:srgbClr val="000000"/>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Standard protocol for femoral amputation</a:t>
            </a:r>
          </a:p>
        </p:txBody>
      </p:sp>
      <p:sp>
        <p:nvSpPr>
          <p:cNvPr id="7" name="6 CuadroTexto"/>
          <p:cNvSpPr txBox="1"/>
          <p:nvPr/>
        </p:nvSpPr>
        <p:spPr>
          <a:xfrm>
            <a:off x="3064262" y="2683464"/>
            <a:ext cx="3240360" cy="1200329"/>
          </a:xfrm>
          <a:prstGeom prst="rect">
            <a:avLst/>
          </a:prstGeom>
          <a:noFill/>
        </p:spPr>
        <p:txBody>
          <a:bodyPr wrap="square" rtlCol="0">
            <a:spAutoFit/>
          </a:bodyPr>
          <a:lstStyle/>
          <a:p>
            <a:pPr marL="216000" indent="-216000" fontAlgn="base">
              <a:spcBef>
                <a:spcPct val="0"/>
              </a:spcBef>
              <a:spcAft>
                <a:spcPct val="0"/>
              </a:spcAft>
            </a:pPr>
            <a:r>
              <a:rPr lang="es-ES" sz="2400" dirty="0">
                <a:solidFill>
                  <a:srgbClr val="000000"/>
                </a:solidFill>
                <a:latin typeface="Signika" pitchFamily="50" charset="0"/>
                <a:cs typeface="Arial" panose="020B0604020202020204" pitchFamily="34" charset="0"/>
              </a:rPr>
              <a:t>•</a:t>
            </a:r>
            <a:r>
              <a:rPr lang="es-ES" sz="2400" dirty="0">
                <a:solidFill>
                  <a:srgbClr val="48A23F"/>
                </a:solidFill>
                <a:latin typeface="Signika" pitchFamily="50" charset="0"/>
                <a:cs typeface="Arial" panose="020B0604020202020204" pitchFamily="34" charset="0"/>
              </a:rPr>
              <a:t> </a:t>
            </a:r>
            <a:r>
              <a:rPr lang="en-US" sz="2400" dirty="0">
                <a:solidFill>
                  <a:srgbClr val="000000"/>
                </a:solidFill>
                <a:latin typeface="Signika" pitchFamily="50" charset="0"/>
                <a:cs typeface="Arial" panose="020B0604020202020204" pitchFamily="34" charset="0"/>
              </a:rPr>
              <a:t>Progressive load on a weight scale, from 5 to 20/25 kg</a:t>
            </a:r>
          </a:p>
        </p:txBody>
      </p:sp>
      <p:pic>
        <p:nvPicPr>
          <p:cNvPr id="8" name="Picture 4" descr="IMAG0377"/>
          <p:cNvPicPr>
            <a:picLocks noChangeAspect="1" noChangeArrowheads="1"/>
          </p:cNvPicPr>
          <p:nvPr/>
        </p:nvPicPr>
        <p:blipFill>
          <a:blip r:embed="rId4" cstate="print"/>
          <a:srcRect/>
          <a:stretch>
            <a:fillRect/>
          </a:stretch>
        </p:blipFill>
        <p:spPr bwMode="auto">
          <a:xfrm>
            <a:off x="3359696" y="3928594"/>
            <a:ext cx="2088232" cy="2783763"/>
          </a:xfrm>
          <a:prstGeom prst="rect">
            <a:avLst/>
          </a:prstGeom>
          <a:noFill/>
          <a:scene3d>
            <a:camera prst="orthographicFront"/>
            <a:lightRig rig="threePt" dir="t"/>
          </a:scene3d>
          <a:sp3d>
            <a:bevelT/>
            <a:bevelB/>
          </a:sp3d>
        </p:spPr>
      </p:pic>
      <p:pic>
        <p:nvPicPr>
          <p:cNvPr id="10" name="Imagen 9"/>
          <p:cNvPicPr>
            <a:picLocks noChangeAspect="1"/>
          </p:cNvPicPr>
          <p:nvPr/>
        </p:nvPicPr>
        <p:blipFill>
          <a:blip r:embed="rId5"/>
          <a:stretch>
            <a:fillRect/>
          </a:stretch>
        </p:blipFill>
        <p:spPr>
          <a:xfrm rot="10800000">
            <a:off x="11235557" y="6619290"/>
            <a:ext cx="956441" cy="238709"/>
          </a:xfrm>
          <a:prstGeom prst="rect">
            <a:avLst/>
          </a:prstGeom>
        </p:spPr>
      </p:pic>
      <p:pic>
        <p:nvPicPr>
          <p:cNvPr id="9" name="Bilde 8">
            <a:extLst>
              <a:ext uri="{FF2B5EF4-FFF2-40B4-BE49-F238E27FC236}">
                <a16:creationId xmlns:a16="http://schemas.microsoft.com/office/drawing/2014/main" id="{0C1DB89B-BA17-42A5-AC64-FAF66329BB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450116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106" name="Conector recto de flecha 2"/>
          <p:cNvCxnSpPr>
            <a:cxnSpLocks noChangeShapeType="1"/>
          </p:cNvCxnSpPr>
          <p:nvPr/>
        </p:nvCxnSpPr>
        <p:spPr bwMode="auto">
          <a:xfrm>
            <a:off x="2063751" y="1700213"/>
            <a:ext cx="8208963" cy="0"/>
          </a:xfrm>
          <a:prstGeom prst="straightConnector1">
            <a:avLst/>
          </a:prstGeom>
          <a:noFill/>
          <a:ln w="76200" cmpd="tri">
            <a:solidFill>
              <a:srgbClr val="E88B0D"/>
            </a:solidFill>
            <a:round/>
            <a:headEnd/>
            <a:tailEnd type="arrow" w="med" len="med"/>
          </a:ln>
          <a:extLst>
            <a:ext uri="{909E8E84-426E-40DD-AFC4-6F175D3DCCD1}">
              <a14:hiddenFill xmlns:a14="http://schemas.microsoft.com/office/drawing/2010/main">
                <a:noFill/>
              </a14:hiddenFill>
            </a:ext>
          </a:extLst>
        </p:spPr>
      </p:cxnSp>
      <p:cxnSp>
        <p:nvCxnSpPr>
          <p:cNvPr id="47107" name="Conector recto 5"/>
          <p:cNvCxnSpPr>
            <a:cxnSpLocks noChangeShapeType="1"/>
          </p:cNvCxnSpPr>
          <p:nvPr/>
        </p:nvCxnSpPr>
        <p:spPr bwMode="auto">
          <a:xfrm>
            <a:off x="2063750" y="1557338"/>
            <a:ext cx="0" cy="431800"/>
          </a:xfrm>
          <a:prstGeom prst="line">
            <a:avLst/>
          </a:prstGeom>
          <a:noFill/>
          <a:ln w="9525">
            <a:solidFill>
              <a:srgbClr val="E88B0D"/>
            </a:solidFill>
            <a:round/>
            <a:headEnd/>
            <a:tailEnd/>
          </a:ln>
          <a:extLst>
            <a:ext uri="{909E8E84-426E-40DD-AFC4-6F175D3DCCD1}">
              <a14:hiddenFill xmlns:a14="http://schemas.microsoft.com/office/drawing/2010/main">
                <a:noFill/>
              </a14:hiddenFill>
            </a:ext>
          </a:extLst>
        </p:spPr>
      </p:cxnSp>
      <p:cxnSp>
        <p:nvCxnSpPr>
          <p:cNvPr id="47108" name="Conector recto 13"/>
          <p:cNvCxnSpPr>
            <a:cxnSpLocks noChangeShapeType="1"/>
          </p:cNvCxnSpPr>
          <p:nvPr/>
        </p:nvCxnSpPr>
        <p:spPr bwMode="auto">
          <a:xfrm>
            <a:off x="2351088" y="1709738"/>
            <a:ext cx="0" cy="1143000"/>
          </a:xfrm>
          <a:prstGeom prst="line">
            <a:avLst/>
          </a:prstGeom>
          <a:noFill/>
          <a:ln w="9525">
            <a:solidFill>
              <a:srgbClr val="E88B0D"/>
            </a:solidFill>
            <a:round/>
            <a:headEnd/>
            <a:tailEnd/>
          </a:ln>
          <a:extLst>
            <a:ext uri="{909E8E84-426E-40DD-AFC4-6F175D3DCCD1}">
              <a14:hiddenFill xmlns:a14="http://schemas.microsoft.com/office/drawing/2010/main">
                <a:noFill/>
              </a14:hiddenFill>
            </a:ext>
          </a:extLst>
        </p:spPr>
      </p:cxnSp>
      <p:sp>
        <p:nvSpPr>
          <p:cNvPr id="47109" name="CuadroTexto 7"/>
          <p:cNvSpPr txBox="1">
            <a:spLocks noChangeArrowheads="1"/>
          </p:cNvSpPr>
          <p:nvPr/>
        </p:nvSpPr>
        <p:spPr bwMode="auto">
          <a:xfrm>
            <a:off x="1631951" y="2852739"/>
            <a:ext cx="1820863" cy="435825"/>
          </a:xfrm>
          <a:prstGeom prst="rect">
            <a:avLst/>
          </a:prstGeom>
          <a:solidFill>
            <a:schemeClr val="bg1">
              <a:alpha val="0"/>
            </a:schemeClr>
          </a:solidFill>
          <a:ln w="38100">
            <a:solidFill>
              <a:srgbClr val="E88B0D"/>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n-US" altLang="en-US" sz="2400" dirty="0">
                <a:solidFill>
                  <a:srgbClr val="000000"/>
                </a:solidFill>
                <a:latin typeface="Signika" panose="02010003020600000004" pitchFamily="50" charset="0"/>
                <a:cs typeface="Arial" panose="020B0604020202020204" pitchFamily="34" charset="0"/>
              </a:rPr>
              <a:t>Surgery</a:t>
            </a:r>
          </a:p>
        </p:txBody>
      </p:sp>
      <p:cxnSp>
        <p:nvCxnSpPr>
          <p:cNvPr id="17" name="Conector recto 16"/>
          <p:cNvCxnSpPr>
            <a:cxnSpLocks noChangeShapeType="1"/>
          </p:cNvCxnSpPr>
          <p:nvPr/>
        </p:nvCxnSpPr>
        <p:spPr bwMode="auto">
          <a:xfrm flipH="1">
            <a:off x="3735199" y="1892851"/>
            <a:ext cx="3475" cy="1733724"/>
          </a:xfrm>
          <a:prstGeom prst="line">
            <a:avLst/>
          </a:prstGeom>
          <a:noFill/>
          <a:ln w="9525">
            <a:solidFill>
              <a:srgbClr val="E88B0D"/>
            </a:solidFill>
            <a:round/>
            <a:headEnd/>
            <a:tailEnd/>
          </a:ln>
          <a:extLst>
            <a:ext uri="{909E8E84-426E-40DD-AFC4-6F175D3DCCD1}">
              <a14:hiddenFill xmlns:a14="http://schemas.microsoft.com/office/drawing/2010/main">
                <a:noFill/>
              </a14:hiddenFill>
            </a:ext>
          </a:extLst>
        </p:spPr>
      </p:cxnSp>
      <p:sp>
        <p:nvSpPr>
          <p:cNvPr id="19" name="CuadroTexto 18"/>
          <p:cNvSpPr txBox="1">
            <a:spLocks noChangeArrowheads="1"/>
          </p:cNvSpPr>
          <p:nvPr/>
        </p:nvSpPr>
        <p:spPr bwMode="auto">
          <a:xfrm>
            <a:off x="2747962" y="3626575"/>
            <a:ext cx="1987550" cy="636200"/>
          </a:xfrm>
          <a:prstGeom prst="rect">
            <a:avLst/>
          </a:prstGeom>
          <a:solidFill>
            <a:schemeClr val="bg1">
              <a:alpha val="0"/>
            </a:schemeClr>
          </a:solidFill>
          <a:ln w="38100">
            <a:solidFill>
              <a:srgbClr val="E88B0D"/>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s-ES" altLang="en-US" sz="2400" dirty="0">
                <a:solidFill>
                  <a:srgbClr val="000000"/>
                </a:solidFill>
                <a:latin typeface="Signika" panose="02010003020600000004" pitchFamily="50" charset="0"/>
                <a:cs typeface="Arial" panose="020B0604020202020204" pitchFamily="34" charset="0"/>
              </a:rPr>
              <a:t>Distal load</a:t>
            </a:r>
          </a:p>
          <a:p>
            <a:pPr algn="ctr" defTabSz="457200" fontAlgn="base">
              <a:lnSpc>
                <a:spcPct val="93000"/>
              </a:lnSpc>
              <a:spcBef>
                <a:spcPct val="0"/>
              </a:spcBef>
              <a:spcAft>
                <a:spcPct val="0"/>
              </a:spcAft>
              <a:buClr>
                <a:srgbClr val="000000"/>
              </a:buClr>
              <a:buNone/>
            </a:pPr>
            <a:r>
              <a:rPr lang="es-ES" altLang="en-US" sz="1400" b="1" dirty="0">
                <a:solidFill>
                  <a:srgbClr val="48A23F"/>
                </a:solidFill>
                <a:latin typeface="Signika" panose="02010003020600000004" pitchFamily="50" charset="0"/>
                <a:cs typeface="Arial" panose="020B0604020202020204" pitchFamily="34" charset="0"/>
              </a:rPr>
              <a:t>(training)</a:t>
            </a:r>
          </a:p>
        </p:txBody>
      </p:sp>
      <p:cxnSp>
        <p:nvCxnSpPr>
          <p:cNvPr id="20" name="Conector recto 19"/>
          <p:cNvCxnSpPr>
            <a:cxnSpLocks noChangeShapeType="1"/>
            <a:endCxn id="22" idx="0"/>
          </p:cNvCxnSpPr>
          <p:nvPr/>
        </p:nvCxnSpPr>
        <p:spPr bwMode="auto">
          <a:xfrm>
            <a:off x="6066359" y="1916113"/>
            <a:ext cx="0" cy="2636068"/>
          </a:xfrm>
          <a:prstGeom prst="line">
            <a:avLst/>
          </a:prstGeom>
          <a:noFill/>
          <a:ln w="9525">
            <a:solidFill>
              <a:srgbClr val="E88B0D"/>
            </a:solidFill>
            <a:round/>
            <a:headEnd/>
            <a:tailEnd/>
          </a:ln>
          <a:extLst>
            <a:ext uri="{909E8E84-426E-40DD-AFC4-6F175D3DCCD1}">
              <a14:hiddenFill xmlns:a14="http://schemas.microsoft.com/office/drawing/2010/main">
                <a:noFill/>
              </a14:hiddenFill>
            </a:ext>
          </a:extLst>
        </p:spPr>
      </p:cxnSp>
      <p:sp>
        <p:nvSpPr>
          <p:cNvPr id="22" name="CuadroTexto 21"/>
          <p:cNvSpPr txBox="1">
            <a:spLocks noChangeArrowheads="1"/>
          </p:cNvSpPr>
          <p:nvPr/>
        </p:nvSpPr>
        <p:spPr bwMode="auto">
          <a:xfrm>
            <a:off x="4805884" y="4552181"/>
            <a:ext cx="2520950" cy="979692"/>
          </a:xfrm>
          <a:prstGeom prst="rect">
            <a:avLst/>
          </a:prstGeom>
          <a:solidFill>
            <a:schemeClr val="bg1">
              <a:alpha val="0"/>
            </a:schemeClr>
          </a:solidFill>
          <a:ln w="38100">
            <a:solidFill>
              <a:srgbClr val="E88B0D"/>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s-ES" altLang="en-US" sz="2400" dirty="0">
                <a:solidFill>
                  <a:srgbClr val="000000"/>
                </a:solidFill>
                <a:latin typeface="Signika" panose="02010003020600000004" pitchFamily="50" charset="0"/>
                <a:cs typeface="Arial" panose="020B0604020202020204" pitchFamily="34" charset="0"/>
              </a:rPr>
              <a:t>Provisional Socket</a:t>
            </a:r>
          </a:p>
          <a:p>
            <a:pPr algn="ctr" defTabSz="457200" fontAlgn="base">
              <a:lnSpc>
                <a:spcPct val="93000"/>
              </a:lnSpc>
              <a:spcBef>
                <a:spcPct val="0"/>
              </a:spcBef>
              <a:spcAft>
                <a:spcPct val="0"/>
              </a:spcAft>
              <a:buClr>
                <a:srgbClr val="000000"/>
              </a:buClr>
              <a:buNone/>
            </a:pPr>
            <a:r>
              <a:rPr lang="es-ES" altLang="en-US" sz="1400" b="1" dirty="0">
                <a:solidFill>
                  <a:srgbClr val="48A23F"/>
                </a:solidFill>
                <a:latin typeface="Signika" panose="02010003020600000004" pitchFamily="50" charset="0"/>
                <a:cs typeface="Arial" panose="020B0604020202020204" pitchFamily="34" charset="0"/>
              </a:rPr>
              <a:t>(Distal load)</a:t>
            </a:r>
          </a:p>
        </p:txBody>
      </p:sp>
      <p:cxnSp>
        <p:nvCxnSpPr>
          <p:cNvPr id="23" name="Conector recto 22"/>
          <p:cNvCxnSpPr>
            <a:cxnSpLocks noChangeShapeType="1"/>
            <a:endCxn id="24" idx="0"/>
          </p:cNvCxnSpPr>
          <p:nvPr/>
        </p:nvCxnSpPr>
        <p:spPr bwMode="auto">
          <a:xfrm>
            <a:off x="9120188" y="1892851"/>
            <a:ext cx="0" cy="3887496"/>
          </a:xfrm>
          <a:prstGeom prst="line">
            <a:avLst/>
          </a:prstGeom>
          <a:noFill/>
          <a:ln w="9525">
            <a:solidFill>
              <a:srgbClr val="E88B0D"/>
            </a:solidFill>
            <a:round/>
            <a:headEnd/>
            <a:tailEnd/>
          </a:ln>
          <a:extLst>
            <a:ext uri="{909E8E84-426E-40DD-AFC4-6F175D3DCCD1}">
              <a14:hiddenFill xmlns:a14="http://schemas.microsoft.com/office/drawing/2010/main">
                <a:noFill/>
              </a14:hiddenFill>
            </a:ext>
          </a:extLst>
        </p:spPr>
      </p:cxnSp>
      <p:sp>
        <p:nvSpPr>
          <p:cNvPr id="24" name="CuadroTexto 23"/>
          <p:cNvSpPr txBox="1">
            <a:spLocks noChangeArrowheads="1"/>
          </p:cNvSpPr>
          <p:nvPr/>
        </p:nvSpPr>
        <p:spPr bwMode="auto">
          <a:xfrm>
            <a:off x="7603333" y="5792753"/>
            <a:ext cx="2519362" cy="636200"/>
          </a:xfrm>
          <a:prstGeom prst="rect">
            <a:avLst/>
          </a:prstGeom>
          <a:solidFill>
            <a:schemeClr val="bg1">
              <a:alpha val="0"/>
            </a:schemeClr>
          </a:solidFill>
          <a:ln w="38100">
            <a:solidFill>
              <a:srgbClr val="E88B0D"/>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s-ES" altLang="en-US" sz="2400" dirty="0">
                <a:solidFill>
                  <a:srgbClr val="000000"/>
                </a:solidFill>
                <a:latin typeface="Signika" panose="02010003020600000004" pitchFamily="50" charset="0"/>
                <a:cs typeface="Arial" panose="020B0604020202020204" pitchFamily="34" charset="0"/>
              </a:rPr>
              <a:t>Final Socket</a:t>
            </a:r>
          </a:p>
          <a:p>
            <a:pPr algn="ctr" defTabSz="457200" fontAlgn="base">
              <a:lnSpc>
                <a:spcPct val="93000"/>
              </a:lnSpc>
              <a:spcBef>
                <a:spcPct val="0"/>
              </a:spcBef>
              <a:spcAft>
                <a:spcPct val="0"/>
              </a:spcAft>
              <a:buClr>
                <a:srgbClr val="000000"/>
              </a:buClr>
              <a:buNone/>
            </a:pPr>
            <a:r>
              <a:rPr lang="es-ES" altLang="en-US" sz="1400" b="1" dirty="0">
                <a:solidFill>
                  <a:srgbClr val="48A23F"/>
                </a:solidFill>
                <a:latin typeface="Signika" panose="02010003020600000004" pitchFamily="50" charset="0"/>
                <a:cs typeface="Arial" panose="020B0604020202020204" pitchFamily="34" charset="0"/>
              </a:rPr>
              <a:t>(distal load)</a:t>
            </a:r>
          </a:p>
        </p:txBody>
      </p:sp>
      <p:cxnSp>
        <p:nvCxnSpPr>
          <p:cNvPr id="28" name="Conector recto de flecha 27"/>
          <p:cNvCxnSpPr>
            <a:cxnSpLocks noChangeShapeType="1"/>
          </p:cNvCxnSpPr>
          <p:nvPr/>
        </p:nvCxnSpPr>
        <p:spPr bwMode="auto">
          <a:xfrm>
            <a:off x="2351089" y="1916113"/>
            <a:ext cx="1368425" cy="0"/>
          </a:xfrm>
          <a:prstGeom prst="straightConnector1">
            <a:avLst/>
          </a:prstGeom>
          <a:noFill/>
          <a:ln w="38100">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35" name="Conector recto de flecha 34"/>
          <p:cNvCxnSpPr>
            <a:cxnSpLocks noChangeShapeType="1"/>
          </p:cNvCxnSpPr>
          <p:nvPr/>
        </p:nvCxnSpPr>
        <p:spPr bwMode="auto">
          <a:xfrm>
            <a:off x="3792539" y="1916113"/>
            <a:ext cx="2232025" cy="0"/>
          </a:xfrm>
          <a:prstGeom prst="straightConnector1">
            <a:avLst/>
          </a:prstGeom>
          <a:noFill/>
          <a:ln w="38100">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37" name="Conector recto de flecha 36"/>
          <p:cNvCxnSpPr>
            <a:cxnSpLocks noChangeShapeType="1"/>
          </p:cNvCxnSpPr>
          <p:nvPr/>
        </p:nvCxnSpPr>
        <p:spPr bwMode="auto">
          <a:xfrm>
            <a:off x="6096000" y="1916113"/>
            <a:ext cx="3024188" cy="0"/>
          </a:xfrm>
          <a:prstGeom prst="straightConnector1">
            <a:avLst/>
          </a:prstGeom>
          <a:noFill/>
          <a:ln w="38100">
            <a:solidFill>
              <a:schemeClr val="bg1"/>
            </a:solidFill>
            <a:round/>
            <a:headEnd/>
            <a:tailEnd type="arrow" w="med" len="med"/>
          </a:ln>
          <a:extLst>
            <a:ext uri="{909E8E84-426E-40DD-AFC4-6F175D3DCCD1}">
              <a14:hiddenFill xmlns:a14="http://schemas.microsoft.com/office/drawing/2010/main">
                <a:noFill/>
              </a14:hiddenFill>
            </a:ext>
          </a:extLst>
        </p:spPr>
      </p:cxnSp>
      <p:sp>
        <p:nvSpPr>
          <p:cNvPr id="31" name="CuadroTexto 30"/>
          <p:cNvSpPr txBox="1">
            <a:spLocks noChangeArrowheads="1"/>
          </p:cNvSpPr>
          <p:nvPr/>
        </p:nvSpPr>
        <p:spPr bwMode="auto">
          <a:xfrm>
            <a:off x="2351089" y="1982789"/>
            <a:ext cx="15128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defTabSz="457200" fontAlgn="base">
              <a:lnSpc>
                <a:spcPct val="93000"/>
              </a:lnSpc>
              <a:spcBef>
                <a:spcPct val="0"/>
              </a:spcBef>
              <a:spcAft>
                <a:spcPct val="0"/>
              </a:spcAft>
              <a:buClr>
                <a:srgbClr val="000000"/>
              </a:buClr>
              <a:buNone/>
            </a:pPr>
            <a:r>
              <a:rPr lang="en-US" altLang="en-US" sz="1800" b="1" dirty="0">
                <a:solidFill>
                  <a:srgbClr val="000000"/>
                </a:solidFill>
                <a:cs typeface="Arial" panose="020B0604020202020204" pitchFamily="34" charset="0"/>
              </a:rPr>
              <a:t>7 – 10 days</a:t>
            </a:r>
          </a:p>
          <a:p>
            <a:pPr algn="ctr" defTabSz="457200" fontAlgn="base">
              <a:lnSpc>
                <a:spcPct val="93000"/>
              </a:lnSpc>
              <a:spcBef>
                <a:spcPct val="0"/>
              </a:spcBef>
              <a:spcAft>
                <a:spcPct val="0"/>
              </a:spcAft>
              <a:buClr>
                <a:srgbClr val="000000"/>
              </a:buClr>
              <a:buNone/>
            </a:pPr>
            <a:r>
              <a:rPr lang="en-US" altLang="en-US" sz="1600" dirty="0">
                <a:solidFill>
                  <a:srgbClr val="FFFFFF"/>
                </a:solidFill>
                <a:cs typeface="Arial" panose="020B0604020202020204" pitchFamily="34" charset="0"/>
              </a:rPr>
              <a:t>Healings </a:t>
            </a:r>
          </a:p>
        </p:txBody>
      </p:sp>
      <p:sp>
        <p:nvSpPr>
          <p:cNvPr id="40" name="CuadroTexto 39"/>
          <p:cNvSpPr txBox="1">
            <a:spLocks noChangeArrowheads="1"/>
          </p:cNvSpPr>
          <p:nvPr/>
        </p:nvSpPr>
        <p:spPr bwMode="auto">
          <a:xfrm>
            <a:off x="3719514" y="1991342"/>
            <a:ext cx="22320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s-ES" altLang="en-US" sz="1800" b="1" dirty="0">
                <a:solidFill>
                  <a:srgbClr val="FFFFFF"/>
                </a:solidFill>
                <a:cs typeface="Arial" panose="020B0604020202020204" pitchFamily="34" charset="0"/>
              </a:rPr>
              <a:t>4 – 6 </a:t>
            </a:r>
            <a:r>
              <a:rPr lang="en-US" altLang="en-US" sz="1800" b="1" dirty="0">
                <a:solidFill>
                  <a:srgbClr val="FFFFFF"/>
                </a:solidFill>
                <a:cs typeface="Arial" panose="020B0604020202020204" pitchFamily="34" charset="0"/>
              </a:rPr>
              <a:t>weeks</a:t>
            </a:r>
            <a:endParaRPr lang="en-US" altLang="en-US" sz="1600" dirty="0">
              <a:solidFill>
                <a:srgbClr val="FFFFFF"/>
              </a:solidFill>
              <a:cs typeface="Arial" panose="020B0604020202020204" pitchFamily="34" charset="0"/>
            </a:endParaRPr>
          </a:p>
        </p:txBody>
      </p:sp>
      <p:sp>
        <p:nvSpPr>
          <p:cNvPr id="41" name="CuadroTexto 40"/>
          <p:cNvSpPr txBox="1">
            <a:spLocks noChangeArrowheads="1"/>
          </p:cNvSpPr>
          <p:nvPr/>
        </p:nvSpPr>
        <p:spPr bwMode="auto">
          <a:xfrm>
            <a:off x="6461127" y="1949009"/>
            <a:ext cx="22320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n-US" altLang="en-US" sz="1800" b="1" dirty="0">
                <a:solidFill>
                  <a:srgbClr val="000000"/>
                </a:solidFill>
                <a:cs typeface="Arial" panose="020B0604020202020204" pitchFamily="34" charset="0"/>
              </a:rPr>
              <a:t>3 months</a:t>
            </a:r>
            <a:endParaRPr lang="en-US" altLang="en-US" sz="1600" dirty="0">
              <a:solidFill>
                <a:srgbClr val="000000"/>
              </a:solidFill>
              <a:cs typeface="Arial" panose="020B0604020202020204" pitchFamily="34" charset="0"/>
            </a:endParaRPr>
          </a:p>
        </p:txBody>
      </p:sp>
      <p:sp>
        <p:nvSpPr>
          <p:cNvPr id="47122" name="CuadroTexto 5"/>
          <p:cNvSpPr txBox="1">
            <a:spLocks noChangeArrowheads="1"/>
          </p:cNvSpPr>
          <p:nvPr/>
        </p:nvSpPr>
        <p:spPr bwMode="auto">
          <a:xfrm>
            <a:off x="6024563" y="1125539"/>
            <a:ext cx="33845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defTabSz="457200" fontAlgn="base">
              <a:lnSpc>
                <a:spcPct val="93000"/>
              </a:lnSpc>
              <a:spcBef>
                <a:spcPct val="0"/>
              </a:spcBef>
              <a:spcAft>
                <a:spcPct val="0"/>
              </a:spcAft>
              <a:buClr>
                <a:srgbClr val="000000"/>
              </a:buClr>
              <a:buNone/>
            </a:pPr>
            <a:r>
              <a:rPr lang="en-US" altLang="en-US" sz="2800" b="1" dirty="0">
                <a:solidFill>
                  <a:srgbClr val="000000"/>
                </a:solidFill>
                <a:latin typeface="Signika" panose="02010003020600000004" pitchFamily="50" charset="0"/>
                <a:cs typeface="Arial" panose="020B0604020202020204" pitchFamily="34" charset="0"/>
              </a:rPr>
              <a:t>Prosthetic Schedule</a:t>
            </a:r>
          </a:p>
        </p:txBody>
      </p:sp>
      <p:sp>
        <p:nvSpPr>
          <p:cNvPr id="47123" name="CuadroTexto 5"/>
          <p:cNvSpPr txBox="1">
            <a:spLocks noChangeArrowheads="1"/>
          </p:cNvSpPr>
          <p:nvPr/>
        </p:nvSpPr>
        <p:spPr bwMode="auto">
          <a:xfrm>
            <a:off x="3792539" y="216200"/>
            <a:ext cx="4900613" cy="6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n-US" altLang="en-US" sz="3600" b="1" dirty="0">
                <a:solidFill>
                  <a:srgbClr val="48A23F"/>
                </a:solidFill>
                <a:latin typeface="Signika" panose="02010003020600000004" pitchFamily="50" charset="0"/>
                <a:cs typeface="Arial" panose="020B0604020202020204" pitchFamily="34" charset="0"/>
              </a:rPr>
              <a:t>Rehabilitation schedule</a:t>
            </a:r>
          </a:p>
        </p:txBody>
      </p:sp>
      <p:sp>
        <p:nvSpPr>
          <p:cNvPr id="47125" name="CuadroTexto 5"/>
          <p:cNvSpPr txBox="1">
            <a:spLocks noChangeArrowheads="1"/>
          </p:cNvSpPr>
          <p:nvPr/>
        </p:nvSpPr>
        <p:spPr bwMode="auto">
          <a:xfrm>
            <a:off x="2063751" y="1116375"/>
            <a:ext cx="3355975" cy="49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defTabSz="457200" fontAlgn="base">
              <a:lnSpc>
                <a:spcPct val="93000"/>
              </a:lnSpc>
              <a:spcBef>
                <a:spcPct val="0"/>
              </a:spcBef>
              <a:spcAft>
                <a:spcPct val="0"/>
              </a:spcAft>
              <a:buClr>
                <a:srgbClr val="000000"/>
              </a:buClr>
              <a:buNone/>
            </a:pPr>
            <a:r>
              <a:rPr lang="en-US" altLang="en-US" sz="2800" b="1" dirty="0">
                <a:solidFill>
                  <a:srgbClr val="000000"/>
                </a:solidFill>
                <a:latin typeface="Signika" panose="02010003020600000004" pitchFamily="50" charset="0"/>
                <a:cs typeface="Arial" panose="020B0604020202020204" pitchFamily="34" charset="0"/>
              </a:rPr>
              <a:t>Rehabilitation</a:t>
            </a:r>
          </a:p>
        </p:txBody>
      </p:sp>
      <p:sp>
        <p:nvSpPr>
          <p:cNvPr id="12" name="CuadroTexto 11"/>
          <p:cNvSpPr txBox="1"/>
          <p:nvPr/>
        </p:nvSpPr>
        <p:spPr>
          <a:xfrm>
            <a:off x="4046684" y="2208815"/>
            <a:ext cx="1973617" cy="584775"/>
          </a:xfrm>
          <a:prstGeom prst="rect">
            <a:avLst/>
          </a:prstGeom>
          <a:noFill/>
        </p:spPr>
        <p:txBody>
          <a:bodyPr wrap="none" rtlCol="0">
            <a:spAutoFit/>
          </a:bodyPr>
          <a:lstStyle/>
          <a:p>
            <a:pPr fontAlgn="base">
              <a:spcBef>
                <a:spcPct val="0"/>
              </a:spcBef>
              <a:spcAft>
                <a:spcPct val="0"/>
              </a:spcAft>
            </a:pPr>
            <a:r>
              <a:rPr lang="en-US" sz="1600" dirty="0">
                <a:solidFill>
                  <a:srgbClr val="000000"/>
                </a:solidFill>
                <a:latin typeface="Arial"/>
                <a:cs typeface="Arial" panose="020B0604020202020204" pitchFamily="34" charset="0"/>
              </a:rPr>
              <a:t>Progressive weight </a:t>
            </a:r>
          </a:p>
          <a:p>
            <a:pPr algn="ctr" fontAlgn="base">
              <a:spcBef>
                <a:spcPct val="0"/>
              </a:spcBef>
              <a:spcAft>
                <a:spcPct val="0"/>
              </a:spcAft>
            </a:pPr>
            <a:r>
              <a:rPr lang="en-US" sz="1600" dirty="0">
                <a:solidFill>
                  <a:srgbClr val="000000"/>
                </a:solidFill>
                <a:latin typeface="Arial"/>
                <a:cs typeface="Arial" panose="020B0604020202020204" pitchFamily="34" charset="0"/>
              </a:rPr>
              <a:t>bearing</a:t>
            </a:r>
          </a:p>
        </p:txBody>
      </p:sp>
      <p:sp>
        <p:nvSpPr>
          <p:cNvPr id="13" name="CuadroTexto 12"/>
          <p:cNvSpPr txBox="1"/>
          <p:nvPr/>
        </p:nvSpPr>
        <p:spPr>
          <a:xfrm>
            <a:off x="6996949" y="2219510"/>
            <a:ext cx="1290738" cy="338554"/>
          </a:xfrm>
          <a:prstGeom prst="rect">
            <a:avLst/>
          </a:prstGeom>
          <a:noFill/>
        </p:spPr>
        <p:txBody>
          <a:bodyPr wrap="none" rtlCol="0">
            <a:spAutoFit/>
          </a:bodyPr>
          <a:lstStyle/>
          <a:p>
            <a:pPr fontAlgn="base">
              <a:spcBef>
                <a:spcPct val="0"/>
              </a:spcBef>
              <a:spcAft>
                <a:spcPct val="0"/>
              </a:spcAft>
            </a:pPr>
            <a:r>
              <a:rPr lang="en-US" sz="1600" dirty="0">
                <a:solidFill>
                  <a:srgbClr val="000000"/>
                </a:solidFill>
                <a:latin typeface="Arial"/>
                <a:cs typeface="Arial" panose="020B0604020202020204" pitchFamily="34" charset="0"/>
              </a:rPr>
              <a:t>Gait training</a:t>
            </a:r>
          </a:p>
        </p:txBody>
      </p:sp>
      <p:pic>
        <p:nvPicPr>
          <p:cNvPr id="25" name="Picture 2" descr="L:\Recerda, Docència e Innovació\treball encaix subisquiatic\20151006_123508.jpg"/>
          <p:cNvPicPr>
            <a:picLocks noChangeAspect="1" noChangeArrowheads="1"/>
          </p:cNvPicPr>
          <p:nvPr/>
        </p:nvPicPr>
        <p:blipFill>
          <a:blip r:embed="rId3" cstate="print"/>
          <a:srcRect/>
          <a:stretch>
            <a:fillRect/>
          </a:stretch>
        </p:blipFill>
        <p:spPr bwMode="auto">
          <a:xfrm rot="5400000">
            <a:off x="6835499" y="2961716"/>
            <a:ext cx="1734327" cy="975559"/>
          </a:xfrm>
          <a:prstGeom prst="rect">
            <a:avLst/>
          </a:prstGeom>
          <a:noFill/>
        </p:spPr>
      </p:pic>
      <p:pic>
        <p:nvPicPr>
          <p:cNvPr id="2" name="Imagen 1"/>
          <p:cNvPicPr>
            <a:picLocks noChangeAspect="1"/>
          </p:cNvPicPr>
          <p:nvPr/>
        </p:nvPicPr>
        <p:blipFill>
          <a:blip r:embed="rId4"/>
          <a:stretch>
            <a:fillRect/>
          </a:stretch>
        </p:blipFill>
        <p:spPr>
          <a:xfrm>
            <a:off x="9254334" y="3812509"/>
            <a:ext cx="1314587" cy="1870238"/>
          </a:xfrm>
          <a:prstGeom prst="rect">
            <a:avLst/>
          </a:prstGeom>
        </p:spPr>
      </p:pic>
      <p:pic>
        <p:nvPicPr>
          <p:cNvPr id="5" name="Imagen 4"/>
          <p:cNvPicPr>
            <a:picLocks noChangeAspect="1"/>
          </p:cNvPicPr>
          <p:nvPr/>
        </p:nvPicPr>
        <p:blipFill>
          <a:blip r:embed="rId5"/>
          <a:stretch>
            <a:fillRect/>
          </a:stretch>
        </p:blipFill>
        <p:spPr>
          <a:xfrm>
            <a:off x="2716735" y="4316658"/>
            <a:ext cx="1657350" cy="1524000"/>
          </a:xfrm>
          <a:prstGeom prst="rect">
            <a:avLst/>
          </a:prstGeom>
        </p:spPr>
      </p:pic>
      <p:pic>
        <p:nvPicPr>
          <p:cNvPr id="27" name="Imagen 26"/>
          <p:cNvPicPr>
            <a:picLocks noChangeAspect="1"/>
          </p:cNvPicPr>
          <p:nvPr/>
        </p:nvPicPr>
        <p:blipFill>
          <a:blip r:embed="rId6"/>
          <a:stretch>
            <a:fillRect/>
          </a:stretch>
        </p:blipFill>
        <p:spPr>
          <a:xfrm rot="10800000">
            <a:off x="11235557" y="6619290"/>
            <a:ext cx="956441" cy="238709"/>
          </a:xfrm>
          <a:prstGeom prst="rect">
            <a:avLst/>
          </a:prstGeom>
        </p:spPr>
      </p:pic>
      <p:sp>
        <p:nvSpPr>
          <p:cNvPr id="29" name="CuadroTexto 28"/>
          <p:cNvSpPr txBox="1">
            <a:spLocks noChangeArrowheads="1"/>
          </p:cNvSpPr>
          <p:nvPr/>
        </p:nvSpPr>
        <p:spPr bwMode="auto">
          <a:xfrm>
            <a:off x="4040039" y="1982788"/>
            <a:ext cx="15128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defTabSz="457200" fontAlgn="base">
              <a:lnSpc>
                <a:spcPct val="93000"/>
              </a:lnSpc>
              <a:spcBef>
                <a:spcPct val="0"/>
              </a:spcBef>
              <a:spcAft>
                <a:spcPct val="0"/>
              </a:spcAft>
              <a:buClr>
                <a:srgbClr val="000000"/>
              </a:buClr>
              <a:buNone/>
            </a:pPr>
            <a:r>
              <a:rPr lang="en-US" altLang="en-US" sz="1800" b="1" dirty="0">
                <a:solidFill>
                  <a:srgbClr val="000000"/>
                </a:solidFill>
                <a:cs typeface="Arial" panose="020B0604020202020204" pitchFamily="34" charset="0"/>
              </a:rPr>
              <a:t>3 – 5 weeks</a:t>
            </a:r>
          </a:p>
          <a:p>
            <a:pPr algn="ctr" defTabSz="457200" fontAlgn="base">
              <a:lnSpc>
                <a:spcPct val="93000"/>
              </a:lnSpc>
              <a:spcBef>
                <a:spcPct val="0"/>
              </a:spcBef>
              <a:spcAft>
                <a:spcPct val="0"/>
              </a:spcAft>
              <a:buClr>
                <a:srgbClr val="000000"/>
              </a:buClr>
              <a:buNone/>
            </a:pPr>
            <a:r>
              <a:rPr lang="en-US" altLang="en-US" sz="1600" dirty="0">
                <a:solidFill>
                  <a:srgbClr val="FFFFFF"/>
                </a:solidFill>
                <a:cs typeface="Arial" panose="020B0604020202020204" pitchFamily="34" charset="0"/>
              </a:rPr>
              <a:t> </a:t>
            </a:r>
          </a:p>
        </p:txBody>
      </p:sp>
      <p:pic>
        <p:nvPicPr>
          <p:cNvPr id="30" name="Bilde 29">
            <a:extLst>
              <a:ext uri="{FF2B5EF4-FFF2-40B4-BE49-F238E27FC236}">
                <a16:creationId xmlns:a16="http://schemas.microsoft.com/office/drawing/2014/main" id="{0CC429B8-7F4E-4379-A5C6-D8E83480F2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2777182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700"/>
                                        <p:tgtEl>
                                          <p:spTgt spid="28"/>
                                        </p:tgtEl>
                                      </p:cBhvr>
                                    </p:animEffect>
                                  </p:childTnLst>
                                </p:cTn>
                              </p:par>
                            </p:childTnLst>
                          </p:cTn>
                        </p:par>
                        <p:par>
                          <p:cTn id="8" fill="hold" nodeType="afterGroup">
                            <p:stCondLst>
                              <p:cond delay="700"/>
                            </p:stCondLst>
                            <p:childTnLst>
                              <p:par>
                                <p:cTn id="9" presetID="1"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par>
                          <p:cTn id="17" fill="hold" nodeType="withGroup">
                            <p:stCondLst>
                              <p:cond delay="0"/>
                            </p:stCondLst>
                            <p:childTnLst>
                              <p:par>
                                <p:cTn id="18" presetID="22" presetClass="entr" presetSubtype="8"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childTnLst>
                                </p:cTn>
                              </p:par>
                              <p:par>
                                <p:cTn id="34" presetID="22" presetClass="entr" presetSubtype="8"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4" grpId="0" animBg="1"/>
      <p:bldP spid="31" grpId="0"/>
      <p:bldP spid="40" grpId="0"/>
      <p:bldP spid="41" grpId="0"/>
      <p:bldP spid="12" grpId="0"/>
      <p:bldP spid="13" grpId="0"/>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503713" y="692697"/>
            <a:ext cx="5311753" cy="1015663"/>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Routine control at 2 and 4 months</a:t>
            </a:r>
          </a:p>
        </p:txBody>
      </p:sp>
      <p:pic>
        <p:nvPicPr>
          <p:cNvPr id="4" name="Marcador de contenido 5" descr="CSM-02 4M.jpg"/>
          <p:cNvPicPr>
            <a:picLocks noChangeAspect="1"/>
          </p:cNvPicPr>
          <p:nvPr/>
        </p:nvPicPr>
        <p:blipFill>
          <a:blip r:embed="rId3" cstate="print"/>
          <a:srcRect t="-18303" b="-18303"/>
          <a:stretch>
            <a:fillRect/>
          </a:stretch>
        </p:blipFill>
        <p:spPr>
          <a:xfrm>
            <a:off x="3647729" y="1390711"/>
            <a:ext cx="5110243" cy="5726927"/>
          </a:xfrm>
          <a:prstGeom prst="rect">
            <a:avLst/>
          </a:prstGeom>
          <a:effectLst>
            <a:softEdge rad="139700"/>
          </a:effectLst>
        </p:spPr>
      </p:pic>
      <p:pic>
        <p:nvPicPr>
          <p:cNvPr id="6" name="Imagen 5"/>
          <p:cNvPicPr>
            <a:picLocks noChangeAspect="1"/>
          </p:cNvPicPr>
          <p:nvPr/>
        </p:nvPicPr>
        <p:blipFill>
          <a:blip r:embed="rId4"/>
          <a:stretch>
            <a:fillRect/>
          </a:stretch>
        </p:blipFill>
        <p:spPr>
          <a:xfrm rot="10800000">
            <a:off x="11235557" y="6619290"/>
            <a:ext cx="956441" cy="238709"/>
          </a:xfrm>
          <a:prstGeom prst="rect">
            <a:avLst/>
          </a:prstGeom>
        </p:spPr>
      </p:pic>
      <p:pic>
        <p:nvPicPr>
          <p:cNvPr id="5" name="Bilde 4">
            <a:extLst>
              <a:ext uri="{FF2B5EF4-FFF2-40B4-BE49-F238E27FC236}">
                <a16:creationId xmlns:a16="http://schemas.microsoft.com/office/drawing/2014/main" id="{0CA1FCB2-55CD-4AEC-90E6-1D2C42CF5D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880725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Ultrasonography control</a:t>
            </a:r>
          </a:p>
        </p:txBody>
      </p:sp>
      <p:pic>
        <p:nvPicPr>
          <p:cNvPr id="6" name="Imagen 5"/>
          <p:cNvPicPr>
            <a:picLocks noChangeAspect="1"/>
          </p:cNvPicPr>
          <p:nvPr/>
        </p:nvPicPr>
        <p:blipFill>
          <a:blip r:embed="rId3"/>
          <a:stretch>
            <a:fillRect/>
          </a:stretch>
        </p:blipFill>
        <p:spPr>
          <a:xfrm>
            <a:off x="2495601" y="1700808"/>
            <a:ext cx="7934325" cy="4286250"/>
          </a:xfrm>
          <a:prstGeom prst="rect">
            <a:avLst/>
          </a:prstGeom>
        </p:spPr>
      </p:pic>
      <p:pic>
        <p:nvPicPr>
          <p:cNvPr id="5" name="Imagen 4"/>
          <p:cNvPicPr>
            <a:picLocks noChangeAspect="1"/>
          </p:cNvPicPr>
          <p:nvPr/>
        </p:nvPicPr>
        <p:blipFill>
          <a:blip r:embed="rId4"/>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0D0F0EB2-09F1-4D76-8F7E-8B39409436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455962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Ultrasonography control</a:t>
            </a:r>
          </a:p>
        </p:txBody>
      </p:sp>
      <p:pic>
        <p:nvPicPr>
          <p:cNvPr id="4" name="Imagen 3"/>
          <p:cNvPicPr>
            <a:picLocks noChangeAspect="1"/>
          </p:cNvPicPr>
          <p:nvPr/>
        </p:nvPicPr>
        <p:blipFill>
          <a:blip r:embed="rId3"/>
          <a:stretch>
            <a:fillRect/>
          </a:stretch>
        </p:blipFill>
        <p:spPr>
          <a:xfrm>
            <a:off x="2607096" y="1772817"/>
            <a:ext cx="7791972" cy="4213101"/>
          </a:xfrm>
          <a:prstGeom prst="rect">
            <a:avLst/>
          </a:prstGeom>
        </p:spPr>
      </p:pic>
      <p:pic>
        <p:nvPicPr>
          <p:cNvPr id="6" name="Imagen 5"/>
          <p:cNvPicPr>
            <a:picLocks noChangeAspect="1"/>
          </p:cNvPicPr>
          <p:nvPr/>
        </p:nvPicPr>
        <p:blipFill>
          <a:blip r:embed="rId4"/>
          <a:stretch>
            <a:fillRect/>
          </a:stretch>
        </p:blipFill>
        <p:spPr>
          <a:xfrm rot="10800000">
            <a:off x="11235557" y="6619290"/>
            <a:ext cx="956441" cy="238709"/>
          </a:xfrm>
          <a:prstGeom prst="rect">
            <a:avLst/>
          </a:prstGeom>
        </p:spPr>
      </p:pic>
      <p:pic>
        <p:nvPicPr>
          <p:cNvPr id="5" name="Bilde 4">
            <a:extLst>
              <a:ext uri="{FF2B5EF4-FFF2-40B4-BE49-F238E27FC236}">
                <a16:creationId xmlns:a16="http://schemas.microsoft.com/office/drawing/2014/main" id="{8765CCF8-3983-4E79-AC01-59AE97B9CD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754587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uñón K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304369" y="1412776"/>
            <a:ext cx="2871318" cy="5104566"/>
          </a:xfrm>
          <a:prstGeom prst="rect">
            <a:avLst/>
          </a:prstGeom>
        </p:spPr>
      </p:pic>
      <p:sp>
        <p:nvSpPr>
          <p:cNvPr id="7"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KW stump (video)</a:t>
            </a:r>
          </a:p>
        </p:txBody>
      </p:sp>
      <p:pic>
        <p:nvPicPr>
          <p:cNvPr id="5" name="Imagen 4"/>
          <p:cNvPicPr>
            <a:picLocks noChangeAspect="1"/>
          </p:cNvPicPr>
          <p:nvPr/>
        </p:nvPicPr>
        <p:blipFill>
          <a:blip r:embed="rId8"/>
          <a:stretch>
            <a:fillRect/>
          </a:stretch>
        </p:blipFill>
        <p:spPr>
          <a:xfrm rot="10800000">
            <a:off x="11235557" y="6619290"/>
            <a:ext cx="956441" cy="238709"/>
          </a:xfrm>
          <a:prstGeom prst="rect">
            <a:avLst/>
          </a:prstGeom>
        </p:spPr>
      </p:pic>
      <p:pic>
        <p:nvPicPr>
          <p:cNvPr id="6" name="20160719_094114">
            <a:hlinkClick r:id="" action="ppaction://media"/>
            <a:extLst>
              <a:ext uri="{FF2B5EF4-FFF2-40B4-BE49-F238E27FC236}">
                <a16:creationId xmlns:a16="http://schemas.microsoft.com/office/drawing/2014/main" id="{A32F734A-1B4E-4F97-922C-CE554A9B4FB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1530007" y="1412775"/>
            <a:ext cx="3407753" cy="504898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cxnSp>
        <p:nvCxnSpPr>
          <p:cNvPr id="4" name="3 Conector recto"/>
          <p:cNvCxnSpPr/>
          <p:nvPr/>
        </p:nvCxnSpPr>
        <p:spPr>
          <a:xfrm>
            <a:off x="1290783" y="1440566"/>
            <a:ext cx="3886200" cy="5048985"/>
          </a:xfrm>
          <a:prstGeom prst="line">
            <a:avLst/>
          </a:prstGeom>
          <a:ln w="1111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flipH="1">
            <a:off x="1290783" y="1400195"/>
            <a:ext cx="3764280" cy="5048984"/>
          </a:xfrm>
          <a:prstGeom prst="line">
            <a:avLst/>
          </a:prstGeom>
          <a:ln w="11112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Bilde 7">
            <a:extLst>
              <a:ext uri="{FF2B5EF4-FFF2-40B4-BE49-F238E27FC236}">
                <a16:creationId xmlns:a16="http://schemas.microsoft.com/office/drawing/2014/main" id="{0D48CE3C-E181-4455-9F85-C843C85225B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60788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93"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813"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3"/>
                </p:tgtEl>
              </p:cMediaNode>
            </p:video>
            <p:video>
              <p:cMediaNode vol="80000">
                <p:cTn id="18" fill="hold" display="0">
                  <p:stCondLst>
                    <p:cond delay="indefinite"/>
                  </p:stCondLst>
                </p:cTn>
                <p:tgtEl>
                  <p:spTgt spid="6"/>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err="1">
                <a:solidFill>
                  <a:srgbClr val="48A23F"/>
                </a:solidFill>
                <a:latin typeface="Signika" pitchFamily="50" charset="0"/>
                <a:cs typeface="Arial" panose="020B0604020202020204" pitchFamily="34" charset="0"/>
              </a:rPr>
              <a:t>Muñón</a:t>
            </a:r>
            <a:r>
              <a:rPr lang="en-US" sz="3000" b="1" dirty="0">
                <a:solidFill>
                  <a:srgbClr val="48A23F"/>
                </a:solidFill>
                <a:latin typeface="Signika" pitchFamily="50" charset="0"/>
                <a:cs typeface="Arial" panose="020B0604020202020204" pitchFamily="34" charset="0"/>
              </a:rPr>
              <a:t> KW (video)</a:t>
            </a:r>
          </a:p>
        </p:txBody>
      </p:sp>
      <p:pic>
        <p:nvPicPr>
          <p:cNvPr id="9" name="Imagen 8"/>
          <p:cNvPicPr>
            <a:picLocks noChangeAspect="1"/>
          </p:cNvPicPr>
          <p:nvPr/>
        </p:nvPicPr>
        <p:blipFill>
          <a:blip r:embed="rId5"/>
          <a:stretch>
            <a:fillRect/>
          </a:stretch>
        </p:blipFill>
        <p:spPr>
          <a:xfrm rot="10800000">
            <a:off x="11235557" y="6619290"/>
            <a:ext cx="956441" cy="238709"/>
          </a:xfrm>
          <a:prstGeom prst="rect">
            <a:avLst/>
          </a:prstGeom>
        </p:spPr>
      </p:pic>
      <p:pic>
        <p:nvPicPr>
          <p:cNvPr id="2" name="Video paciente esloveni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044536" y="1600199"/>
            <a:ext cx="6556664" cy="4371109"/>
          </a:xfrm>
          <a:prstGeom prst="rect">
            <a:avLst/>
          </a:prstGeom>
        </p:spPr>
      </p:pic>
      <p:pic>
        <p:nvPicPr>
          <p:cNvPr id="5" name="Bilde 4">
            <a:extLst>
              <a:ext uri="{FF2B5EF4-FFF2-40B4-BE49-F238E27FC236}">
                <a16:creationId xmlns:a16="http://schemas.microsoft.com/office/drawing/2014/main" id="{A0B7DB5E-E11F-41E8-AE33-3A48BCBD88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1077263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600" name="Imagen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7689" y="1556793"/>
            <a:ext cx="2606037" cy="463120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601" name="Flecha derecha 3"/>
          <p:cNvSpPr>
            <a:spLocks noChangeArrowheads="1"/>
          </p:cNvSpPr>
          <p:nvPr/>
        </p:nvSpPr>
        <p:spPr bwMode="auto">
          <a:xfrm>
            <a:off x="3143673" y="4179888"/>
            <a:ext cx="677863" cy="360362"/>
          </a:xfrm>
          <a:prstGeom prst="rightArrow">
            <a:avLst>
              <a:gd name="adj1" fmla="val 50000"/>
              <a:gd name="adj2" fmla="val 49987"/>
            </a:avLst>
          </a:prstGeom>
          <a:solidFill>
            <a:srgbClr val="00B8FF"/>
          </a:solidFill>
          <a:ln w="9525" algn="ctr">
            <a:solidFill>
              <a:schemeClr val="tx1"/>
            </a:solidFill>
            <a:round/>
            <a:headEnd/>
            <a:tailEnd/>
          </a:ln>
        </p:spPr>
        <p:txBody>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fontAlgn="base">
              <a:spcBef>
                <a:spcPct val="0"/>
              </a:spcBef>
              <a:spcAft>
                <a:spcPct val="0"/>
              </a:spcAft>
              <a:buNone/>
            </a:pPr>
            <a:endParaRPr lang="es-ES" sz="1800">
              <a:solidFill>
                <a:srgbClr val="FFFFFF"/>
              </a:solidFill>
              <a:ea typeface="Arial Unicode MS" panose="020B0604020202020204" pitchFamily="34" charset="-128"/>
            </a:endParaRPr>
          </a:p>
        </p:txBody>
      </p:sp>
      <p:sp>
        <p:nvSpPr>
          <p:cNvPr id="238602" name="Flecha derecha 9"/>
          <p:cNvSpPr>
            <a:spLocks noChangeArrowheads="1"/>
          </p:cNvSpPr>
          <p:nvPr/>
        </p:nvSpPr>
        <p:spPr bwMode="auto">
          <a:xfrm rot="10800000">
            <a:off x="5706883" y="4179888"/>
            <a:ext cx="677862" cy="360362"/>
          </a:xfrm>
          <a:prstGeom prst="rightArrow">
            <a:avLst>
              <a:gd name="adj1" fmla="val 50000"/>
              <a:gd name="adj2" fmla="val 49987"/>
            </a:avLst>
          </a:prstGeom>
          <a:solidFill>
            <a:srgbClr val="00B8FF"/>
          </a:solidFill>
          <a:ln w="9525" algn="ctr">
            <a:solidFill>
              <a:schemeClr val="tx1"/>
            </a:solidFill>
            <a:round/>
            <a:headEnd/>
            <a:tailEnd/>
          </a:ln>
        </p:spPr>
        <p:txBody>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fontAlgn="base">
              <a:spcBef>
                <a:spcPct val="0"/>
              </a:spcBef>
              <a:spcAft>
                <a:spcPct val="0"/>
              </a:spcAft>
              <a:buNone/>
            </a:pPr>
            <a:endParaRPr lang="es-ES" sz="1800">
              <a:solidFill>
                <a:srgbClr val="FFFFFF"/>
              </a:solidFill>
              <a:ea typeface="Arial Unicode MS" panose="020B0604020202020204" pitchFamily="34" charset="-128"/>
            </a:endParaRPr>
          </a:p>
        </p:txBody>
      </p:sp>
      <p:pic>
        <p:nvPicPr>
          <p:cNvPr id="13" name="Picture 10"/>
          <p:cNvPicPr>
            <a:picLocks noChangeAspect="1" noChangeArrowheads="1"/>
          </p:cNvPicPr>
          <p:nvPr/>
        </p:nvPicPr>
        <p:blipFill>
          <a:blip r:embed="rId4">
            <a:extLst>
              <a:ext uri="{28A0092B-C50C-407E-A947-70E740481C1C}">
                <a14:useLocalDpi xmlns:a14="http://schemas.microsoft.com/office/drawing/2010/main" val="0"/>
              </a:ext>
            </a:extLst>
          </a:blip>
          <a:srcRect l="40939" t="14761" r="36914" b="39061"/>
          <a:stretch>
            <a:fillRect/>
          </a:stretch>
        </p:blipFill>
        <p:spPr bwMode="auto">
          <a:xfrm>
            <a:off x="7176121" y="1412777"/>
            <a:ext cx="2846104" cy="47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 name="Flecha derecha 11"/>
          <p:cNvSpPr>
            <a:spLocks noChangeArrowheads="1"/>
          </p:cNvSpPr>
          <p:nvPr/>
        </p:nvSpPr>
        <p:spPr bwMode="auto">
          <a:xfrm>
            <a:off x="8270093" y="3999707"/>
            <a:ext cx="677863" cy="360363"/>
          </a:xfrm>
          <a:prstGeom prst="rightArrow">
            <a:avLst>
              <a:gd name="adj1" fmla="val 50000"/>
              <a:gd name="adj2" fmla="val 49987"/>
            </a:avLst>
          </a:prstGeom>
          <a:solidFill>
            <a:srgbClr val="00B8FF"/>
          </a:solidFill>
          <a:ln w="9525" algn="ctr">
            <a:solidFill>
              <a:schemeClr val="tx1"/>
            </a:solidFill>
            <a:round/>
            <a:headEnd/>
            <a:tailEnd/>
          </a:ln>
        </p:spPr>
        <p:txBody>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fontAlgn="base">
              <a:spcBef>
                <a:spcPct val="0"/>
              </a:spcBef>
              <a:spcAft>
                <a:spcPct val="0"/>
              </a:spcAft>
              <a:buNone/>
            </a:pPr>
            <a:endParaRPr lang="es-ES" sz="1800">
              <a:solidFill>
                <a:srgbClr val="FFFFFF"/>
              </a:solidFill>
              <a:ea typeface="Arial Unicode MS" panose="020B0604020202020204" pitchFamily="34" charset="-128"/>
            </a:endParaRPr>
          </a:p>
        </p:txBody>
      </p:sp>
      <p:sp>
        <p:nvSpPr>
          <p:cNvPr id="15"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Residuum</a:t>
            </a:r>
          </a:p>
        </p:txBody>
      </p:sp>
      <p:pic>
        <p:nvPicPr>
          <p:cNvPr id="9" name="Imagen 8"/>
          <p:cNvPicPr>
            <a:picLocks noChangeAspect="1"/>
          </p:cNvPicPr>
          <p:nvPr/>
        </p:nvPicPr>
        <p:blipFill>
          <a:blip r:embed="rId5"/>
          <a:stretch>
            <a:fillRect/>
          </a:stretch>
        </p:blipFill>
        <p:spPr>
          <a:xfrm rot="10800000">
            <a:off x="11235557" y="6619290"/>
            <a:ext cx="956441" cy="238709"/>
          </a:xfrm>
          <a:prstGeom prst="rect">
            <a:avLst/>
          </a:prstGeom>
        </p:spPr>
      </p:pic>
      <p:pic>
        <p:nvPicPr>
          <p:cNvPr id="10" name="Bilde 9">
            <a:extLst>
              <a:ext uri="{FF2B5EF4-FFF2-40B4-BE49-F238E27FC236}">
                <a16:creationId xmlns:a16="http://schemas.microsoft.com/office/drawing/2014/main" id="{3BE8125A-A25A-42F4-BBCA-954ED7FAA0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150549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8" descr="IMAG02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9536" y="1988840"/>
            <a:ext cx="2760146" cy="3681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CuadroTexto 5"/>
          <p:cNvSpPr txBox="1">
            <a:spLocks noChangeArrowheads="1"/>
          </p:cNvSpPr>
          <p:nvPr/>
        </p:nvSpPr>
        <p:spPr bwMode="auto">
          <a:xfrm>
            <a:off x="2987407" y="1398334"/>
            <a:ext cx="33845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itchFamily="34" charset="0"/>
                <a:ea typeface="MS PGothic" pitchFamily="34" charset="-128"/>
              </a:defRPr>
            </a:lvl1pPr>
            <a:lvl2pPr marL="37931725" indent="-37474525">
              <a:defRPr sz="24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400">
                <a:solidFill>
                  <a:schemeClr val="tx1"/>
                </a:solidFill>
                <a:latin typeface="Calibri" pitchFamily="34" charset="0"/>
                <a:ea typeface="MS PGothic" pitchFamily="34" charset="-128"/>
              </a:defRPr>
            </a:lvl4pPr>
            <a:lvl5pPr>
              <a:defRPr sz="2400">
                <a:solidFill>
                  <a:schemeClr val="tx1"/>
                </a:solidFill>
                <a:latin typeface="Calibri" pitchFamily="34" charset="0"/>
                <a:ea typeface="MS PGothic" pitchFamily="34" charset="-128"/>
              </a:defRPr>
            </a:lvl5pPr>
            <a:lvl6pPr marL="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914400" eaLnBrk="0" fontAlgn="base" hangingPunct="0">
              <a:spcBef>
                <a:spcPct val="0"/>
              </a:spcBef>
              <a:spcAft>
                <a:spcPct val="0"/>
              </a:spcAft>
              <a:defRPr sz="2400">
                <a:solidFill>
                  <a:schemeClr val="tx1"/>
                </a:solidFill>
                <a:latin typeface="Calibri" pitchFamily="34" charset="0"/>
                <a:ea typeface="MS PGothic" pitchFamily="34" charset="-128"/>
              </a:defRPr>
            </a:lvl7pPr>
            <a:lvl8pPr marL="1371600" eaLnBrk="0" fontAlgn="base" hangingPunct="0">
              <a:spcBef>
                <a:spcPct val="0"/>
              </a:spcBef>
              <a:spcAft>
                <a:spcPct val="0"/>
              </a:spcAft>
              <a:defRPr sz="2400">
                <a:solidFill>
                  <a:schemeClr val="tx1"/>
                </a:solidFill>
                <a:latin typeface="Calibri" pitchFamily="34" charset="0"/>
                <a:ea typeface="MS PGothic" pitchFamily="34" charset="-128"/>
              </a:defRPr>
            </a:lvl8pPr>
            <a:lvl9pPr marL="18288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fontAlgn="base">
              <a:lnSpc>
                <a:spcPct val="93000"/>
              </a:lnSpc>
              <a:spcBef>
                <a:spcPct val="0"/>
              </a:spcBef>
              <a:spcAft>
                <a:spcPct val="0"/>
              </a:spcAft>
              <a:buClr>
                <a:srgbClr val="000000"/>
              </a:buClr>
            </a:pPr>
            <a:r>
              <a:rPr lang="es-ES" sz="2800" b="1" dirty="0">
                <a:solidFill>
                  <a:srgbClr val="C00000"/>
                </a:solidFill>
                <a:cs typeface="Arial" panose="020B0604020202020204" pitchFamily="34" charset="0"/>
              </a:rPr>
              <a:t>Provisional Socket</a:t>
            </a:r>
          </a:p>
        </p:txBody>
      </p:sp>
      <p:pic>
        <p:nvPicPr>
          <p:cNvPr id="1026" name="Picture 2" descr="L:\Recerda, Docència e Innovació\treball encaix subisquiatic\20151006_123508.jpg"/>
          <p:cNvPicPr>
            <a:picLocks noChangeAspect="1" noChangeArrowheads="1"/>
          </p:cNvPicPr>
          <p:nvPr/>
        </p:nvPicPr>
        <p:blipFill>
          <a:blip r:embed="rId4" cstate="print"/>
          <a:srcRect/>
          <a:stretch>
            <a:fillRect/>
          </a:stretch>
        </p:blipFill>
        <p:spPr bwMode="auto">
          <a:xfrm rot="5400000">
            <a:off x="4254238" y="2794090"/>
            <a:ext cx="3681140" cy="2070641"/>
          </a:xfrm>
          <a:prstGeom prst="rect">
            <a:avLst/>
          </a:prstGeom>
          <a:noFill/>
        </p:spPr>
      </p:pic>
      <p:sp>
        <p:nvSpPr>
          <p:cNvPr id="12" name="CuadroTexto 5"/>
          <p:cNvSpPr txBox="1">
            <a:spLocks noChangeArrowheads="1"/>
          </p:cNvSpPr>
          <p:nvPr/>
        </p:nvSpPr>
        <p:spPr bwMode="auto">
          <a:xfrm>
            <a:off x="7782481" y="1398334"/>
            <a:ext cx="23764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itchFamily="34" charset="0"/>
                <a:ea typeface="MS PGothic" pitchFamily="34" charset="-128"/>
              </a:defRPr>
            </a:lvl1pPr>
            <a:lvl2pPr marL="37931725" indent="-37474525">
              <a:defRPr sz="2400">
                <a:solidFill>
                  <a:schemeClr val="tx1"/>
                </a:solidFill>
                <a:latin typeface="Calibri" pitchFamily="34" charset="0"/>
                <a:ea typeface="MS PGothic" pitchFamily="34" charset="-128"/>
              </a:defRPr>
            </a:lvl2pPr>
            <a:lvl3pPr>
              <a:defRPr sz="2400">
                <a:solidFill>
                  <a:schemeClr val="tx1"/>
                </a:solidFill>
                <a:latin typeface="Calibri" pitchFamily="34" charset="0"/>
                <a:ea typeface="MS PGothic" pitchFamily="34" charset="-128"/>
              </a:defRPr>
            </a:lvl3pPr>
            <a:lvl4pPr>
              <a:defRPr sz="2400">
                <a:solidFill>
                  <a:schemeClr val="tx1"/>
                </a:solidFill>
                <a:latin typeface="Calibri" pitchFamily="34" charset="0"/>
                <a:ea typeface="MS PGothic" pitchFamily="34" charset="-128"/>
              </a:defRPr>
            </a:lvl4pPr>
            <a:lvl5pPr>
              <a:defRPr sz="2400">
                <a:solidFill>
                  <a:schemeClr val="tx1"/>
                </a:solidFill>
                <a:latin typeface="Calibri" pitchFamily="34" charset="0"/>
                <a:ea typeface="MS PGothic" pitchFamily="34" charset="-128"/>
              </a:defRPr>
            </a:lvl5pPr>
            <a:lvl6pPr marL="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914400" eaLnBrk="0" fontAlgn="base" hangingPunct="0">
              <a:spcBef>
                <a:spcPct val="0"/>
              </a:spcBef>
              <a:spcAft>
                <a:spcPct val="0"/>
              </a:spcAft>
              <a:defRPr sz="2400">
                <a:solidFill>
                  <a:schemeClr val="tx1"/>
                </a:solidFill>
                <a:latin typeface="Calibri" pitchFamily="34" charset="0"/>
                <a:ea typeface="MS PGothic" pitchFamily="34" charset="-128"/>
              </a:defRPr>
            </a:lvl7pPr>
            <a:lvl8pPr marL="1371600" eaLnBrk="0" fontAlgn="base" hangingPunct="0">
              <a:spcBef>
                <a:spcPct val="0"/>
              </a:spcBef>
              <a:spcAft>
                <a:spcPct val="0"/>
              </a:spcAft>
              <a:defRPr sz="2400">
                <a:solidFill>
                  <a:schemeClr val="tx1"/>
                </a:solidFill>
                <a:latin typeface="Calibri" pitchFamily="34" charset="0"/>
                <a:ea typeface="MS PGothic" pitchFamily="34" charset="-128"/>
              </a:defRPr>
            </a:lvl8pPr>
            <a:lvl9pPr marL="18288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fontAlgn="base">
              <a:lnSpc>
                <a:spcPct val="93000"/>
              </a:lnSpc>
              <a:spcBef>
                <a:spcPct val="0"/>
              </a:spcBef>
              <a:spcAft>
                <a:spcPct val="0"/>
              </a:spcAft>
              <a:buClr>
                <a:srgbClr val="000000"/>
              </a:buClr>
            </a:pPr>
            <a:r>
              <a:rPr lang="es-ES" sz="2800" b="1" dirty="0">
                <a:solidFill>
                  <a:srgbClr val="C00000"/>
                </a:solidFill>
                <a:cs typeface="Arial" panose="020B0604020202020204" pitchFamily="34" charset="0"/>
              </a:rPr>
              <a:t>Final Socket</a:t>
            </a:r>
          </a:p>
        </p:txBody>
      </p:sp>
      <p:sp>
        <p:nvSpPr>
          <p:cNvPr id="2" name="Rectángulo 1"/>
          <p:cNvSpPr/>
          <p:nvPr/>
        </p:nvSpPr>
        <p:spPr>
          <a:xfrm>
            <a:off x="1919537" y="1988840"/>
            <a:ext cx="5210593" cy="368114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ES">
              <a:solidFill>
                <a:srgbClr val="FFFFFF"/>
              </a:solidFill>
              <a:latin typeface="Arial"/>
              <a:cs typeface="Arial"/>
            </a:endParaRPr>
          </a:p>
        </p:txBody>
      </p:sp>
      <p:pic>
        <p:nvPicPr>
          <p:cNvPr id="1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7752184" y="1988839"/>
            <a:ext cx="2171544" cy="3862042"/>
          </a:xfrm>
          <a:prstGeom prst="rect">
            <a:avLst/>
          </a:prstGeom>
          <a:noFill/>
        </p:spPr>
      </p:pic>
      <p:sp>
        <p:nvSpPr>
          <p:cNvPr id="13"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Rehabilitation: the socket</a:t>
            </a:r>
          </a:p>
        </p:txBody>
      </p:sp>
      <p:pic>
        <p:nvPicPr>
          <p:cNvPr id="10" name="Imagen 9"/>
          <p:cNvPicPr>
            <a:picLocks noChangeAspect="1"/>
          </p:cNvPicPr>
          <p:nvPr/>
        </p:nvPicPr>
        <p:blipFill>
          <a:blip r:embed="rId6"/>
          <a:stretch>
            <a:fillRect/>
          </a:stretch>
        </p:blipFill>
        <p:spPr>
          <a:xfrm rot="10800000">
            <a:off x="11235557" y="6619290"/>
            <a:ext cx="956441" cy="238709"/>
          </a:xfrm>
          <a:prstGeom prst="rect">
            <a:avLst/>
          </a:prstGeom>
        </p:spPr>
      </p:pic>
      <p:pic>
        <p:nvPicPr>
          <p:cNvPr id="11" name="Bilde 10">
            <a:extLst>
              <a:ext uri="{FF2B5EF4-FFF2-40B4-BE49-F238E27FC236}">
                <a16:creationId xmlns:a16="http://schemas.microsoft.com/office/drawing/2014/main" id="{E083B705-3047-4179-AEB4-1DC837C432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7954788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7" name="Picture 9" descr="20140121_1128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664" y="1647131"/>
            <a:ext cx="3078286" cy="410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8" name="Picture 10" descr="20140121_1128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0988" y="1647132"/>
            <a:ext cx="3065616" cy="4086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Rehabilitation: the socket</a:t>
            </a:r>
          </a:p>
        </p:txBody>
      </p:sp>
      <p:pic>
        <p:nvPicPr>
          <p:cNvPr id="6" name="Imagen 5"/>
          <p:cNvPicPr>
            <a:picLocks noChangeAspect="1"/>
          </p:cNvPicPr>
          <p:nvPr/>
        </p:nvPicPr>
        <p:blipFill>
          <a:blip r:embed="rId5"/>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AD793063-7453-42E2-9110-224DE27A81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957660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11" name="Picture 9" descr="DSC05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665" y="1557338"/>
            <a:ext cx="3132137"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Picture 10" descr="DSC050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6608" y="1557338"/>
            <a:ext cx="3132137"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Rehabilitation: the socket</a:t>
            </a:r>
          </a:p>
        </p:txBody>
      </p:sp>
      <p:pic>
        <p:nvPicPr>
          <p:cNvPr id="6" name="Imagen 5"/>
          <p:cNvPicPr>
            <a:picLocks noChangeAspect="1"/>
          </p:cNvPicPr>
          <p:nvPr/>
        </p:nvPicPr>
        <p:blipFill>
          <a:blip r:embed="rId5"/>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1299F7D9-0F40-4EF6-A0F6-A83349A37F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56214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3"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136776" y="1224602"/>
            <a:ext cx="2271712" cy="4040188"/>
          </a:xfrm>
          <a:noFill/>
        </p:spPr>
      </p:pic>
      <p:pic>
        <p:nvPicPr>
          <p:cNvPr id="163844" name="Picture 3"/>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7896225" y="2492897"/>
            <a:ext cx="2273300" cy="4041775"/>
          </a:xfrm>
          <a:noFill/>
        </p:spPr>
      </p:pic>
      <p:pic>
        <p:nvPicPr>
          <p:cNvPr id="16384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6501" y="1844824"/>
            <a:ext cx="2271713" cy="40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Rehabilitation: the socket</a:t>
            </a:r>
          </a:p>
        </p:txBody>
      </p:sp>
      <p:pic>
        <p:nvPicPr>
          <p:cNvPr id="8" name="Imagen 7"/>
          <p:cNvPicPr>
            <a:picLocks noChangeAspect="1"/>
          </p:cNvPicPr>
          <p:nvPr/>
        </p:nvPicPr>
        <p:blipFill>
          <a:blip r:embed="rId6"/>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413FC96D-EC95-456B-B534-DEBD4B0511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066986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9 Flecha derecha"/>
          <p:cNvSpPr>
            <a:spLocks noChangeArrowheads="1"/>
          </p:cNvSpPr>
          <p:nvPr/>
        </p:nvSpPr>
        <p:spPr bwMode="auto">
          <a:xfrm>
            <a:off x="5453064" y="3357564"/>
            <a:ext cx="714375" cy="714375"/>
          </a:xfrm>
          <a:prstGeom prst="rightArrow">
            <a:avLst>
              <a:gd name="adj1" fmla="val 50000"/>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bg1"/>
                </a:solidFill>
                <a:latin typeface="Arial" panose="020B0604020202020204" pitchFamily="34" charset="0"/>
                <a:ea typeface="ＭＳ Ｐゴシック" panose="020B0600070205080204" pitchFamily="34" charset="-128"/>
              </a:defRPr>
            </a:lvl1pPr>
            <a:lvl2pPr marL="742950" indent="-285750" eaLnBrk="0" hangingPunct="0">
              <a:defRPr>
                <a:solidFill>
                  <a:schemeClr val="bg1"/>
                </a:solidFill>
                <a:latin typeface="Arial" panose="020B0604020202020204" pitchFamily="34" charset="0"/>
                <a:ea typeface="ＭＳ Ｐゴシック" panose="020B0600070205080204" pitchFamily="34" charset="-128"/>
              </a:defRPr>
            </a:lvl2pPr>
            <a:lvl3pPr marL="1143000" indent="-228600" eaLnBrk="0" hangingPunct="0">
              <a:defRPr>
                <a:solidFill>
                  <a:schemeClr val="bg1"/>
                </a:solidFill>
                <a:latin typeface="Arial" panose="020B0604020202020204" pitchFamily="34" charset="0"/>
                <a:ea typeface="ＭＳ Ｐゴシック" panose="020B0600070205080204" pitchFamily="34" charset="-128"/>
              </a:defRPr>
            </a:lvl3pPr>
            <a:lvl4pPr marL="1600200" indent="-228600" eaLnBrk="0" hangingPunct="0">
              <a:defRPr>
                <a:solidFill>
                  <a:schemeClr val="bg1"/>
                </a:solidFill>
                <a:latin typeface="Arial" panose="020B0604020202020204" pitchFamily="34" charset="0"/>
                <a:ea typeface="ＭＳ Ｐゴシック" panose="020B0600070205080204" pitchFamily="34" charset="-128"/>
              </a:defRPr>
            </a:lvl4pPr>
            <a:lvl5pPr marL="2057400" indent="-228600" eaLnBrk="0" hangingPunct="0">
              <a:defRPr>
                <a:solidFill>
                  <a:schemeClr val="bg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ＭＳ Ｐゴシック" panose="020B0600070205080204" pitchFamily="34" charset="-128"/>
              </a:defRPr>
            </a:lvl9pPr>
          </a:lstStyle>
          <a:p>
            <a:pPr eaLnBrk="1" fontAlgn="base" hangingPunct="1">
              <a:lnSpc>
                <a:spcPct val="93000"/>
              </a:lnSpc>
              <a:spcBef>
                <a:spcPct val="0"/>
              </a:spcBef>
              <a:spcAft>
                <a:spcPct val="0"/>
              </a:spcAft>
              <a:buClr>
                <a:srgbClr val="000000"/>
              </a:buClr>
              <a:buSzPct val="100000"/>
            </a:pPr>
            <a:endParaRPr lang="es-ES">
              <a:solidFill>
                <a:srgbClr val="FFFFFF"/>
              </a:solidFill>
              <a:ea typeface="Arial Unicode MS" panose="020B0604020202020204" pitchFamily="34" charset="-128"/>
              <a:cs typeface="Arial" panose="020B0604020202020204" pitchFamily="34" charset="0"/>
            </a:endParaRPr>
          </a:p>
        </p:txBody>
      </p:sp>
      <p:pic>
        <p:nvPicPr>
          <p:cNvPr id="73735" name="Picture 10" descr="20141104_094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057" y="1410493"/>
            <a:ext cx="259238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11" descr="20141104_0943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9616" y="1367632"/>
            <a:ext cx="2641600" cy="469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Rehabilitation: the socket</a:t>
            </a:r>
          </a:p>
        </p:txBody>
      </p:sp>
      <p:pic>
        <p:nvPicPr>
          <p:cNvPr id="8" name="Imagen 7"/>
          <p:cNvPicPr>
            <a:picLocks noChangeAspect="1"/>
          </p:cNvPicPr>
          <p:nvPr/>
        </p:nvPicPr>
        <p:blipFill>
          <a:blip r:embed="rId5"/>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7763B88E-A709-4513-8637-00457117AA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718136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2495600" y="1628801"/>
            <a:ext cx="7739272" cy="4241233"/>
          </a:xfrm>
          <a:prstGeom prst="rect">
            <a:avLst/>
          </a:prstGeom>
        </p:spPr>
      </p:pic>
      <p:sp>
        <p:nvSpPr>
          <p:cNvPr id="3"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Cases</a:t>
            </a:r>
          </a:p>
        </p:txBody>
      </p:sp>
      <p:pic>
        <p:nvPicPr>
          <p:cNvPr id="5" name="Imagen 4"/>
          <p:cNvPicPr>
            <a:picLocks noChangeAspect="1"/>
          </p:cNvPicPr>
          <p:nvPr/>
        </p:nvPicPr>
        <p:blipFill>
          <a:blip r:embed="rId4"/>
          <a:stretch>
            <a:fillRect/>
          </a:stretch>
        </p:blipFill>
        <p:spPr>
          <a:xfrm rot="10800000">
            <a:off x="11235557" y="6619290"/>
            <a:ext cx="956441" cy="238709"/>
          </a:xfrm>
          <a:prstGeom prst="rect">
            <a:avLst/>
          </a:prstGeom>
        </p:spPr>
      </p:pic>
      <p:pic>
        <p:nvPicPr>
          <p:cNvPr id="6" name="Bilde 5">
            <a:extLst>
              <a:ext uri="{FF2B5EF4-FFF2-40B4-BE49-F238E27FC236}">
                <a16:creationId xmlns:a16="http://schemas.microsoft.com/office/drawing/2014/main" id="{120D243E-A5B0-4413-9F38-295B7563CA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671338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2351584" y="1556792"/>
            <a:ext cx="7809078" cy="4203186"/>
          </a:xfrm>
          <a:prstGeom prst="rect">
            <a:avLst/>
          </a:prstGeom>
        </p:spPr>
      </p:pic>
      <p:sp>
        <p:nvSpPr>
          <p:cNvPr id="4"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Cases</a:t>
            </a:r>
          </a:p>
        </p:txBody>
      </p:sp>
      <p:pic>
        <p:nvPicPr>
          <p:cNvPr id="6" name="Imagen 5"/>
          <p:cNvPicPr>
            <a:picLocks noChangeAspect="1"/>
          </p:cNvPicPr>
          <p:nvPr/>
        </p:nvPicPr>
        <p:blipFill>
          <a:blip r:embed="rId4"/>
          <a:stretch>
            <a:fillRect/>
          </a:stretch>
        </p:blipFill>
        <p:spPr>
          <a:xfrm rot="10800000">
            <a:off x="11235557" y="6619290"/>
            <a:ext cx="956441" cy="238709"/>
          </a:xfrm>
          <a:prstGeom prst="rect">
            <a:avLst/>
          </a:prstGeom>
        </p:spPr>
      </p:pic>
      <p:pic>
        <p:nvPicPr>
          <p:cNvPr id="5" name="Bilde 4">
            <a:extLst>
              <a:ext uri="{FF2B5EF4-FFF2-40B4-BE49-F238E27FC236}">
                <a16:creationId xmlns:a16="http://schemas.microsoft.com/office/drawing/2014/main" id="{E671A901-5693-49B6-99E6-4CCE977FE6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178684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l="25697" t="2756" r="27274" b="13780"/>
          <a:stretch>
            <a:fillRect/>
          </a:stretch>
        </p:blipFill>
        <p:spPr bwMode="auto">
          <a:xfrm>
            <a:off x="2289349" y="1484784"/>
            <a:ext cx="3449464" cy="489696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l="18660" t="3711" r="30450" b="7500"/>
          <a:stretch>
            <a:fillRect/>
          </a:stretch>
        </p:blipFill>
        <p:spPr bwMode="auto">
          <a:xfrm>
            <a:off x="6238876" y="1484784"/>
            <a:ext cx="3632237" cy="488585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Cases</a:t>
            </a:r>
          </a:p>
        </p:txBody>
      </p:sp>
      <p:pic>
        <p:nvPicPr>
          <p:cNvPr id="8" name="Imagen 7"/>
          <p:cNvPicPr>
            <a:picLocks noChangeAspect="1"/>
          </p:cNvPicPr>
          <p:nvPr/>
        </p:nvPicPr>
        <p:blipFill>
          <a:blip r:embed="rId5"/>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B5C5C8DB-F947-4DD8-B5C2-714DA99493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441499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Line 4"/>
          <p:cNvSpPr>
            <a:spLocks noChangeShapeType="1"/>
          </p:cNvSpPr>
          <p:nvPr/>
        </p:nvSpPr>
        <p:spPr bwMode="auto">
          <a:xfrm flipH="1">
            <a:off x="4440238" y="2565400"/>
            <a:ext cx="69850" cy="15113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s-ES">
              <a:solidFill>
                <a:srgbClr val="000000"/>
              </a:solidFill>
              <a:latin typeface="Arial" panose="020B0604020202020204" pitchFamily="34" charset="0"/>
              <a:cs typeface="Arial" panose="020B0604020202020204" pitchFamily="34" charset="0"/>
            </a:endParaRPr>
          </a:p>
        </p:txBody>
      </p:sp>
      <p:sp>
        <p:nvSpPr>
          <p:cNvPr id="181251" name="CuadroTexto 1"/>
          <p:cNvSpPr txBox="1">
            <a:spLocks noChangeArrowheads="1"/>
          </p:cNvSpPr>
          <p:nvPr/>
        </p:nvSpPr>
        <p:spPr bwMode="auto">
          <a:xfrm>
            <a:off x="2855914" y="2565400"/>
            <a:ext cx="3455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000000"/>
              </a:buClr>
              <a:buSzPct val="100000"/>
              <a:buFont typeface="Arial" panose="020B0604020202020204" pitchFamily="34" charset="0"/>
              <a:buChar char="•"/>
              <a:defRPr sz="32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1pPr>
            <a:lvl2pPr marL="742950" indent="-285750">
              <a:lnSpc>
                <a:spcPct val="93000"/>
              </a:lnSpc>
              <a:spcBef>
                <a:spcPts val="700"/>
              </a:spcBef>
              <a:buClr>
                <a:srgbClr val="000000"/>
              </a:buClr>
              <a:buSzPct val="100000"/>
              <a:buFont typeface="Arial" panose="020B0604020202020204" pitchFamily="34" charset="0"/>
              <a:buChar char="–"/>
              <a:defRPr sz="28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2pPr>
            <a:lvl3pPr marL="1143000" indent="-228600">
              <a:lnSpc>
                <a:spcPct val="93000"/>
              </a:lnSpc>
              <a:spcBef>
                <a:spcPts val="600"/>
              </a:spcBef>
              <a:buClr>
                <a:srgbClr val="000000"/>
              </a:buClr>
              <a:buSzPct val="100000"/>
              <a:buFont typeface="Arial" panose="020B0604020202020204" pitchFamily="34" charset="0"/>
              <a:buChar char="•"/>
              <a:defRPr sz="24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3pPr>
            <a:lvl4pPr marL="16002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4pPr>
            <a:lvl5pPr marL="2057400" indent="-228600">
              <a:lnSpc>
                <a:spcPct val="93000"/>
              </a:lnSpc>
              <a:spcBef>
                <a:spcPts val="500"/>
              </a:spcBef>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5pPr>
            <a:lvl6pPr marL="25146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6pPr>
            <a:lvl7pPr marL="29718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7pPr>
            <a:lvl8pPr marL="34290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8pPr>
            <a:lvl9pPr marL="3886200" indent="-228600" defTabSz="449263" eaLnBrk="0" fontAlgn="base" hangingPunct="0">
              <a:lnSpc>
                <a:spcPct val="93000"/>
              </a:lnSpc>
              <a:spcBef>
                <a:spcPts val="500"/>
              </a:spcBef>
              <a:spcAft>
                <a:spcPct val="0"/>
              </a:spcAft>
              <a:buClr>
                <a:srgbClr val="000000"/>
              </a:buClr>
              <a:buSzPct val="100000"/>
              <a:buFont typeface="Arial" panose="020B0604020202020204" pitchFamily="34" charset="0"/>
              <a:buChar char="»"/>
              <a:defRPr sz="2000">
                <a:solidFill>
                  <a:srgbClr val="000000"/>
                </a:solidFill>
                <a:latin typeface="Arial" panose="020B0604020202020204" pitchFamily="34" charset="0"/>
                <a:ea typeface="ＭＳ Ｐゴシック" panose="020B0600070205080204" pitchFamily="34" charset="-128"/>
                <a:cs typeface="Arial Unicode MS" panose="020B0604020202020204" pitchFamily="34" charset="-128"/>
              </a:defRPr>
            </a:lvl9pPr>
          </a:lstStyle>
          <a:p>
            <a:pPr fontAlgn="base">
              <a:lnSpc>
                <a:spcPct val="100000"/>
              </a:lnSpc>
              <a:spcBef>
                <a:spcPct val="0"/>
              </a:spcBef>
              <a:spcAft>
                <a:spcPct val="0"/>
              </a:spcAft>
              <a:buClrTx/>
              <a:buSzTx/>
              <a:buNone/>
            </a:pPr>
            <a:r>
              <a:rPr lang="es-ES" altLang="es-ES" sz="1800">
                <a:solidFill>
                  <a:srgbClr val="FF0000"/>
                </a:solidFill>
              </a:rPr>
              <a:t>Telemetria de sagasti</a:t>
            </a:r>
          </a:p>
        </p:txBody>
      </p:sp>
      <p:pic>
        <p:nvPicPr>
          <p:cNvPr id="181252" name="Picture 10"/>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071677" y="1246694"/>
            <a:ext cx="6480447" cy="5184660"/>
          </a:xfr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5"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Cases</a:t>
            </a:r>
          </a:p>
        </p:txBody>
      </p:sp>
      <p:pic>
        <p:nvPicPr>
          <p:cNvPr id="7" name="Imagen 6"/>
          <p:cNvPicPr>
            <a:picLocks noChangeAspect="1"/>
          </p:cNvPicPr>
          <p:nvPr/>
        </p:nvPicPr>
        <p:blipFill>
          <a:blip r:embed="rId4"/>
          <a:stretch>
            <a:fillRect/>
          </a:stretch>
        </p:blipFill>
        <p:spPr>
          <a:xfrm rot="10800000">
            <a:off x="11235557" y="6619290"/>
            <a:ext cx="956441" cy="238709"/>
          </a:xfrm>
          <a:prstGeom prst="rect">
            <a:avLst/>
          </a:prstGeom>
        </p:spPr>
      </p:pic>
      <p:pic>
        <p:nvPicPr>
          <p:cNvPr id="8" name="Bilde 7">
            <a:extLst>
              <a:ext uri="{FF2B5EF4-FFF2-40B4-BE49-F238E27FC236}">
                <a16:creationId xmlns:a16="http://schemas.microsoft.com/office/drawing/2014/main" id="{1BD6D3AB-60DE-463D-81AE-0792BD6B83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840451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eepWalkingPatient-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030412" y="629314"/>
            <a:ext cx="3204344" cy="5681334"/>
          </a:xfrm>
          <a:prstGeom prst="rect">
            <a:avLst/>
          </a:prstGeom>
        </p:spPr>
      </p:pic>
      <p:pic>
        <p:nvPicPr>
          <p:cNvPr id="4" name="Imagen 3"/>
          <p:cNvPicPr>
            <a:picLocks noChangeAspect="1"/>
          </p:cNvPicPr>
          <p:nvPr/>
        </p:nvPicPr>
        <p:blipFill>
          <a:blip r:embed="rId8"/>
          <a:stretch>
            <a:fillRect/>
          </a:stretch>
        </p:blipFill>
        <p:spPr>
          <a:xfrm rot="10800000">
            <a:off x="11235557" y="6619290"/>
            <a:ext cx="956441" cy="238709"/>
          </a:xfrm>
          <a:prstGeom prst="rect">
            <a:avLst/>
          </a:prstGeom>
        </p:spPr>
      </p:pic>
      <p:pic>
        <p:nvPicPr>
          <p:cNvPr id="3" name="Video Xavi">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514352" y="629314"/>
            <a:ext cx="3125473" cy="5681334"/>
          </a:xfrm>
          <a:prstGeom prst="rect">
            <a:avLst/>
          </a:prstGeom>
        </p:spPr>
      </p:pic>
      <p:pic>
        <p:nvPicPr>
          <p:cNvPr id="5" name="Bilde 4">
            <a:extLst>
              <a:ext uri="{FF2B5EF4-FFF2-40B4-BE49-F238E27FC236}">
                <a16:creationId xmlns:a16="http://schemas.microsoft.com/office/drawing/2014/main" id="{A3AE8C6E-363A-484A-AA43-674971261E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30322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35"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2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1" fill="hold" display="0">
                  <p:stCondLst>
                    <p:cond delay="indefinite"/>
                  </p:stCondLst>
                </p:cTn>
                <p:tgtEl>
                  <p:spTgt spid="2"/>
                </p:tgtEl>
              </p:cMediaNode>
            </p:video>
            <p:video>
              <p:cMediaNode vol="80000" mute="1">
                <p:cTn id="12" fill="hold" display="0">
                  <p:stCondLst>
                    <p:cond delay="indefinite"/>
                  </p:stCondLst>
                </p:cTn>
                <p:tgtEl>
                  <p:spTgt spid="3"/>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82" name="Imagen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72489" y="1341438"/>
            <a:ext cx="1666875" cy="486886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Scientific papers</a:t>
            </a:r>
          </a:p>
        </p:txBody>
      </p:sp>
      <p:pic>
        <p:nvPicPr>
          <p:cNvPr id="2" name="Imagen 1"/>
          <p:cNvPicPr>
            <a:picLocks noChangeAspect="1"/>
          </p:cNvPicPr>
          <p:nvPr/>
        </p:nvPicPr>
        <p:blipFill>
          <a:blip r:embed="rId4"/>
          <a:stretch>
            <a:fillRect/>
          </a:stretch>
        </p:blipFill>
        <p:spPr>
          <a:xfrm>
            <a:off x="3359697" y="6548711"/>
            <a:ext cx="4680521" cy="292850"/>
          </a:xfrm>
          <a:prstGeom prst="rect">
            <a:avLst/>
          </a:prstGeom>
        </p:spPr>
      </p:pic>
      <p:pic>
        <p:nvPicPr>
          <p:cNvPr id="229381" name="Imagen 6"/>
          <p:cNvPicPr>
            <a:picLocks noChangeAspect="1"/>
          </p:cNvPicPr>
          <p:nvPr/>
        </p:nvPicPr>
        <p:blipFill>
          <a:blip r:embed="rId5" cstate="print">
            <a:extLst>
              <a:ext uri="{28A0092B-C50C-407E-A947-70E740481C1C}">
                <a14:useLocalDpi xmlns:a14="http://schemas.microsoft.com/office/drawing/2010/main" val="0"/>
              </a:ext>
            </a:extLst>
          </a:blip>
          <a:srcRect l="4550" t="22574" r="29651" b="14951"/>
          <a:stretch>
            <a:fillRect/>
          </a:stretch>
        </p:blipFill>
        <p:spPr bwMode="auto">
          <a:xfrm>
            <a:off x="3359696" y="3509699"/>
            <a:ext cx="4743456" cy="300221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6"/>
          <a:stretch>
            <a:fillRect/>
          </a:stretch>
        </p:blipFill>
        <p:spPr>
          <a:xfrm>
            <a:off x="1999364" y="3050222"/>
            <a:ext cx="5536796" cy="320068"/>
          </a:xfrm>
          <a:prstGeom prst="rect">
            <a:avLst/>
          </a:prstGeom>
        </p:spPr>
      </p:pic>
      <p:pic>
        <p:nvPicPr>
          <p:cNvPr id="5" name="Imagen 4"/>
          <p:cNvPicPr>
            <a:picLocks noChangeAspect="1"/>
          </p:cNvPicPr>
          <p:nvPr/>
        </p:nvPicPr>
        <p:blipFill>
          <a:blip r:embed="rId7"/>
          <a:stretch>
            <a:fillRect/>
          </a:stretch>
        </p:blipFill>
        <p:spPr>
          <a:xfrm>
            <a:off x="1999364" y="1772817"/>
            <a:ext cx="5546216" cy="1210761"/>
          </a:xfrm>
          <a:prstGeom prst="rect">
            <a:avLst/>
          </a:prstGeom>
        </p:spPr>
      </p:pic>
      <p:pic>
        <p:nvPicPr>
          <p:cNvPr id="9" name="Imagen 8"/>
          <p:cNvPicPr>
            <a:picLocks noChangeAspect="1"/>
          </p:cNvPicPr>
          <p:nvPr/>
        </p:nvPicPr>
        <p:blipFill>
          <a:blip r:embed="rId8"/>
          <a:stretch>
            <a:fillRect/>
          </a:stretch>
        </p:blipFill>
        <p:spPr>
          <a:xfrm rot="10800000">
            <a:off x="11235557" y="6619290"/>
            <a:ext cx="956441" cy="238709"/>
          </a:xfrm>
          <a:prstGeom prst="rect">
            <a:avLst/>
          </a:prstGeom>
        </p:spPr>
      </p:pic>
      <p:pic>
        <p:nvPicPr>
          <p:cNvPr id="10" name="Bilde 9">
            <a:extLst>
              <a:ext uri="{FF2B5EF4-FFF2-40B4-BE49-F238E27FC236}">
                <a16:creationId xmlns:a16="http://schemas.microsoft.com/office/drawing/2014/main" id="{8ACA5035-7D72-4B35-AFA9-EB95013B33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153955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4" name="Marcador de contenido 2"/>
          <p:cNvPicPr>
            <a:picLocks noGrp="1" noChangeAspect="1"/>
          </p:cNvPicPr>
          <p:nvPr>
            <p:ph idx="1"/>
          </p:nvPr>
        </p:nvPicPr>
        <p:blipFill>
          <a:blip r:embed="rId3" cstate="print">
            <a:extLst>
              <a:ext uri="{28A0092B-C50C-407E-A947-70E740481C1C}">
                <a14:useLocalDpi xmlns:a14="http://schemas.microsoft.com/office/drawing/2010/main" val="0"/>
              </a:ext>
            </a:extLst>
          </a:blip>
          <a:srcRect l="3326" t="13364" r="26645" b="34114"/>
          <a:stretch>
            <a:fillRect/>
          </a:stretch>
        </p:blipFill>
        <p:spPr>
          <a:xfrm>
            <a:off x="3361556" y="1326358"/>
            <a:ext cx="4751388" cy="2376487"/>
          </a:xfrm>
          <a:ln>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30405" name="Imagen 7"/>
          <p:cNvPicPr>
            <a:picLocks noChangeAspect="1"/>
          </p:cNvPicPr>
          <p:nvPr/>
        </p:nvPicPr>
        <p:blipFill>
          <a:blip r:embed="rId4">
            <a:extLst>
              <a:ext uri="{28A0092B-C50C-407E-A947-70E740481C1C}">
                <a14:useLocalDpi xmlns:a14="http://schemas.microsoft.com/office/drawing/2010/main" val="0"/>
              </a:ext>
            </a:extLst>
          </a:blip>
          <a:srcRect l="7301" t="16402" r="30400" b="48950"/>
          <a:stretch>
            <a:fillRect/>
          </a:stretch>
        </p:blipFill>
        <p:spPr bwMode="auto">
          <a:xfrm>
            <a:off x="1991544" y="3867151"/>
            <a:ext cx="6121400" cy="2270125"/>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230406" name="Imagen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472489" y="1268413"/>
            <a:ext cx="1666875" cy="486886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Scientific papers</a:t>
            </a:r>
          </a:p>
        </p:txBody>
      </p:sp>
      <p:pic>
        <p:nvPicPr>
          <p:cNvPr id="8" name="Imagen 7"/>
          <p:cNvPicPr>
            <a:picLocks noChangeAspect="1"/>
          </p:cNvPicPr>
          <p:nvPr/>
        </p:nvPicPr>
        <p:blipFill>
          <a:blip r:embed="rId6"/>
          <a:stretch>
            <a:fillRect/>
          </a:stretch>
        </p:blipFill>
        <p:spPr>
          <a:xfrm rot="10800000">
            <a:off x="11235557" y="6619290"/>
            <a:ext cx="956441" cy="238709"/>
          </a:xfrm>
          <a:prstGeom prst="rect">
            <a:avLst/>
          </a:prstGeom>
        </p:spPr>
      </p:pic>
      <p:pic>
        <p:nvPicPr>
          <p:cNvPr id="9" name="Bilde 8">
            <a:extLst>
              <a:ext uri="{FF2B5EF4-FFF2-40B4-BE49-F238E27FC236}">
                <a16:creationId xmlns:a16="http://schemas.microsoft.com/office/drawing/2014/main" id="{1DDD0FFE-6FC0-44B4-8FBD-227B49E4F2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6099311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8" name="Imagen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72489" y="1268413"/>
            <a:ext cx="1666875" cy="486886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2 CuadroTexto"/>
          <p:cNvSpPr txBox="1"/>
          <p:nvPr/>
        </p:nvSpPr>
        <p:spPr>
          <a:xfrm>
            <a:off x="3503713" y="692696"/>
            <a:ext cx="5311753" cy="553998"/>
          </a:xfrm>
          <a:prstGeom prst="rect">
            <a:avLst/>
          </a:prstGeom>
          <a:noFill/>
        </p:spPr>
        <p:txBody>
          <a:bodyPr wrap="square" rtlCol="0">
            <a:spAutoFit/>
          </a:bodyPr>
          <a:lstStyle/>
          <a:p>
            <a:pPr algn="ctr" fontAlgn="base">
              <a:spcBef>
                <a:spcPct val="0"/>
              </a:spcBef>
              <a:spcAft>
                <a:spcPct val="0"/>
              </a:spcAft>
            </a:pPr>
            <a:r>
              <a:rPr lang="en-US" sz="3000" b="1" dirty="0">
                <a:solidFill>
                  <a:srgbClr val="48A23F"/>
                </a:solidFill>
                <a:latin typeface="Signika" pitchFamily="50" charset="0"/>
                <a:cs typeface="Arial" panose="020B0604020202020204" pitchFamily="34" charset="0"/>
              </a:rPr>
              <a:t>Scientific papers</a:t>
            </a:r>
          </a:p>
        </p:txBody>
      </p:sp>
      <p:pic>
        <p:nvPicPr>
          <p:cNvPr id="3" name="Imagen 2"/>
          <p:cNvPicPr>
            <a:picLocks noChangeAspect="1"/>
          </p:cNvPicPr>
          <p:nvPr/>
        </p:nvPicPr>
        <p:blipFill>
          <a:blip r:embed="rId4"/>
          <a:stretch>
            <a:fillRect/>
          </a:stretch>
        </p:blipFill>
        <p:spPr>
          <a:xfrm>
            <a:off x="2605712" y="1268414"/>
            <a:ext cx="5578323" cy="1905165"/>
          </a:xfrm>
          <a:prstGeom prst="rect">
            <a:avLst/>
          </a:prstGeom>
        </p:spPr>
      </p:pic>
      <p:pic>
        <p:nvPicPr>
          <p:cNvPr id="4" name="Imagen 3"/>
          <p:cNvPicPr>
            <a:picLocks noChangeAspect="1"/>
          </p:cNvPicPr>
          <p:nvPr/>
        </p:nvPicPr>
        <p:blipFill>
          <a:blip r:embed="rId5"/>
          <a:stretch>
            <a:fillRect/>
          </a:stretch>
        </p:blipFill>
        <p:spPr>
          <a:xfrm>
            <a:off x="2207568" y="3861048"/>
            <a:ext cx="5976467" cy="1454806"/>
          </a:xfrm>
          <a:prstGeom prst="rect">
            <a:avLst/>
          </a:prstGeom>
        </p:spPr>
      </p:pic>
      <p:pic>
        <p:nvPicPr>
          <p:cNvPr id="8" name="Imagen 7"/>
          <p:cNvPicPr>
            <a:picLocks noChangeAspect="1"/>
          </p:cNvPicPr>
          <p:nvPr/>
        </p:nvPicPr>
        <p:blipFill>
          <a:blip r:embed="rId6"/>
          <a:stretch>
            <a:fillRect/>
          </a:stretch>
        </p:blipFill>
        <p:spPr>
          <a:xfrm rot="10800000">
            <a:off x="11235557" y="6619290"/>
            <a:ext cx="956441" cy="238709"/>
          </a:xfrm>
          <a:prstGeom prst="rect">
            <a:avLst/>
          </a:prstGeom>
        </p:spPr>
      </p:pic>
      <p:pic>
        <p:nvPicPr>
          <p:cNvPr id="9" name="Bilde 8">
            <a:extLst>
              <a:ext uri="{FF2B5EF4-FFF2-40B4-BE49-F238E27FC236}">
                <a16:creationId xmlns:a16="http://schemas.microsoft.com/office/drawing/2014/main" id="{46872969-315D-4579-898F-5F4BFC1DF0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6340699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423592" y="1700808"/>
            <a:ext cx="7992888" cy="4752528"/>
          </a:xfrm>
          <a:prstGeom prst="rect">
            <a:avLst/>
          </a:prstGeom>
        </p:spPr>
        <p:txBody>
          <a:bodyPr/>
          <a:lstStyle/>
          <a:p>
            <a:pPr marL="257175" indent="-257175" fontAlgn="base">
              <a:spcBef>
                <a:spcPct val="20000"/>
              </a:spcBef>
              <a:spcAft>
                <a:spcPct val="0"/>
              </a:spcAft>
              <a:defRPr/>
            </a:pPr>
            <a:r>
              <a:rPr lang="ca-ES" sz="2400" dirty="0">
                <a:solidFill>
                  <a:srgbClr val="000000"/>
                </a:solidFill>
                <a:latin typeface="Signika" pitchFamily="50" charset="0"/>
                <a:cs typeface="Arial" panose="020B0604020202020204" pitchFamily="34" charset="0"/>
              </a:rPr>
              <a:t>•   </a:t>
            </a:r>
            <a:r>
              <a:rPr lang="en-US" sz="2000" dirty="0">
                <a:solidFill>
                  <a:srgbClr val="000000"/>
                </a:solidFill>
                <a:latin typeface="Signika" pitchFamily="50" charset="0"/>
                <a:cs typeface="Arial" panose="020B0604020202020204" pitchFamily="34" charset="0"/>
              </a:rPr>
              <a:t>Experimental prospective non randomized study of the type </a:t>
            </a:r>
            <a:r>
              <a:rPr lang="en-US" sz="2000" b="1" i="1" dirty="0">
                <a:solidFill>
                  <a:srgbClr val="000000"/>
                </a:solidFill>
                <a:latin typeface="Signika" pitchFamily="50" charset="0"/>
                <a:cs typeface="Arial" panose="020B0604020202020204" pitchFamily="34" charset="0"/>
              </a:rPr>
              <a:t>before-after</a:t>
            </a:r>
            <a:endParaRPr lang="en-US" sz="2000" dirty="0">
              <a:solidFill>
                <a:srgbClr val="000000"/>
              </a:solidFill>
              <a:latin typeface="Signika" pitchFamily="50" charset="0"/>
              <a:cs typeface="Arial" panose="020B0604020202020204" pitchFamily="34" charset="0"/>
            </a:endParaRPr>
          </a:p>
          <a:p>
            <a:pPr marL="342900" indent="-342900" fontAlgn="base">
              <a:spcBef>
                <a:spcPct val="20000"/>
              </a:spcBef>
              <a:spcAft>
                <a:spcPct val="0"/>
              </a:spcAft>
              <a:buFont typeface="Arial" panose="020B0604020202020204" pitchFamily="34" charset="0"/>
              <a:buChar char="•"/>
            </a:pPr>
            <a:r>
              <a:rPr lang="en-US" sz="2000" dirty="0">
                <a:solidFill>
                  <a:srgbClr val="000000"/>
                </a:solidFill>
                <a:latin typeface="Signika" pitchFamily="50" charset="0"/>
                <a:cs typeface="Arial" panose="020B0604020202020204" pitchFamily="34" charset="0"/>
              </a:rPr>
              <a:t>Subjects amputated at least 1 year previous to the Keep Walking                   Implant,  for subjective feedback</a:t>
            </a:r>
          </a:p>
          <a:p>
            <a:pPr marL="257175" indent="-257175" fontAlgn="base">
              <a:spcBef>
                <a:spcPct val="20000"/>
              </a:spcBef>
              <a:spcAft>
                <a:spcPct val="0"/>
              </a:spcAft>
            </a:pPr>
            <a:r>
              <a:rPr lang="en-US" sz="2000" dirty="0">
                <a:solidFill>
                  <a:srgbClr val="000000"/>
                </a:solidFill>
                <a:latin typeface="Signika" pitchFamily="50" charset="0"/>
                <a:cs typeface="Arial" panose="020B0604020202020204" pitchFamily="34" charset="0"/>
              </a:rPr>
              <a:t>•    Follow-up 14 months post-implantation</a:t>
            </a:r>
          </a:p>
          <a:p>
            <a:pPr marL="342900" indent="-342900" fontAlgn="base">
              <a:spcBef>
                <a:spcPct val="20000"/>
              </a:spcBef>
              <a:spcAft>
                <a:spcPct val="0"/>
              </a:spcAft>
              <a:buFont typeface="Arial" panose="020B0604020202020204" pitchFamily="34" charset="0"/>
              <a:buChar char="•"/>
            </a:pPr>
            <a:r>
              <a:rPr lang="en-US" sz="2000" dirty="0">
                <a:solidFill>
                  <a:srgbClr val="000000"/>
                </a:solidFill>
                <a:latin typeface="Signika" pitchFamily="50" charset="0"/>
                <a:cs typeface="Arial" panose="020B0604020202020204" pitchFamily="34" charset="0"/>
              </a:rPr>
              <a:t>Performed at 5 hospitals </a:t>
            </a:r>
          </a:p>
          <a:p>
            <a:pPr marL="342900" indent="-342900" fontAlgn="base">
              <a:spcBef>
                <a:spcPct val="20000"/>
              </a:spcBef>
              <a:spcAft>
                <a:spcPct val="0"/>
              </a:spcAft>
              <a:buFont typeface="Arial" panose="020B0604020202020204" pitchFamily="34" charset="0"/>
              <a:buChar char="•"/>
            </a:pPr>
            <a:r>
              <a:rPr lang="en-US" sz="2000" dirty="0">
                <a:solidFill>
                  <a:srgbClr val="000000"/>
                </a:solidFill>
                <a:latin typeface="Signika" pitchFamily="50" charset="0"/>
                <a:cs typeface="Arial" panose="020B0604020202020204" pitchFamily="34" charset="0"/>
              </a:rPr>
              <a:t>No change in hardware (except for the socket)</a:t>
            </a:r>
          </a:p>
          <a:p>
            <a:pPr marL="257175" indent="-257175" fontAlgn="base">
              <a:spcBef>
                <a:spcPct val="20000"/>
              </a:spcBef>
              <a:spcAft>
                <a:spcPct val="0"/>
              </a:spcAft>
            </a:pPr>
            <a:r>
              <a:rPr lang="en-US" sz="2000" dirty="0">
                <a:solidFill>
                  <a:srgbClr val="000000"/>
                </a:solidFill>
                <a:latin typeface="Signika" pitchFamily="50" charset="0"/>
                <a:cs typeface="Arial" panose="020B0604020202020204" pitchFamily="34" charset="0"/>
              </a:rPr>
              <a:t>•    KW has been implanted in 29 patients </a:t>
            </a:r>
          </a:p>
          <a:p>
            <a:pPr marL="342900" indent="-342900" fontAlgn="base">
              <a:spcBef>
                <a:spcPct val="20000"/>
              </a:spcBef>
              <a:spcAft>
                <a:spcPct val="0"/>
              </a:spcAft>
              <a:buFont typeface="Arial" panose="020B0604020202020204" pitchFamily="34" charset="0"/>
              <a:buChar char="•"/>
            </a:pPr>
            <a:r>
              <a:rPr lang="en-US" sz="2000" dirty="0">
                <a:solidFill>
                  <a:srgbClr val="000000"/>
                </a:solidFill>
                <a:latin typeface="Signika" pitchFamily="50" charset="0"/>
                <a:cs typeface="Arial" panose="020B0604020202020204" pitchFamily="34" charset="0"/>
              </a:rPr>
              <a:t>23 patients finished the study</a:t>
            </a:r>
          </a:p>
        </p:txBody>
      </p:sp>
      <p:sp>
        <p:nvSpPr>
          <p:cNvPr id="4" name="3 CuadroTexto"/>
          <p:cNvSpPr txBox="1"/>
          <p:nvPr/>
        </p:nvSpPr>
        <p:spPr>
          <a:xfrm>
            <a:off x="2999656" y="692697"/>
            <a:ext cx="5616624" cy="646331"/>
          </a:xfrm>
          <a:prstGeom prst="rect">
            <a:avLst/>
          </a:prstGeom>
          <a:noFill/>
        </p:spPr>
        <p:txBody>
          <a:bodyPr wrap="square" rtlCol="0">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Clinical</a:t>
            </a:r>
            <a:r>
              <a:rPr lang="en-US" sz="3200" b="1" dirty="0">
                <a:solidFill>
                  <a:srgbClr val="48A23F"/>
                </a:solidFill>
                <a:latin typeface="Signika" pitchFamily="50" charset="0"/>
                <a:cs typeface="Arial" panose="020B0604020202020204" pitchFamily="34" charset="0"/>
              </a:rPr>
              <a:t> Trial </a:t>
            </a:r>
            <a:endParaRPr lang="en-US" sz="4000" b="1" dirty="0">
              <a:solidFill>
                <a:srgbClr val="48A23F"/>
              </a:solidFill>
              <a:latin typeface="Signika" pitchFamily="50" charset="0"/>
              <a:cs typeface="Arial" panose="020B0604020202020204" pitchFamily="34" charset="0"/>
            </a:endParaRPr>
          </a:p>
        </p:txBody>
      </p:sp>
      <p:pic>
        <p:nvPicPr>
          <p:cNvPr id="6" name="Imagen 5"/>
          <p:cNvPicPr>
            <a:picLocks noChangeAspect="1"/>
          </p:cNvPicPr>
          <p:nvPr/>
        </p:nvPicPr>
        <p:blipFill>
          <a:blip r:embed="rId3"/>
          <a:stretch>
            <a:fillRect/>
          </a:stretch>
        </p:blipFill>
        <p:spPr>
          <a:xfrm rot="10800000">
            <a:off x="11235557" y="6619290"/>
            <a:ext cx="956441" cy="238709"/>
          </a:xfrm>
          <a:prstGeom prst="rect">
            <a:avLst/>
          </a:prstGeom>
        </p:spPr>
      </p:pic>
      <p:pic>
        <p:nvPicPr>
          <p:cNvPr id="5" name="Bilde 4">
            <a:extLst>
              <a:ext uri="{FF2B5EF4-FFF2-40B4-BE49-F238E27FC236}">
                <a16:creationId xmlns:a16="http://schemas.microsoft.com/office/drawing/2014/main" id="{89909410-E604-463C-AB4E-F778198846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770149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3535441" y="620689"/>
            <a:ext cx="4847161" cy="646331"/>
          </a:xfrm>
          <a:prstGeom prst="rect">
            <a:avLst/>
          </a:prstGeom>
        </p:spPr>
        <p:txBody>
          <a:bodyPr wrap="none">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Sample Characteristics</a:t>
            </a:r>
          </a:p>
        </p:txBody>
      </p:sp>
      <p:graphicFrame>
        <p:nvGraphicFramePr>
          <p:cNvPr id="5" name="Marcador de contenido 6"/>
          <p:cNvGraphicFramePr>
            <a:graphicFrameLocks/>
          </p:cNvGraphicFramePr>
          <p:nvPr/>
        </p:nvGraphicFramePr>
        <p:xfrm>
          <a:off x="2171750" y="1556792"/>
          <a:ext cx="4040188" cy="4844262"/>
        </p:xfrm>
        <a:graphic>
          <a:graphicData uri="http://schemas.openxmlformats.org/drawingml/2006/table">
            <a:tbl>
              <a:tblPr firstRow="1" bandRow="1"/>
              <a:tblGrid>
                <a:gridCol w="2251249">
                  <a:extLst>
                    <a:ext uri="{9D8B030D-6E8A-4147-A177-3AD203B41FA5}">
                      <a16:colId xmlns:a16="http://schemas.microsoft.com/office/drawing/2014/main" val="20000"/>
                    </a:ext>
                  </a:extLst>
                </a:gridCol>
                <a:gridCol w="1788939">
                  <a:extLst>
                    <a:ext uri="{9D8B030D-6E8A-4147-A177-3AD203B41FA5}">
                      <a16:colId xmlns:a16="http://schemas.microsoft.com/office/drawing/2014/main" val="20001"/>
                    </a:ext>
                  </a:extLst>
                </a:gridCol>
              </a:tblGrid>
              <a:tr h="383968">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n-US" noProof="0" dirty="0">
                          <a:solidFill>
                            <a:schemeClr val="tx1"/>
                          </a:solidFill>
                          <a:latin typeface="Signika" panose="02010003020600000004" pitchFamily="50" charset="0"/>
                        </a:rPr>
                        <a:t>VARIABLE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noProof="0" dirty="0">
                          <a:solidFill>
                            <a:schemeClr val="tx1"/>
                          </a:solidFill>
                          <a:latin typeface="Signika" panose="02010003020600000004" pitchFamily="50" charset="0"/>
                        </a:rPr>
                        <a:t>N  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2061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Mean time after</a:t>
                      </a:r>
                      <a:r>
                        <a:rPr lang="en-US" baseline="0" noProof="0" dirty="0">
                          <a:solidFill>
                            <a:schemeClr val="tx1"/>
                          </a:solidFill>
                          <a:latin typeface="Signika" panose="02010003020600000004" pitchFamily="50" charset="0"/>
                        </a:rPr>
                        <a:t> amputation</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noProof="0" dirty="0">
                          <a:solidFill>
                            <a:schemeClr val="tx1"/>
                          </a:solidFill>
                          <a:latin typeface="Signika" panose="02010003020600000004" pitchFamily="50" charset="0"/>
                        </a:rPr>
                        <a:t>95,71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SIDE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2"/>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Right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noProof="0" dirty="0">
                          <a:solidFill>
                            <a:schemeClr val="tx1"/>
                          </a:solidFill>
                          <a:latin typeface="Signika" panose="02010003020600000004" pitchFamily="50" charset="0"/>
                        </a:rPr>
                        <a:t>12 (52,2 %)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Left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noProof="0" dirty="0">
                          <a:solidFill>
                            <a:schemeClr val="tx1"/>
                          </a:solidFill>
                          <a:latin typeface="Signika" panose="02010003020600000004" pitchFamily="50" charset="0"/>
                        </a:rPr>
                        <a:t>11 (47,8 %)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ETIOLOGY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5"/>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Traumatic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baseline="0" noProof="0" dirty="0">
                          <a:solidFill>
                            <a:schemeClr val="tx1"/>
                          </a:solidFill>
                          <a:latin typeface="Signika" panose="02010003020600000004" pitchFamily="50" charset="0"/>
                        </a:rPr>
                        <a:t>10 (43,44 %)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Vascular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b="1" noProof="0" dirty="0">
                          <a:solidFill>
                            <a:schemeClr val="tx1"/>
                          </a:solidFill>
                          <a:latin typeface="Signika" panose="02010003020600000004" pitchFamily="50" charset="0"/>
                        </a:rPr>
                        <a:t>9 (39,1 %)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Tumoral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4</a:t>
                      </a:r>
                      <a:r>
                        <a:rPr lang="en-US" baseline="0" noProof="0" dirty="0">
                          <a:solidFill>
                            <a:schemeClr val="tx1"/>
                          </a:solidFill>
                          <a:latin typeface="Signika" panose="02010003020600000004" pitchFamily="50" charset="0"/>
                        </a:rPr>
                        <a:t> </a:t>
                      </a:r>
                      <a:r>
                        <a:rPr lang="en-US" noProof="0" dirty="0">
                          <a:solidFill>
                            <a:schemeClr val="tx1"/>
                          </a:solidFill>
                          <a:latin typeface="Signika" panose="02010003020600000004" pitchFamily="50" charset="0"/>
                        </a:rPr>
                        <a:t>(17,46</a:t>
                      </a:r>
                      <a:r>
                        <a:rPr lang="en-US" baseline="0" noProof="0" dirty="0">
                          <a:solidFill>
                            <a:schemeClr val="tx1"/>
                          </a:solidFill>
                          <a:latin typeface="Signika" panose="02010003020600000004" pitchFamily="50" charset="0"/>
                        </a:rPr>
                        <a:t>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AMPUTATION</a:t>
                      </a:r>
                      <a:r>
                        <a:rPr lang="en-US" b="1" baseline="0" noProof="0" dirty="0">
                          <a:solidFill>
                            <a:schemeClr val="tx1"/>
                          </a:solidFill>
                          <a:latin typeface="Signika" panose="02010003020600000004" pitchFamily="50" charset="0"/>
                        </a:rPr>
                        <a:t> LEVEL</a:t>
                      </a:r>
                      <a:endParaRPr lang="en-US" b="1"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9"/>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Mid third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18 (94,7 %)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83968">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Distal</a:t>
                      </a:r>
                      <a:r>
                        <a:rPr lang="en-US" baseline="0" noProof="0" dirty="0">
                          <a:solidFill>
                            <a:schemeClr val="tx1"/>
                          </a:solidFill>
                          <a:latin typeface="Signika" panose="02010003020600000004" pitchFamily="50" charset="0"/>
                        </a:rPr>
                        <a:t> third</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2 (5,3 %)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bl>
          </a:graphicData>
        </a:graphic>
      </p:graphicFrame>
      <p:graphicFrame>
        <p:nvGraphicFramePr>
          <p:cNvPr id="7" name="Marcador de contenido 7"/>
          <p:cNvGraphicFramePr>
            <a:graphicFrameLocks/>
          </p:cNvGraphicFramePr>
          <p:nvPr/>
        </p:nvGraphicFramePr>
        <p:xfrm>
          <a:off x="6422628" y="1563030"/>
          <a:ext cx="4041775" cy="4838024"/>
        </p:xfrm>
        <a:graphic>
          <a:graphicData uri="http://schemas.openxmlformats.org/drawingml/2006/table">
            <a:tbl>
              <a:tblPr firstRow="1" bandRow="1"/>
              <a:tblGrid>
                <a:gridCol w="2650473">
                  <a:extLst>
                    <a:ext uri="{9D8B030D-6E8A-4147-A177-3AD203B41FA5}">
                      <a16:colId xmlns:a16="http://schemas.microsoft.com/office/drawing/2014/main" val="20000"/>
                    </a:ext>
                  </a:extLst>
                </a:gridCol>
                <a:gridCol w="1391302">
                  <a:extLst>
                    <a:ext uri="{9D8B030D-6E8A-4147-A177-3AD203B41FA5}">
                      <a16:colId xmlns:a16="http://schemas.microsoft.com/office/drawing/2014/main" val="20001"/>
                    </a:ext>
                  </a:extLst>
                </a:gridCol>
              </a:tblGrid>
              <a:tr h="419242">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n-US" b="0" i="0" noProof="0" dirty="0">
                          <a:solidFill>
                            <a:schemeClr val="tx1"/>
                          </a:solidFill>
                          <a:latin typeface="Signika" panose="02010003020600000004" pitchFamily="50" charset="0"/>
                        </a:rPr>
                        <a:t>Proximal third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b="0" i="0" noProof="0" dirty="0">
                          <a:solidFill>
                            <a:schemeClr val="tx1"/>
                          </a:solidFill>
                          <a:latin typeface="Signika" panose="02010003020600000004" pitchFamily="50"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32423">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MEAN</a:t>
                      </a:r>
                      <a:r>
                        <a:rPr lang="en-US" baseline="0" noProof="0" dirty="0">
                          <a:solidFill>
                            <a:schemeClr val="tx1"/>
                          </a:solidFill>
                          <a:latin typeface="Signika" panose="02010003020600000004" pitchFamily="50" charset="0"/>
                        </a:rPr>
                        <a:t> </a:t>
                      </a:r>
                      <a:r>
                        <a:rPr lang="en-US" noProof="0" dirty="0">
                          <a:solidFill>
                            <a:schemeClr val="tx1"/>
                          </a:solidFill>
                          <a:latin typeface="Signika" panose="02010003020600000004" pitchFamily="50" charset="0"/>
                        </a:rPr>
                        <a:t>TIME</a:t>
                      </a:r>
                      <a:r>
                        <a:rPr lang="en-US" baseline="0" noProof="0" dirty="0">
                          <a:solidFill>
                            <a:schemeClr val="tx1"/>
                          </a:solidFill>
                          <a:latin typeface="Signika" panose="02010003020600000004" pitchFamily="50" charset="0"/>
                        </a:rPr>
                        <a:t> OF PROSTHESIS USE</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noProof="0" dirty="0">
                          <a:solidFill>
                            <a:schemeClr val="tx1"/>
                          </a:solidFill>
                          <a:latin typeface="Signika" panose="02010003020600000004" pitchFamily="50" charset="0"/>
                        </a:rPr>
                        <a:t>81,84</a:t>
                      </a:r>
                      <a:r>
                        <a:rPr lang="en-US" baseline="0" noProof="0" dirty="0">
                          <a:solidFill>
                            <a:schemeClr val="tx1"/>
                          </a:solidFill>
                          <a:latin typeface="Signika" panose="02010003020600000004" pitchFamily="50" charset="0"/>
                        </a:rPr>
                        <a:t> months</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32423">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Nr. of</a:t>
                      </a:r>
                      <a:r>
                        <a:rPr lang="en-US" baseline="0" noProof="0" dirty="0">
                          <a:solidFill>
                            <a:schemeClr val="tx1"/>
                          </a:solidFill>
                          <a:latin typeface="Signika" panose="02010003020600000004" pitchFamily="50" charset="0"/>
                        </a:rPr>
                        <a:t> daily hours prosthesis use</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noProof="0" dirty="0">
                          <a:solidFill>
                            <a:schemeClr val="tx1"/>
                          </a:solidFill>
                          <a:latin typeface="Signika" panose="02010003020600000004" pitchFamily="50" charset="0"/>
                        </a:rPr>
                        <a:t>10,47 hours/day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FUNCTIONAL</a:t>
                      </a:r>
                      <a:r>
                        <a:rPr lang="en-US" b="1" baseline="0" noProof="0" dirty="0">
                          <a:solidFill>
                            <a:schemeClr val="tx1"/>
                          </a:solidFill>
                          <a:latin typeface="Signika" panose="02010003020600000004" pitchFamily="50" charset="0"/>
                        </a:rPr>
                        <a:t> LEVEL</a:t>
                      </a:r>
                      <a:endParaRPr lang="en-US" b="1"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3"/>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K2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6 (26,1%)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err="1">
                          <a:solidFill>
                            <a:schemeClr val="tx1"/>
                          </a:solidFill>
                          <a:latin typeface="Signika" panose="02010003020600000004" pitchFamily="50" charset="0"/>
                        </a:rPr>
                        <a:t>K3</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17 (73,9%)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WALKING</a:t>
                      </a:r>
                      <a:r>
                        <a:rPr lang="en-US" b="1" baseline="0" noProof="0" dirty="0">
                          <a:solidFill>
                            <a:schemeClr val="tx1"/>
                          </a:solidFill>
                          <a:latin typeface="Signika" panose="02010003020600000004" pitchFamily="50" charset="0"/>
                        </a:rPr>
                        <a:t> CAPACITY</a:t>
                      </a:r>
                      <a:endParaRPr lang="en-US" b="1"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6"/>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Independent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9 (39,1 %)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Walking stick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6 (26,1 %)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1 Crutch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4</a:t>
                      </a:r>
                      <a:r>
                        <a:rPr lang="en-US" baseline="0" noProof="0" dirty="0">
                          <a:solidFill>
                            <a:schemeClr val="tx1"/>
                          </a:solidFill>
                          <a:latin typeface="Signika" panose="02010003020600000004" pitchFamily="50" charset="0"/>
                        </a:rPr>
                        <a:t> (17,4 %)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4192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2 Crutches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4 (17,4 %)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3" name="Rectángulo 2"/>
          <p:cNvSpPr/>
          <p:nvPr/>
        </p:nvSpPr>
        <p:spPr>
          <a:xfrm>
            <a:off x="4223792" y="4653136"/>
            <a:ext cx="1800200" cy="432048"/>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cs typeface="Arial"/>
            </a:endParaRPr>
          </a:p>
        </p:txBody>
      </p:sp>
      <p:sp>
        <p:nvSpPr>
          <p:cNvPr id="4" name="Rectángulo 3"/>
          <p:cNvSpPr/>
          <p:nvPr/>
        </p:nvSpPr>
        <p:spPr>
          <a:xfrm>
            <a:off x="1991544" y="4653136"/>
            <a:ext cx="2200300" cy="432048"/>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cs typeface="Arial"/>
            </a:endParaRPr>
          </a:p>
        </p:txBody>
      </p:sp>
      <p:pic>
        <p:nvPicPr>
          <p:cNvPr id="9" name="Imagen 8"/>
          <p:cNvPicPr>
            <a:picLocks noChangeAspect="1"/>
          </p:cNvPicPr>
          <p:nvPr/>
        </p:nvPicPr>
        <p:blipFill>
          <a:blip r:embed="rId3"/>
          <a:stretch>
            <a:fillRect/>
          </a:stretch>
        </p:blipFill>
        <p:spPr>
          <a:xfrm rot="10800000">
            <a:off x="11235557" y="6619290"/>
            <a:ext cx="956441" cy="238709"/>
          </a:xfrm>
          <a:prstGeom prst="rect">
            <a:avLst/>
          </a:prstGeom>
        </p:spPr>
      </p:pic>
      <p:sp>
        <p:nvSpPr>
          <p:cNvPr id="8" name="7 Elipse"/>
          <p:cNvSpPr/>
          <p:nvPr/>
        </p:nvSpPr>
        <p:spPr>
          <a:xfrm>
            <a:off x="4745690" y="4262774"/>
            <a:ext cx="1017917" cy="780724"/>
          </a:xfrm>
          <a:prstGeom prst="ellipse">
            <a:avLst/>
          </a:prstGeom>
          <a:solidFill>
            <a:schemeClr val="bg1">
              <a:alpha val="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Elipse"/>
          <p:cNvSpPr/>
          <p:nvPr/>
        </p:nvSpPr>
        <p:spPr>
          <a:xfrm>
            <a:off x="6225729" y="3833446"/>
            <a:ext cx="4325040" cy="2905198"/>
          </a:xfrm>
          <a:prstGeom prst="ellipse">
            <a:avLst/>
          </a:prstGeom>
          <a:solidFill>
            <a:schemeClr val="bg1">
              <a:alpha val="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Bilde 10">
            <a:extLst>
              <a:ext uri="{FF2B5EF4-FFF2-40B4-BE49-F238E27FC236}">
                <a16:creationId xmlns:a16="http://schemas.microsoft.com/office/drawing/2014/main" id="{6A6335B2-6BC0-44AB-9DAC-97DD9E01F5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6239817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3535441" y="620689"/>
            <a:ext cx="4847161" cy="646331"/>
          </a:xfrm>
          <a:prstGeom prst="rect">
            <a:avLst/>
          </a:prstGeom>
        </p:spPr>
        <p:txBody>
          <a:bodyPr wrap="none">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Sample Characteristics</a:t>
            </a:r>
          </a:p>
        </p:txBody>
      </p:sp>
      <p:graphicFrame>
        <p:nvGraphicFramePr>
          <p:cNvPr id="9" name="Marcador de contenido 10"/>
          <p:cNvGraphicFramePr>
            <a:graphicFrameLocks/>
          </p:cNvGraphicFramePr>
          <p:nvPr/>
        </p:nvGraphicFramePr>
        <p:xfrm>
          <a:off x="2279576" y="1851790"/>
          <a:ext cx="4040188" cy="4439921"/>
        </p:xfrm>
        <a:graphic>
          <a:graphicData uri="http://schemas.openxmlformats.org/drawingml/2006/table">
            <a:tbl>
              <a:tblPr firstRow="1" bandRow="1"/>
              <a:tblGrid>
                <a:gridCol w="2270001">
                  <a:extLst>
                    <a:ext uri="{9D8B030D-6E8A-4147-A177-3AD203B41FA5}">
                      <a16:colId xmlns:a16="http://schemas.microsoft.com/office/drawing/2014/main" val="20000"/>
                    </a:ext>
                  </a:extLst>
                </a:gridCol>
                <a:gridCol w="1770187">
                  <a:extLst>
                    <a:ext uri="{9D8B030D-6E8A-4147-A177-3AD203B41FA5}">
                      <a16:colId xmlns:a16="http://schemas.microsoft.com/office/drawing/2014/main" val="20001"/>
                    </a:ext>
                  </a:extLst>
                </a:gridCol>
              </a:tblGrid>
              <a:tr h="36576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n-US" noProof="0" dirty="0">
                          <a:solidFill>
                            <a:schemeClr val="tx1"/>
                          </a:solidFill>
                          <a:latin typeface="Signika" panose="02010003020600000004" pitchFamily="50" charset="0"/>
                        </a:rPr>
                        <a:t>VARIABLE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baseline="0" noProof="0" dirty="0">
                          <a:solidFill>
                            <a:schemeClr val="tx1"/>
                          </a:solidFill>
                          <a:latin typeface="Signika" panose="02010003020600000004" pitchFamily="50" charset="0"/>
                        </a:rPr>
                        <a:t> N  23</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51,63 +/- 16,7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5760">
                <a:tc grid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SEX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hMerge="1">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n-US" noProof="0" dirty="0">
                        <a:solidFill>
                          <a:schemeClr val="tx1"/>
                        </a:solidFill>
                        <a:latin typeface="Signika" panose="02010003020600000004" pitchFamily="50"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2"/>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Male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18 (78,3 %)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Female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noProof="0" dirty="0">
                          <a:solidFill>
                            <a:schemeClr val="tx1"/>
                          </a:solidFill>
                          <a:latin typeface="Signika" panose="02010003020600000004" pitchFamily="50" charset="0"/>
                        </a:rPr>
                        <a:t>   5</a:t>
                      </a:r>
                      <a:r>
                        <a:rPr lang="en-US" baseline="0" noProof="0" dirty="0">
                          <a:solidFill>
                            <a:schemeClr val="tx1"/>
                          </a:solidFill>
                          <a:latin typeface="Signika" panose="02010003020600000004" pitchFamily="50" charset="0"/>
                        </a:rPr>
                        <a:t> (21,7 %)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67,6 ± 12,8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Height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166,3 ± </a:t>
                      </a:r>
                      <a:r>
                        <a:rPr lang="en-US" baseline="0" noProof="0" dirty="0">
                          <a:solidFill>
                            <a:schemeClr val="tx1"/>
                          </a:solidFill>
                          <a:latin typeface="Signika" panose="02010003020600000004" pitchFamily="50" charset="0"/>
                        </a:rPr>
                        <a:t>10,8</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BMI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noProof="0" dirty="0">
                          <a:solidFill>
                            <a:schemeClr val="tx1"/>
                          </a:solidFill>
                          <a:latin typeface="Signika" panose="02010003020600000004" pitchFamily="50" charset="0"/>
                        </a:rPr>
                        <a:t>          24,4 ±   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65760">
                <a:tc grid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SOCIAL</a:t>
                      </a:r>
                      <a:r>
                        <a:rPr lang="en-US" b="1" baseline="0" noProof="0" dirty="0">
                          <a:solidFill>
                            <a:schemeClr val="tx1"/>
                          </a:solidFill>
                          <a:latin typeface="Signika" panose="02010003020600000004" pitchFamily="50" charset="0"/>
                        </a:rPr>
                        <a:t> SITUATION</a:t>
                      </a:r>
                      <a:endParaRPr lang="en-US" b="1"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hMerge="1">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n-US" noProof="0" dirty="0">
                        <a:solidFill>
                          <a:schemeClr val="tx1"/>
                        </a:solidFill>
                        <a:latin typeface="Signika" panose="02010003020600000004" pitchFamily="50"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8"/>
                  </a:ext>
                </a:extLst>
              </a:tr>
              <a:tr h="416561">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institutionalized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l"/>
                      <a:r>
                        <a:rPr lang="en-US" baseline="0" noProof="0" dirty="0">
                          <a:solidFill>
                            <a:schemeClr val="tx1"/>
                          </a:solidFill>
                          <a:latin typeface="Signika" panose="02010003020600000004" pitchFamily="50" charset="0"/>
                        </a:rPr>
                        <a:t>            </a:t>
                      </a:r>
                      <a:r>
                        <a:rPr lang="en-US" noProof="0" dirty="0">
                          <a:solidFill>
                            <a:schemeClr val="tx1"/>
                          </a:solidFill>
                          <a:latin typeface="Signika" panose="02010003020600000004" pitchFamily="50" charset="0"/>
                        </a:rPr>
                        <a:t>1 (4,3</a:t>
                      </a:r>
                      <a:r>
                        <a:rPr lang="en-US" baseline="0" noProof="0" dirty="0">
                          <a:solidFill>
                            <a:schemeClr val="tx1"/>
                          </a:solidFill>
                          <a:latin typeface="Signika" panose="02010003020600000004" pitchFamily="50" charset="0"/>
                        </a:rPr>
                        <a:t> </a:t>
                      </a:r>
                      <a:r>
                        <a:rPr lang="en-US" noProof="0" dirty="0">
                          <a:solidFill>
                            <a:schemeClr val="tx1"/>
                          </a:solidFill>
                          <a:latin typeface="Signika" panose="02010003020600000004" pitchFamily="50"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With</a:t>
                      </a:r>
                      <a:r>
                        <a:rPr lang="en-US" baseline="0" noProof="0" dirty="0">
                          <a:solidFill>
                            <a:schemeClr val="tx1"/>
                          </a:solidFill>
                          <a:latin typeface="Signika" panose="02010003020600000004" pitchFamily="50" charset="0"/>
                        </a:rPr>
                        <a:t> family</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baseline="0" noProof="0" dirty="0">
                          <a:solidFill>
                            <a:schemeClr val="tx1"/>
                          </a:solidFill>
                          <a:latin typeface="Signika" panose="02010003020600000004" pitchFamily="50" charset="0"/>
                        </a:rPr>
                        <a:t>6 </a:t>
                      </a:r>
                      <a:r>
                        <a:rPr lang="en-US" noProof="0" dirty="0">
                          <a:solidFill>
                            <a:schemeClr val="tx1"/>
                          </a:solidFill>
                          <a:latin typeface="Signika" panose="02010003020600000004" pitchFamily="50" charset="0"/>
                        </a:rPr>
                        <a:t>(26 %)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With partner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n-US" noProof="0" dirty="0">
                          <a:solidFill>
                            <a:schemeClr val="tx1"/>
                          </a:solidFill>
                          <a:latin typeface="Signika" panose="02010003020600000004" pitchFamily="50" charset="0"/>
                        </a:rPr>
                        <a:t>13 (56,5 %)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bl>
          </a:graphicData>
        </a:graphic>
      </p:graphicFrame>
      <p:graphicFrame>
        <p:nvGraphicFramePr>
          <p:cNvPr id="10" name="Marcador de contenido 11"/>
          <p:cNvGraphicFramePr>
            <a:graphicFrameLocks/>
          </p:cNvGraphicFramePr>
          <p:nvPr/>
        </p:nvGraphicFramePr>
        <p:xfrm>
          <a:off x="6528049" y="1851789"/>
          <a:ext cx="3969767" cy="4464496"/>
        </p:xfrm>
        <a:graphic>
          <a:graphicData uri="http://schemas.openxmlformats.org/drawingml/2006/table">
            <a:tbl>
              <a:tblPr firstRow="1" bandRow="1"/>
              <a:tblGrid>
                <a:gridCol w="2579343">
                  <a:extLst>
                    <a:ext uri="{9D8B030D-6E8A-4147-A177-3AD203B41FA5}">
                      <a16:colId xmlns:a16="http://schemas.microsoft.com/office/drawing/2014/main" val="20000"/>
                    </a:ext>
                  </a:extLst>
                </a:gridCol>
                <a:gridCol w="1390424">
                  <a:extLst>
                    <a:ext uri="{9D8B030D-6E8A-4147-A177-3AD203B41FA5}">
                      <a16:colId xmlns:a16="http://schemas.microsoft.com/office/drawing/2014/main" val="20001"/>
                    </a:ext>
                  </a:extLst>
                </a:gridCol>
              </a:tblGrid>
              <a:tr h="378042">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n-US" b="0" i="0" noProof="0" dirty="0">
                          <a:solidFill>
                            <a:schemeClr val="tx1"/>
                          </a:solidFill>
                          <a:latin typeface="Signika" panose="02010003020600000004" pitchFamily="50" charset="0"/>
                        </a:rPr>
                        <a:t>single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r>
                        <a:rPr lang="en-US" noProof="0" dirty="0">
                          <a:solidFill>
                            <a:schemeClr val="tx1"/>
                          </a:solidFill>
                          <a:latin typeface="Signika" panose="02010003020600000004" pitchFamily="50" charset="0"/>
                        </a:rPr>
                        <a:t>  </a:t>
                      </a:r>
                      <a:r>
                        <a:rPr lang="en-US" b="0" noProof="0" dirty="0">
                          <a:solidFill>
                            <a:schemeClr val="tx1"/>
                          </a:solidFill>
                          <a:latin typeface="Signika" panose="02010003020600000004" pitchFamily="50" charset="0"/>
                        </a:rPr>
                        <a:t>3 (13,2 %)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8042">
                <a:tc grid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Level of physical</a:t>
                      </a:r>
                      <a:r>
                        <a:rPr lang="en-US" b="1" baseline="0" noProof="0" dirty="0">
                          <a:solidFill>
                            <a:schemeClr val="tx1"/>
                          </a:solidFill>
                          <a:latin typeface="Signika" panose="02010003020600000004" pitchFamily="50" charset="0"/>
                        </a:rPr>
                        <a:t> activity</a:t>
                      </a:r>
                      <a:endParaRPr lang="en-US" b="1"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hMerge="1">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noProof="0" dirty="0">
                        <a:solidFill>
                          <a:schemeClr val="tx1"/>
                        </a:solidFill>
                        <a:latin typeface="Signika" panose="02010003020600000004" pitchFamily="50"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1"/>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Professional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0 (0 %)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Intensive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1</a:t>
                      </a:r>
                      <a:r>
                        <a:rPr lang="en-US" baseline="0" noProof="0" dirty="0">
                          <a:solidFill>
                            <a:schemeClr val="tx1"/>
                          </a:solidFill>
                          <a:latin typeface="Signika" panose="02010003020600000004" pitchFamily="50" charset="0"/>
                        </a:rPr>
                        <a:t> </a:t>
                      </a:r>
                      <a:r>
                        <a:rPr lang="en-US" noProof="0" dirty="0">
                          <a:solidFill>
                            <a:schemeClr val="tx1"/>
                          </a:solidFill>
                          <a:latin typeface="Signika" panose="02010003020600000004" pitchFamily="50" charset="0"/>
                        </a:rPr>
                        <a:t>(4,3 %)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Sometimes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6</a:t>
                      </a:r>
                      <a:r>
                        <a:rPr lang="en-US" baseline="0" noProof="0" dirty="0">
                          <a:solidFill>
                            <a:schemeClr val="tx1"/>
                          </a:solidFill>
                          <a:latin typeface="Signika" panose="02010003020600000004" pitchFamily="50" charset="0"/>
                        </a:rPr>
                        <a:t> (</a:t>
                      </a:r>
                      <a:r>
                        <a:rPr lang="en-US" noProof="0" dirty="0">
                          <a:solidFill>
                            <a:schemeClr val="tx1"/>
                          </a:solidFill>
                          <a:latin typeface="Signika" panose="02010003020600000004" pitchFamily="50" charset="0"/>
                        </a:rPr>
                        <a:t>26,1 %)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Never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1</a:t>
                      </a:r>
                      <a:r>
                        <a:rPr lang="en-US" baseline="0" noProof="0" dirty="0">
                          <a:solidFill>
                            <a:schemeClr val="tx1"/>
                          </a:solidFill>
                          <a:latin typeface="Signika" panose="02010003020600000004" pitchFamily="50" charset="0"/>
                        </a:rPr>
                        <a:t>6  </a:t>
                      </a:r>
                      <a:r>
                        <a:rPr lang="en-US" noProof="0" dirty="0">
                          <a:solidFill>
                            <a:schemeClr val="tx1"/>
                          </a:solidFill>
                          <a:latin typeface="Signika" panose="02010003020600000004" pitchFamily="50" charset="0"/>
                        </a:rPr>
                        <a:t>(69,7 %)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8042">
                <a:tc gridSpan="2">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COMORBIDITY                                          </a:t>
                      </a:r>
                      <a:r>
                        <a:rPr lang="en-US" noProof="0" dirty="0">
                          <a:solidFill>
                            <a:schemeClr val="tx1"/>
                          </a:solidFill>
                          <a:latin typeface="Signika" panose="02010003020600000004" pitchFamily="50" charset="0"/>
                        </a:rPr>
                        <a:t>8 (53,3%)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hMerge="1">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noProof="0" dirty="0">
                        <a:solidFill>
                          <a:schemeClr val="tx1"/>
                        </a:solidFill>
                        <a:latin typeface="Signika" panose="02010003020600000004" pitchFamily="50"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6"/>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Cardiovascular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8</a:t>
                      </a:r>
                      <a:r>
                        <a:rPr lang="en-US" baseline="0" noProof="0" dirty="0">
                          <a:solidFill>
                            <a:schemeClr val="tx1"/>
                          </a:solidFill>
                          <a:latin typeface="Signika" panose="02010003020600000004" pitchFamily="50" charset="0"/>
                        </a:rPr>
                        <a:t> (42,1 %)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Nervous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2</a:t>
                      </a:r>
                      <a:r>
                        <a:rPr lang="en-US" baseline="0" noProof="0" dirty="0">
                          <a:solidFill>
                            <a:schemeClr val="tx1"/>
                          </a:solidFill>
                          <a:latin typeface="Signika" panose="02010003020600000004" pitchFamily="50" charset="0"/>
                        </a:rPr>
                        <a:t> (10,5 %)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Endocrine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5 (26,3 %)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78042">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Respiratory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3</a:t>
                      </a:r>
                      <a:r>
                        <a:rPr lang="en-US" baseline="0" noProof="0" dirty="0">
                          <a:solidFill>
                            <a:schemeClr val="tx1"/>
                          </a:solidFill>
                          <a:latin typeface="Signika" panose="02010003020600000004" pitchFamily="50" charset="0"/>
                        </a:rPr>
                        <a:t> (15,8 %)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0603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Muscle skeletal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   4</a:t>
                      </a:r>
                      <a:r>
                        <a:rPr lang="en-US" baseline="0" noProof="0" dirty="0">
                          <a:solidFill>
                            <a:schemeClr val="tx1"/>
                          </a:solidFill>
                          <a:latin typeface="Signika" panose="02010003020600000004" pitchFamily="50" charset="0"/>
                        </a:rPr>
                        <a:t> (21 %)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bl>
          </a:graphicData>
        </a:graphic>
      </p:graphicFrame>
      <p:pic>
        <p:nvPicPr>
          <p:cNvPr id="7" name="Imagen 6"/>
          <p:cNvPicPr>
            <a:picLocks noChangeAspect="1"/>
          </p:cNvPicPr>
          <p:nvPr/>
        </p:nvPicPr>
        <p:blipFill>
          <a:blip r:embed="rId3"/>
          <a:stretch>
            <a:fillRect/>
          </a:stretch>
        </p:blipFill>
        <p:spPr>
          <a:xfrm rot="10800000">
            <a:off x="11235557" y="6619290"/>
            <a:ext cx="956441" cy="238709"/>
          </a:xfrm>
          <a:prstGeom prst="rect">
            <a:avLst/>
          </a:prstGeom>
        </p:spPr>
      </p:pic>
      <p:sp>
        <p:nvSpPr>
          <p:cNvPr id="11" name="10 Elipse"/>
          <p:cNvSpPr/>
          <p:nvPr/>
        </p:nvSpPr>
        <p:spPr>
          <a:xfrm>
            <a:off x="6225729" y="3833446"/>
            <a:ext cx="4325040" cy="2905198"/>
          </a:xfrm>
          <a:prstGeom prst="ellipse">
            <a:avLst/>
          </a:prstGeom>
          <a:solidFill>
            <a:schemeClr val="bg1">
              <a:alpha val="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Bilde 7">
            <a:extLst>
              <a:ext uri="{FF2B5EF4-FFF2-40B4-BE49-F238E27FC236}">
                <a16:creationId xmlns:a16="http://schemas.microsoft.com/office/drawing/2014/main" id="{7B59B546-359A-4E82-A6B1-2102FB6F6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93168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002486" y="620689"/>
            <a:ext cx="4194033" cy="646331"/>
          </a:xfrm>
          <a:prstGeom prst="rect">
            <a:avLst/>
          </a:prstGeom>
        </p:spPr>
        <p:txBody>
          <a:bodyPr wrap="none">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Summary of Results</a:t>
            </a:r>
          </a:p>
        </p:txBody>
      </p:sp>
      <p:graphicFrame>
        <p:nvGraphicFramePr>
          <p:cNvPr id="4" name="Marcador de contenido 4"/>
          <p:cNvGraphicFramePr>
            <a:graphicFrameLocks/>
          </p:cNvGraphicFramePr>
          <p:nvPr/>
        </p:nvGraphicFramePr>
        <p:xfrm>
          <a:off x="2751130" y="1267019"/>
          <a:ext cx="6696743" cy="4896681"/>
        </p:xfrm>
        <a:graphic>
          <a:graphicData uri="http://schemas.openxmlformats.org/drawingml/2006/table">
            <a:tbl>
              <a:tblPr firstRow="1" bandRow="1"/>
              <a:tblGrid>
                <a:gridCol w="2443213">
                  <a:extLst>
                    <a:ext uri="{9D8B030D-6E8A-4147-A177-3AD203B41FA5}">
                      <a16:colId xmlns:a16="http://schemas.microsoft.com/office/drawing/2014/main" val="20000"/>
                    </a:ext>
                  </a:extLst>
                </a:gridCol>
                <a:gridCol w="2005742">
                  <a:extLst>
                    <a:ext uri="{9D8B030D-6E8A-4147-A177-3AD203B41FA5}">
                      <a16:colId xmlns:a16="http://schemas.microsoft.com/office/drawing/2014/main" val="20001"/>
                    </a:ext>
                  </a:extLst>
                </a:gridCol>
                <a:gridCol w="1498525">
                  <a:extLst>
                    <a:ext uri="{9D8B030D-6E8A-4147-A177-3AD203B41FA5}">
                      <a16:colId xmlns:a16="http://schemas.microsoft.com/office/drawing/2014/main" val="20002"/>
                    </a:ext>
                  </a:extLst>
                </a:gridCol>
                <a:gridCol w="749263">
                  <a:extLst>
                    <a:ext uri="{9D8B030D-6E8A-4147-A177-3AD203B41FA5}">
                      <a16:colId xmlns:a16="http://schemas.microsoft.com/office/drawing/2014/main" val="20003"/>
                    </a:ext>
                  </a:extLst>
                </a:gridCol>
              </a:tblGrid>
              <a:tr h="601982">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noProof="0" dirty="0">
                          <a:solidFill>
                            <a:schemeClr val="tx1"/>
                          </a:solidFill>
                          <a:latin typeface="Signika" panose="02010003020600000004" pitchFamily="50" charset="0"/>
                        </a:rPr>
                        <a:t>VARIABLE N=23</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noProof="0" dirty="0">
                          <a:solidFill>
                            <a:schemeClr val="tx1"/>
                          </a:solidFill>
                          <a:latin typeface="Signika" panose="02010003020600000004" pitchFamily="50" charset="0"/>
                        </a:rPr>
                        <a:t>INITIAL</a:t>
                      </a:r>
                      <a:r>
                        <a:rPr lang="en-US" baseline="0" noProof="0" dirty="0">
                          <a:solidFill>
                            <a:schemeClr val="tx1"/>
                          </a:solidFill>
                          <a:latin typeface="Signika" panose="02010003020600000004" pitchFamily="50" charset="0"/>
                        </a:rPr>
                        <a:t> VALUE</a:t>
                      </a:r>
                      <a:endParaRPr lang="en-US" noProof="0" dirty="0">
                        <a:solidFill>
                          <a:schemeClr val="tx1"/>
                        </a:solidFill>
                        <a:latin typeface="Signika" panose="02010003020600000004" pitchFamily="50"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noProof="0" dirty="0">
                          <a:solidFill>
                            <a:schemeClr val="tx1"/>
                          </a:solidFill>
                          <a:latin typeface="Signika" panose="02010003020600000004" pitchFamily="50" charset="0"/>
                        </a:rPr>
                        <a:t>VALUE AFTER  14 MONTHS</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noProof="0" dirty="0">
                          <a:solidFill>
                            <a:schemeClr val="tx1"/>
                          </a:solidFill>
                          <a:latin typeface="Signika" panose="02010003020600000004" pitchFamily="50" charset="0"/>
                        </a:rPr>
                        <a:t>P value</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aseline="0" noProof="0" dirty="0">
                          <a:solidFill>
                            <a:schemeClr val="tx1"/>
                          </a:solidFill>
                          <a:latin typeface="Signika" panose="02010003020600000004" pitchFamily="50" charset="0"/>
                        </a:rPr>
                        <a:t>2 minutes distance covered</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103.61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b="1" noProof="0" dirty="0">
                          <a:solidFill>
                            <a:schemeClr val="tx1"/>
                          </a:solidFill>
                          <a:latin typeface="Times New Roman" panose="02020603050405020304" pitchFamily="18" charset="0"/>
                          <a:cs typeface="Times New Roman" panose="02020603050405020304" pitchFamily="18" charset="0"/>
                        </a:rPr>
                        <a:t>128,04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600" b="0" noProof="0" dirty="0">
                          <a:solidFill>
                            <a:srgbClr val="00B050"/>
                          </a:solidFill>
                          <a:latin typeface="Times New Roman" panose="02020603050405020304" pitchFamily="18" charset="0"/>
                          <a:cs typeface="Times New Roman" panose="02020603050405020304" pitchFamily="18" charset="0"/>
                        </a:rPr>
                        <a:t>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Velocity (m/min)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51,805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b="1" noProof="0" dirty="0">
                          <a:solidFill>
                            <a:schemeClr val="tx1"/>
                          </a:solidFill>
                          <a:latin typeface="Times New Roman" panose="02020603050405020304" pitchFamily="18" charset="0"/>
                          <a:cs typeface="Times New Roman" panose="02020603050405020304" pitchFamily="18" charset="0"/>
                        </a:rPr>
                        <a:t>64,02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VAS pain scale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2.74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b="1" noProof="0" dirty="0">
                          <a:solidFill>
                            <a:schemeClr val="tx1"/>
                          </a:solidFill>
                          <a:latin typeface="Times New Roman" panose="02020603050405020304" pitchFamily="18" charset="0"/>
                          <a:cs typeface="Times New Roman" panose="02020603050405020304" pitchFamily="18" charset="0"/>
                        </a:rPr>
                        <a:t>0,35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5194">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algn="l" defTabSz="685800" rtl="0" eaLnBrk="1" latinLnBrk="0" hangingPunct="1"/>
                      <a:r>
                        <a:rPr lang="en-US" sz="1350" kern="1200" noProof="0" dirty="0">
                          <a:solidFill>
                            <a:schemeClr val="tx1"/>
                          </a:solidFill>
                          <a:latin typeface="Signika" panose="02010003020600000004" pitchFamily="50" charset="0"/>
                          <a:ea typeface="+mn-ea"/>
                          <a:cs typeface="+mn-cs"/>
                        </a:rPr>
                        <a:t>Daily hours of prosthesis 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algn="ctr" defTabSz="685800" rtl="0" eaLnBrk="1" latinLnBrk="0" hangingPunct="1"/>
                      <a:r>
                        <a:rPr lang="fr-FR" sz="1350" kern="1200" noProof="0" dirty="0">
                          <a:solidFill>
                            <a:schemeClr val="tx1"/>
                          </a:solidFill>
                          <a:latin typeface="Times New Roman" panose="02020603050405020304" pitchFamily="18" charset="0"/>
                          <a:ea typeface="+mn-ea"/>
                          <a:cs typeface="Times New Roman" panose="02020603050405020304" pitchFamily="18" charset="0"/>
                        </a:rPr>
                        <a:t>10,7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algn="ctr" defTabSz="685800" rtl="0" eaLnBrk="1" latinLnBrk="0" hangingPunct="1"/>
                      <a:r>
                        <a:rPr lang="fr-FR" sz="1350" b="1" kern="1200" noProof="0" dirty="0">
                          <a:solidFill>
                            <a:schemeClr val="tx1"/>
                          </a:solidFill>
                          <a:latin typeface="Times New Roman" panose="02020603050405020304" pitchFamily="18" charset="0"/>
                          <a:ea typeface="+mn-ea"/>
                          <a:cs typeface="Times New Roman" panose="02020603050405020304" pitchFamily="18" charset="0"/>
                        </a:rPr>
                        <a:t>12,87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Oxygen consumption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18,377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20,077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0,043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BMD Femoral Neck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0,61274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0,687479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0,171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noProof="0" dirty="0">
                          <a:solidFill>
                            <a:schemeClr val="tx1"/>
                          </a:solidFill>
                          <a:latin typeface="Signika" panose="02010003020600000004" pitchFamily="50" charset="0"/>
                        </a:rPr>
                        <a:t>BMD</a:t>
                      </a:r>
                      <a:r>
                        <a:rPr lang="en-US" baseline="0" noProof="0" dirty="0">
                          <a:solidFill>
                            <a:schemeClr val="tx1"/>
                          </a:solidFill>
                          <a:latin typeface="Signika" panose="02010003020600000004" pitchFamily="50" charset="0"/>
                        </a:rPr>
                        <a:t>  Ward Triangle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0,505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0,497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0,619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666481">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PCI </a:t>
                      </a:r>
                      <a:r>
                        <a:rPr lang="en-US" noProof="0" dirty="0">
                          <a:solidFill>
                            <a:schemeClr val="tx1"/>
                          </a:solidFill>
                          <a:latin typeface="Signika" panose="02010003020600000004" pitchFamily="50" charset="0"/>
                        </a:rPr>
                        <a:t> (Physiological</a:t>
                      </a:r>
                      <a:r>
                        <a:rPr lang="en-US" baseline="0" noProof="0" dirty="0">
                          <a:solidFill>
                            <a:schemeClr val="tx1"/>
                          </a:solidFill>
                          <a:latin typeface="Signika" panose="02010003020600000004" pitchFamily="50" charset="0"/>
                        </a:rPr>
                        <a:t> cost index = </a:t>
                      </a:r>
                      <a:r>
                        <a:rPr lang="en-US" baseline="0" noProof="0"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heart rate/walking speed</a:t>
                      </a:r>
                      <a:r>
                        <a:rPr lang="en-US" baseline="0" noProof="0" dirty="0">
                          <a:solidFill>
                            <a:schemeClr val="tx1"/>
                          </a:solidFill>
                          <a:latin typeface="Signika" panose="02010003020600000004" pitchFamily="50" charset="0"/>
                        </a:rPr>
                        <a:t>)</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0,549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0,473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0,297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72986">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LCI scale </a:t>
                      </a:r>
                      <a:r>
                        <a:rPr lang="en-US" noProof="0" dirty="0">
                          <a:solidFill>
                            <a:schemeClr val="tx1"/>
                          </a:solidFill>
                          <a:latin typeface="Signika" panose="02010003020600000004" pitchFamily="50" charset="0"/>
                        </a:rPr>
                        <a:t>(locomotive capacity 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38,4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39,9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0,194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HOUGHTON scale </a:t>
                      </a:r>
                      <a:endParaRPr lang="en-US"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9,60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9,80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0,477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4399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b="1" noProof="0" dirty="0">
                          <a:solidFill>
                            <a:schemeClr val="tx1"/>
                          </a:solidFill>
                          <a:latin typeface="Signika" panose="02010003020600000004" pitchFamily="50" charset="0"/>
                        </a:rPr>
                        <a:t>SAT-PRO</a:t>
                      </a:r>
                      <a:r>
                        <a:rPr lang="en-US" noProof="0" dirty="0">
                          <a:solidFill>
                            <a:schemeClr val="tx1"/>
                          </a:solidFill>
                          <a:latin typeface="Signika" panose="02010003020600000004" pitchFamily="50" charset="0"/>
                        </a:rPr>
                        <a:t> </a:t>
                      </a:r>
                      <a:r>
                        <a:rPr lang="en-US" b="1" noProof="0" dirty="0">
                          <a:solidFill>
                            <a:schemeClr val="tx1"/>
                          </a:solidFill>
                          <a:latin typeface="Signika" panose="02010003020600000004" pitchFamily="50" charset="0"/>
                        </a:rPr>
                        <a:t>scale</a:t>
                      </a:r>
                      <a:r>
                        <a:rPr lang="en-US" noProof="0" dirty="0">
                          <a:solidFill>
                            <a:schemeClr val="tx1"/>
                          </a:solidFill>
                          <a:latin typeface="Signika" panose="02010003020600000004" pitchFamily="50" charset="0"/>
                        </a:rPr>
                        <a:t> (comfort)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26,4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fr-FR" noProof="0" dirty="0">
                          <a:solidFill>
                            <a:schemeClr val="tx1"/>
                          </a:solidFill>
                          <a:latin typeface="Times New Roman" panose="02020603050405020304" pitchFamily="18" charset="0"/>
                          <a:cs typeface="Times New Roman" panose="02020603050405020304" pitchFamily="18" charset="0"/>
                        </a:rPr>
                        <a:t>27,13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fr-FR" sz="1600" b="0" kern="1200" noProof="0" dirty="0">
                          <a:solidFill>
                            <a:srgbClr val="00B050"/>
                          </a:solidFill>
                          <a:latin typeface="Times New Roman" panose="02020603050405020304" pitchFamily="18" charset="0"/>
                          <a:ea typeface="+mn-ea"/>
                          <a:cs typeface="Times New Roman" panose="02020603050405020304" pitchFamily="18" charset="0"/>
                        </a:rPr>
                        <a:t>0,809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bl>
          </a:graphicData>
        </a:graphic>
      </p:graphicFrame>
      <p:pic>
        <p:nvPicPr>
          <p:cNvPr id="7" name="Imagen 6"/>
          <p:cNvPicPr>
            <a:picLocks noChangeAspect="1"/>
          </p:cNvPicPr>
          <p:nvPr/>
        </p:nvPicPr>
        <p:blipFill>
          <a:blip r:embed="rId3"/>
          <a:stretch>
            <a:fillRect/>
          </a:stretch>
        </p:blipFill>
        <p:spPr>
          <a:xfrm rot="10800000">
            <a:off x="11235557" y="6619290"/>
            <a:ext cx="956441" cy="238709"/>
          </a:xfrm>
          <a:prstGeom prst="rect">
            <a:avLst/>
          </a:prstGeom>
        </p:spPr>
      </p:pic>
      <p:sp>
        <p:nvSpPr>
          <p:cNvPr id="2" name="1 CuadroTexto"/>
          <p:cNvSpPr txBox="1"/>
          <p:nvPr/>
        </p:nvSpPr>
        <p:spPr>
          <a:xfrm>
            <a:off x="9707880" y="1905000"/>
            <a:ext cx="1303020" cy="369332"/>
          </a:xfrm>
          <a:prstGeom prst="rect">
            <a:avLst/>
          </a:prstGeom>
          <a:noFill/>
        </p:spPr>
        <p:txBody>
          <a:bodyPr wrap="square" rtlCol="0">
            <a:spAutoFit/>
          </a:bodyPr>
          <a:lstStyle/>
          <a:p>
            <a:r>
              <a:rPr lang="es-ES" b="1" dirty="0">
                <a:solidFill>
                  <a:srgbClr val="00B050"/>
                </a:solidFill>
              </a:rPr>
              <a:t>+23,60%</a:t>
            </a:r>
          </a:p>
        </p:txBody>
      </p:sp>
      <p:sp>
        <p:nvSpPr>
          <p:cNvPr id="8" name="7 CuadroTexto"/>
          <p:cNvSpPr txBox="1"/>
          <p:nvPr/>
        </p:nvSpPr>
        <p:spPr>
          <a:xfrm>
            <a:off x="9707880" y="2251472"/>
            <a:ext cx="1303020" cy="369332"/>
          </a:xfrm>
          <a:prstGeom prst="rect">
            <a:avLst/>
          </a:prstGeom>
          <a:noFill/>
        </p:spPr>
        <p:txBody>
          <a:bodyPr wrap="square" rtlCol="0">
            <a:spAutoFit/>
          </a:bodyPr>
          <a:lstStyle/>
          <a:p>
            <a:r>
              <a:rPr lang="es-ES" b="1" dirty="0">
                <a:solidFill>
                  <a:srgbClr val="00B050"/>
                </a:solidFill>
              </a:rPr>
              <a:t>+23,60%</a:t>
            </a:r>
          </a:p>
        </p:txBody>
      </p:sp>
      <p:sp>
        <p:nvSpPr>
          <p:cNvPr id="9" name="8 CuadroTexto"/>
          <p:cNvSpPr txBox="1"/>
          <p:nvPr/>
        </p:nvSpPr>
        <p:spPr>
          <a:xfrm>
            <a:off x="9788903" y="2620804"/>
            <a:ext cx="1303020" cy="369332"/>
          </a:xfrm>
          <a:prstGeom prst="rect">
            <a:avLst/>
          </a:prstGeom>
          <a:noFill/>
        </p:spPr>
        <p:txBody>
          <a:bodyPr wrap="square" rtlCol="0">
            <a:spAutoFit/>
          </a:bodyPr>
          <a:lstStyle/>
          <a:p>
            <a:r>
              <a:rPr lang="es-ES" b="1" dirty="0">
                <a:solidFill>
                  <a:srgbClr val="00B050"/>
                </a:solidFill>
              </a:rPr>
              <a:t>-87,20%</a:t>
            </a:r>
          </a:p>
        </p:txBody>
      </p:sp>
      <p:sp>
        <p:nvSpPr>
          <p:cNvPr id="10" name="9 CuadroTexto"/>
          <p:cNvSpPr txBox="1"/>
          <p:nvPr/>
        </p:nvSpPr>
        <p:spPr>
          <a:xfrm>
            <a:off x="9707880" y="2978468"/>
            <a:ext cx="1303020" cy="369332"/>
          </a:xfrm>
          <a:prstGeom prst="rect">
            <a:avLst/>
          </a:prstGeom>
          <a:noFill/>
        </p:spPr>
        <p:txBody>
          <a:bodyPr wrap="square" rtlCol="0">
            <a:spAutoFit/>
          </a:bodyPr>
          <a:lstStyle/>
          <a:p>
            <a:r>
              <a:rPr lang="es-ES" b="1" dirty="0">
                <a:solidFill>
                  <a:srgbClr val="00B050"/>
                </a:solidFill>
              </a:rPr>
              <a:t>+20,20%</a:t>
            </a:r>
          </a:p>
        </p:txBody>
      </p:sp>
      <p:sp>
        <p:nvSpPr>
          <p:cNvPr id="11" name="10 Elipse"/>
          <p:cNvSpPr/>
          <p:nvPr/>
        </p:nvSpPr>
        <p:spPr>
          <a:xfrm>
            <a:off x="4125648" y="1157469"/>
            <a:ext cx="619971" cy="509286"/>
          </a:xfrm>
          <a:prstGeom prst="ellipse">
            <a:avLst/>
          </a:prstGeom>
          <a:solidFill>
            <a:schemeClr val="bg1">
              <a:alpha val="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Bilde 11">
            <a:extLst>
              <a:ext uri="{FF2B5EF4-FFF2-40B4-BE49-F238E27FC236}">
                <a16:creationId xmlns:a16="http://schemas.microsoft.com/office/drawing/2014/main" id="{5E847B5D-5FC5-4D65-9BE0-B8DAB1DC6E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6218009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91544" y="3429000"/>
            <a:ext cx="8229600" cy="1143000"/>
          </a:xfrm>
        </p:spPr>
        <p:txBody>
          <a:bodyPr>
            <a:noAutofit/>
          </a:bodyPr>
          <a:lstStyle/>
          <a:p>
            <a:r>
              <a:rPr lang="en-US" sz="3600" b="1" dirty="0">
                <a:solidFill>
                  <a:srgbClr val="48A23F"/>
                </a:solidFill>
                <a:latin typeface="Signika" panose="02010003020600000004" pitchFamily="50" charset="0"/>
              </a:rPr>
              <a:t>Principal results </a:t>
            </a:r>
            <a:br>
              <a:rPr lang="en-US" sz="3600" b="1" dirty="0">
                <a:solidFill>
                  <a:srgbClr val="48A23F"/>
                </a:solidFill>
                <a:latin typeface="Signika" panose="02010003020600000004" pitchFamily="50" charset="0"/>
              </a:rPr>
            </a:br>
            <a:r>
              <a:rPr lang="en-US" sz="3600" b="1" dirty="0">
                <a:solidFill>
                  <a:srgbClr val="48A23F"/>
                </a:solidFill>
                <a:latin typeface="Signika" panose="02010003020600000004" pitchFamily="50" charset="0"/>
              </a:rPr>
              <a:t>in graphics (N=23)</a:t>
            </a:r>
          </a:p>
        </p:txBody>
      </p:sp>
      <p:pic>
        <p:nvPicPr>
          <p:cNvPr id="3" name="5 Imagen" descr="Logo-KW-Pantalla-HD.png"/>
          <p:cNvPicPr>
            <a:picLocks noChangeAspect="1"/>
          </p:cNvPicPr>
          <p:nvPr/>
        </p:nvPicPr>
        <p:blipFill>
          <a:blip r:embed="rId3" cstate="print"/>
          <a:stretch>
            <a:fillRect/>
          </a:stretch>
        </p:blipFill>
        <p:spPr>
          <a:xfrm>
            <a:off x="4038600" y="990600"/>
            <a:ext cx="4388910" cy="1484040"/>
          </a:xfrm>
          <a:prstGeom prst="rect">
            <a:avLst/>
          </a:prstGeom>
        </p:spPr>
      </p:pic>
      <p:pic>
        <p:nvPicPr>
          <p:cNvPr id="5" name="Imagen 4"/>
          <p:cNvPicPr>
            <a:picLocks noChangeAspect="1"/>
          </p:cNvPicPr>
          <p:nvPr/>
        </p:nvPicPr>
        <p:blipFill>
          <a:blip r:embed="rId4"/>
          <a:stretch>
            <a:fillRect/>
          </a:stretch>
        </p:blipFill>
        <p:spPr>
          <a:xfrm rot="10800000">
            <a:off x="11235557" y="6619290"/>
            <a:ext cx="956441" cy="238709"/>
          </a:xfrm>
          <a:prstGeom prst="rect">
            <a:avLst/>
          </a:prstGeom>
        </p:spPr>
      </p:pic>
      <p:pic>
        <p:nvPicPr>
          <p:cNvPr id="6" name="Bilde 5">
            <a:extLst>
              <a:ext uri="{FF2B5EF4-FFF2-40B4-BE49-F238E27FC236}">
                <a16:creationId xmlns:a16="http://schemas.microsoft.com/office/drawing/2014/main" id="{CE1C221D-20D7-40CF-84D7-2BA6AF8842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0586684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3 CuadroTexto"/>
          <p:cNvSpPr txBox="1">
            <a:spLocks noChangeArrowheads="1"/>
          </p:cNvSpPr>
          <p:nvPr/>
        </p:nvSpPr>
        <p:spPr bwMode="auto">
          <a:xfrm>
            <a:off x="1919536" y="908721"/>
            <a:ext cx="8424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en-US" altLang="en-US" sz="1800" b="1" dirty="0">
                <a:solidFill>
                  <a:srgbClr val="48A23F"/>
                </a:solidFill>
                <a:latin typeface="Signika" panose="02010003020600000004" pitchFamily="50" charset="0"/>
                <a:cs typeface="Arial" panose="020B0604020202020204" pitchFamily="34" charset="0"/>
              </a:rPr>
              <a:t>VELOCITY AND DISTANCE</a:t>
            </a:r>
          </a:p>
          <a:p>
            <a:pPr algn="ctr" fontAlgn="base">
              <a:spcBef>
                <a:spcPct val="0"/>
              </a:spcBef>
              <a:spcAft>
                <a:spcPct val="0"/>
              </a:spcAft>
              <a:buNone/>
            </a:pPr>
            <a:r>
              <a:rPr lang="en-US" altLang="en-US" sz="1800" b="1" dirty="0">
                <a:solidFill>
                  <a:srgbClr val="48A23F"/>
                </a:solidFill>
                <a:latin typeface="Signika" panose="02010003020600000004" pitchFamily="50" charset="0"/>
                <a:cs typeface="Arial" panose="020B0604020202020204" pitchFamily="34" charset="0"/>
              </a:rPr>
              <a:t>(2 minutes)</a:t>
            </a:r>
          </a:p>
        </p:txBody>
      </p:sp>
      <p:sp>
        <p:nvSpPr>
          <p:cNvPr id="51204" name="4 CuadroTexto"/>
          <p:cNvSpPr txBox="1">
            <a:spLocks noChangeArrowheads="1"/>
          </p:cNvSpPr>
          <p:nvPr/>
        </p:nvSpPr>
        <p:spPr bwMode="auto">
          <a:xfrm>
            <a:off x="2707736" y="5531437"/>
            <a:ext cx="4211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en-GB" altLang="en-US" sz="1400" dirty="0">
                <a:solidFill>
                  <a:srgbClr val="000000"/>
                </a:solidFill>
                <a:latin typeface="Signika" panose="02010003020600000004" pitchFamily="50" charset="0"/>
                <a:cs typeface="Arial" panose="020B0604020202020204" pitchFamily="34" charset="0"/>
              </a:rPr>
              <a:t>Walking speed (m/min.)</a:t>
            </a:r>
          </a:p>
        </p:txBody>
      </p:sp>
      <p:sp>
        <p:nvSpPr>
          <p:cNvPr id="51205" name="5 CuadroTexto"/>
          <p:cNvSpPr txBox="1">
            <a:spLocks noChangeArrowheads="1"/>
          </p:cNvSpPr>
          <p:nvPr/>
        </p:nvSpPr>
        <p:spPr bwMode="auto">
          <a:xfrm>
            <a:off x="5231905" y="5531436"/>
            <a:ext cx="4427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None/>
            </a:pPr>
            <a:r>
              <a:rPr lang="en-US" altLang="en-US" sz="1400" dirty="0">
                <a:solidFill>
                  <a:prstClr val="white"/>
                </a:solidFill>
                <a:latin typeface="Signika" panose="02010003020600000004" pitchFamily="50" charset="0"/>
                <a:cs typeface="Arial" panose="020B0604020202020204" pitchFamily="34" charset="0"/>
              </a:rPr>
              <a:t>Distance (m </a:t>
            </a:r>
            <a:r>
              <a:rPr lang="en-US" altLang="en-US" sz="1400" dirty="0">
                <a:solidFill>
                  <a:srgbClr val="000000"/>
                </a:solidFill>
                <a:latin typeface="Signika" panose="02010003020600000004" pitchFamily="50" charset="0"/>
                <a:cs typeface="Arial" panose="020B0604020202020204" pitchFamily="34" charset="0"/>
              </a:rPr>
              <a:t>after 2 min.)</a:t>
            </a:r>
          </a:p>
        </p:txBody>
      </p:sp>
      <p:graphicFrame>
        <p:nvGraphicFramePr>
          <p:cNvPr id="5" name="Gráfico 4"/>
          <p:cNvGraphicFramePr/>
          <p:nvPr/>
        </p:nvGraphicFramePr>
        <p:xfrm>
          <a:off x="3048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Conector recto de flecha 5"/>
          <p:cNvCxnSpPr/>
          <p:nvPr/>
        </p:nvCxnSpPr>
        <p:spPr>
          <a:xfrm flipV="1">
            <a:off x="4169686" y="3504481"/>
            <a:ext cx="684276" cy="360070"/>
          </a:xfrm>
          <a:prstGeom prst="straightConnector1">
            <a:avLst/>
          </a:prstGeom>
          <a:ln w="25400">
            <a:solidFill>
              <a:srgbClr val="48A23F"/>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flipV="1">
            <a:off x="6897271" y="2224906"/>
            <a:ext cx="684276" cy="360070"/>
          </a:xfrm>
          <a:prstGeom prst="straightConnector1">
            <a:avLst/>
          </a:prstGeom>
          <a:ln w="25400">
            <a:solidFill>
              <a:srgbClr val="48A23F"/>
            </a:solidFill>
            <a:tailEnd type="triangle"/>
          </a:ln>
        </p:spPr>
        <p:style>
          <a:lnRef idx="1">
            <a:schemeClr val="accent1"/>
          </a:lnRef>
          <a:fillRef idx="0">
            <a:schemeClr val="accent1"/>
          </a:fillRef>
          <a:effectRef idx="0">
            <a:schemeClr val="accent1"/>
          </a:effectRef>
          <a:fontRef idx="minor">
            <a:schemeClr val="tx1"/>
          </a:fontRef>
        </p:style>
      </p:cxnSp>
      <p:sp>
        <p:nvSpPr>
          <p:cNvPr id="8" name="CuadroTexto 1"/>
          <p:cNvSpPr txBox="1"/>
          <p:nvPr/>
        </p:nvSpPr>
        <p:spPr>
          <a:xfrm>
            <a:off x="4054624" y="3280156"/>
            <a:ext cx="914400" cy="2976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r>
              <a:rPr lang="de-DE" sz="1400" dirty="0">
                <a:solidFill>
                  <a:srgbClr val="000000"/>
                </a:solidFill>
                <a:latin typeface="Arial"/>
                <a:cs typeface="Arial"/>
              </a:rPr>
              <a:t>∆ </a:t>
            </a:r>
            <a:r>
              <a:rPr lang="de-DE" sz="1400" dirty="0">
                <a:solidFill>
                  <a:srgbClr val="000000"/>
                </a:solidFill>
                <a:latin typeface="Signika" panose="02010003020600000004" pitchFamily="50" charset="0"/>
                <a:cs typeface="Arial"/>
              </a:rPr>
              <a:t>23,6%</a:t>
            </a:r>
            <a:r>
              <a:rPr lang="de-DE" sz="1400" dirty="0">
                <a:solidFill>
                  <a:srgbClr val="000000"/>
                </a:solidFill>
                <a:latin typeface="Arial"/>
                <a:cs typeface="Arial"/>
              </a:rPr>
              <a:t> </a:t>
            </a:r>
          </a:p>
        </p:txBody>
      </p:sp>
      <p:sp>
        <p:nvSpPr>
          <p:cNvPr id="9" name="CuadroTexto 1"/>
          <p:cNvSpPr txBox="1"/>
          <p:nvPr/>
        </p:nvSpPr>
        <p:spPr>
          <a:xfrm>
            <a:off x="6665609" y="2076062"/>
            <a:ext cx="914400" cy="2976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r>
              <a:rPr lang="de-DE" sz="1400" dirty="0">
                <a:solidFill>
                  <a:srgbClr val="000000"/>
                </a:solidFill>
                <a:latin typeface="Signika" panose="02010003020600000004" pitchFamily="50" charset="0"/>
                <a:cs typeface="Arial"/>
              </a:rPr>
              <a:t>∆ 23,6 % </a:t>
            </a:r>
          </a:p>
        </p:txBody>
      </p:sp>
      <p:pic>
        <p:nvPicPr>
          <p:cNvPr id="11" name="Imagen 10"/>
          <p:cNvPicPr>
            <a:picLocks noChangeAspect="1"/>
          </p:cNvPicPr>
          <p:nvPr/>
        </p:nvPicPr>
        <p:blipFill>
          <a:blip r:embed="rId4"/>
          <a:stretch>
            <a:fillRect/>
          </a:stretch>
        </p:blipFill>
        <p:spPr>
          <a:xfrm rot="10800000">
            <a:off x="11235557" y="6619290"/>
            <a:ext cx="956441" cy="238709"/>
          </a:xfrm>
          <a:prstGeom prst="rect">
            <a:avLst/>
          </a:prstGeom>
        </p:spPr>
      </p:pic>
      <p:pic>
        <p:nvPicPr>
          <p:cNvPr id="12" name="Bilde 11">
            <a:extLst>
              <a:ext uri="{FF2B5EF4-FFF2-40B4-BE49-F238E27FC236}">
                <a16:creationId xmlns:a16="http://schemas.microsoft.com/office/drawing/2014/main" id="{540AC8F9-A06B-4BE0-913E-583A2ECE76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45998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par>
                                <p:cTn id="15" presetID="1"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3431704" y="1022974"/>
            <a:ext cx="5454606" cy="369332"/>
          </a:xfrm>
          <a:prstGeom prst="rect">
            <a:avLst/>
          </a:prstGeom>
          <a:noFill/>
        </p:spPr>
        <p:txBody>
          <a:bodyPr wrap="square" rtlCol="0">
            <a:spAutoFit/>
          </a:bodyPr>
          <a:lstStyle/>
          <a:p>
            <a:pPr algn="ctr" fontAlgn="base">
              <a:spcBef>
                <a:spcPct val="0"/>
              </a:spcBef>
              <a:spcAft>
                <a:spcPct val="0"/>
              </a:spcAft>
            </a:pPr>
            <a:r>
              <a:rPr lang="fr-FR" b="1" dirty="0">
                <a:solidFill>
                  <a:srgbClr val="48A23F"/>
                </a:solidFill>
                <a:latin typeface="Signika" pitchFamily="50" charset="0"/>
                <a:cs typeface="Arial" panose="020B0604020202020204" pitchFamily="34" charset="0"/>
              </a:rPr>
              <a:t>VAS PAIN SCORE</a:t>
            </a:r>
            <a:endParaRPr lang="en-US" sz="1200" b="1" dirty="0">
              <a:solidFill>
                <a:srgbClr val="48A23F"/>
              </a:solidFill>
              <a:latin typeface="Signika" pitchFamily="50" charset="0"/>
              <a:cs typeface="Arial" panose="020B0604020202020204" pitchFamily="34" charset="0"/>
            </a:endParaRPr>
          </a:p>
        </p:txBody>
      </p:sp>
      <p:graphicFrame>
        <p:nvGraphicFramePr>
          <p:cNvPr id="6" name="1 Gráfico"/>
          <p:cNvGraphicFramePr/>
          <p:nvPr>
            <p:extLst>
              <p:ext uri="{D42A27DB-BD31-4B8C-83A1-F6EECF244321}">
                <p14:modId xmlns:p14="http://schemas.microsoft.com/office/powerpoint/2010/main" val="2196600524"/>
              </p:ext>
            </p:extLst>
          </p:nvPr>
        </p:nvGraphicFramePr>
        <p:xfrm>
          <a:off x="2927648" y="1556792"/>
          <a:ext cx="6048672" cy="4453608"/>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Conector recto de flecha 2"/>
          <p:cNvCxnSpPr/>
          <p:nvPr/>
        </p:nvCxnSpPr>
        <p:spPr>
          <a:xfrm>
            <a:off x="4943873" y="2420888"/>
            <a:ext cx="1523605" cy="2376264"/>
          </a:xfrm>
          <a:prstGeom prst="straightConnector1">
            <a:avLst/>
          </a:prstGeom>
          <a:ln w="25400">
            <a:solidFill>
              <a:srgbClr val="48A23F"/>
            </a:solidFill>
            <a:tailEnd type="triangle"/>
          </a:ln>
        </p:spPr>
        <p:style>
          <a:lnRef idx="1">
            <a:schemeClr val="accent1"/>
          </a:lnRef>
          <a:fillRef idx="0">
            <a:schemeClr val="accent1"/>
          </a:fillRef>
          <a:effectRef idx="0">
            <a:schemeClr val="accent1"/>
          </a:effectRef>
          <a:fontRef idx="minor">
            <a:schemeClr val="tx1"/>
          </a:fontRef>
        </p:style>
      </p:cxnSp>
      <p:sp>
        <p:nvSpPr>
          <p:cNvPr id="4" name="CuadroTexto 3"/>
          <p:cNvSpPr txBox="1"/>
          <p:nvPr/>
        </p:nvSpPr>
        <p:spPr>
          <a:xfrm>
            <a:off x="5386567" y="2924945"/>
            <a:ext cx="875561" cy="307777"/>
          </a:xfrm>
          <a:prstGeom prst="rect">
            <a:avLst/>
          </a:prstGeom>
          <a:noFill/>
        </p:spPr>
        <p:txBody>
          <a:bodyPr wrap="none" rtlCol="0">
            <a:spAutoFit/>
          </a:bodyPr>
          <a:lstStyle/>
          <a:p>
            <a:pPr fontAlgn="base">
              <a:spcBef>
                <a:spcPct val="0"/>
              </a:spcBef>
              <a:spcAft>
                <a:spcPct val="0"/>
              </a:spcAft>
            </a:pPr>
            <a:r>
              <a:rPr lang="de-DE" sz="1400" dirty="0">
                <a:solidFill>
                  <a:srgbClr val="000000"/>
                </a:solidFill>
                <a:latin typeface="Signika" panose="02010003020600000004" pitchFamily="50" charset="0"/>
                <a:cs typeface="Arial" panose="020B0604020202020204" pitchFamily="34" charset="0"/>
              </a:rPr>
              <a:t>𝛁 87,2 %</a:t>
            </a:r>
          </a:p>
        </p:txBody>
      </p:sp>
      <p:pic>
        <p:nvPicPr>
          <p:cNvPr id="8" name="Imagen 7"/>
          <p:cNvPicPr>
            <a:picLocks noChangeAspect="1"/>
          </p:cNvPicPr>
          <p:nvPr/>
        </p:nvPicPr>
        <p:blipFill>
          <a:blip r:embed="rId4"/>
          <a:stretch>
            <a:fillRect/>
          </a:stretch>
        </p:blipFill>
        <p:spPr>
          <a:xfrm rot="10800000">
            <a:off x="11235557" y="6619290"/>
            <a:ext cx="956441" cy="238709"/>
          </a:xfrm>
          <a:prstGeom prst="rect">
            <a:avLst/>
          </a:prstGeom>
        </p:spPr>
      </p:pic>
      <p:pic>
        <p:nvPicPr>
          <p:cNvPr id="7" name="Bilde 6">
            <a:extLst>
              <a:ext uri="{FF2B5EF4-FFF2-40B4-BE49-F238E27FC236}">
                <a16:creationId xmlns:a16="http://schemas.microsoft.com/office/drawing/2014/main" id="{D87E2B00-AADB-4859-8873-E3C1A9E547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65674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2 Gráfico"/>
          <p:cNvGraphicFramePr>
            <a:graphicFrameLocks/>
          </p:cNvGraphicFramePr>
          <p:nvPr>
            <p:extLst>
              <p:ext uri="{D42A27DB-BD31-4B8C-83A1-F6EECF244321}">
                <p14:modId xmlns:p14="http://schemas.microsoft.com/office/powerpoint/2010/main" val="1553269813"/>
              </p:ext>
            </p:extLst>
          </p:nvPr>
        </p:nvGraphicFramePr>
        <p:xfrm>
          <a:off x="2874561" y="1772816"/>
          <a:ext cx="6552728" cy="4257450"/>
        </p:xfrm>
        <a:graphic>
          <a:graphicData uri="http://schemas.openxmlformats.org/drawingml/2006/chart">
            <c:chart xmlns:c="http://schemas.openxmlformats.org/drawingml/2006/chart" xmlns:r="http://schemas.openxmlformats.org/officeDocument/2006/relationships" r:id="rId3"/>
          </a:graphicData>
        </a:graphic>
      </p:graphicFrame>
      <p:sp>
        <p:nvSpPr>
          <p:cNvPr id="5" name="4 CuadroTexto"/>
          <p:cNvSpPr txBox="1"/>
          <p:nvPr/>
        </p:nvSpPr>
        <p:spPr>
          <a:xfrm>
            <a:off x="3628492" y="1403484"/>
            <a:ext cx="5454606" cy="369332"/>
          </a:xfrm>
          <a:prstGeom prst="rect">
            <a:avLst/>
          </a:prstGeom>
          <a:noFill/>
        </p:spPr>
        <p:txBody>
          <a:bodyPr wrap="square" rtlCol="0">
            <a:spAutoFit/>
          </a:bodyPr>
          <a:lstStyle/>
          <a:p>
            <a:pPr algn="ctr"/>
            <a:r>
              <a:rPr lang="en-US" b="1" dirty="0">
                <a:solidFill>
                  <a:srgbClr val="48A23F"/>
                </a:solidFill>
                <a:latin typeface="Signika" panose="02010003020600000004" pitchFamily="50" charset="0"/>
              </a:rPr>
              <a:t>DAILY PROSTHESIS USE</a:t>
            </a:r>
            <a:endParaRPr lang="es-ES" sz="1200" b="1" dirty="0">
              <a:solidFill>
                <a:srgbClr val="48A23F"/>
              </a:solidFill>
              <a:latin typeface="Signika" panose="02010003020600000004" pitchFamily="50" charset="0"/>
            </a:endParaRPr>
          </a:p>
        </p:txBody>
      </p:sp>
      <p:sp>
        <p:nvSpPr>
          <p:cNvPr id="3" name="CuadroTexto 2"/>
          <p:cNvSpPr txBox="1"/>
          <p:nvPr/>
        </p:nvSpPr>
        <p:spPr>
          <a:xfrm>
            <a:off x="3672905" y="5733291"/>
            <a:ext cx="4756355"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solidFill>
                  <a:schemeClr val="tx1"/>
                </a:solidFill>
                <a:latin typeface="Signika" panose="02010003020600000004" pitchFamily="50" charset="0"/>
              </a:rPr>
              <a:t>	Before			       After</a:t>
            </a:r>
          </a:p>
        </p:txBody>
      </p:sp>
      <p:cxnSp>
        <p:nvCxnSpPr>
          <p:cNvPr id="4" name="Conector recto de flecha 3"/>
          <p:cNvCxnSpPr/>
          <p:nvPr/>
        </p:nvCxnSpPr>
        <p:spPr>
          <a:xfrm flipV="1">
            <a:off x="5535472" y="1844824"/>
            <a:ext cx="1640649" cy="957808"/>
          </a:xfrm>
          <a:prstGeom prst="straightConnector1">
            <a:avLst/>
          </a:prstGeom>
          <a:ln w="25400">
            <a:solidFill>
              <a:srgbClr val="48A23F"/>
            </a:solidFill>
            <a:tailEnd type="triangle"/>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5833416" y="1844825"/>
            <a:ext cx="861133" cy="307777"/>
          </a:xfrm>
          <a:prstGeom prst="rect">
            <a:avLst/>
          </a:prstGeom>
          <a:noFill/>
        </p:spPr>
        <p:txBody>
          <a:bodyPr wrap="none" rtlCol="0">
            <a:spAutoFit/>
          </a:bodyPr>
          <a:lstStyle/>
          <a:p>
            <a:r>
              <a:rPr lang="de-DE" sz="1400" dirty="0"/>
              <a:t>∆</a:t>
            </a:r>
            <a:r>
              <a:rPr lang="de-DE" sz="1400" dirty="0">
                <a:latin typeface="Signika" panose="02010003020600000004" pitchFamily="50" charset="0"/>
              </a:rPr>
              <a:t> 20,2 %</a:t>
            </a:r>
          </a:p>
        </p:txBody>
      </p:sp>
      <p:pic>
        <p:nvPicPr>
          <p:cNvPr id="7" name="Imagen 6"/>
          <p:cNvPicPr>
            <a:picLocks noChangeAspect="1"/>
          </p:cNvPicPr>
          <p:nvPr/>
        </p:nvPicPr>
        <p:blipFill>
          <a:blip r:embed="rId4"/>
          <a:stretch>
            <a:fillRect/>
          </a:stretch>
        </p:blipFill>
        <p:spPr>
          <a:xfrm rot="10800000">
            <a:off x="11235557" y="6619290"/>
            <a:ext cx="956441" cy="238709"/>
          </a:xfrm>
          <a:prstGeom prst="rect">
            <a:avLst/>
          </a:prstGeom>
        </p:spPr>
      </p:pic>
      <p:pic>
        <p:nvPicPr>
          <p:cNvPr id="8" name="Bilde 7">
            <a:extLst>
              <a:ext uri="{FF2B5EF4-FFF2-40B4-BE49-F238E27FC236}">
                <a16:creationId xmlns:a16="http://schemas.microsoft.com/office/drawing/2014/main" id="{41557618-1C24-4812-928C-8E8883056C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87775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Gráfico"/>
          <p:cNvGraphicFramePr/>
          <p:nvPr>
            <p:extLst>
              <p:ext uri="{D42A27DB-BD31-4B8C-83A1-F6EECF244321}">
                <p14:modId xmlns:p14="http://schemas.microsoft.com/office/powerpoint/2010/main" val="1220933289"/>
              </p:ext>
            </p:extLst>
          </p:nvPr>
        </p:nvGraphicFramePr>
        <p:xfrm>
          <a:off x="2427721" y="1126968"/>
          <a:ext cx="7013114" cy="5041280"/>
        </p:xfrm>
        <a:graphic>
          <a:graphicData uri="http://schemas.openxmlformats.org/drawingml/2006/chart">
            <c:chart xmlns:c="http://schemas.openxmlformats.org/drawingml/2006/chart" xmlns:r="http://schemas.openxmlformats.org/officeDocument/2006/relationships" r:id="rId3"/>
          </a:graphicData>
        </a:graphic>
      </p:graphicFrame>
      <p:sp>
        <p:nvSpPr>
          <p:cNvPr id="5" name="4 CuadroTexto"/>
          <p:cNvSpPr txBox="1"/>
          <p:nvPr/>
        </p:nvSpPr>
        <p:spPr>
          <a:xfrm>
            <a:off x="2807404" y="5467801"/>
            <a:ext cx="3429000" cy="338554"/>
          </a:xfrm>
          <a:prstGeom prst="rect">
            <a:avLst/>
          </a:prstGeom>
          <a:noFill/>
        </p:spPr>
        <p:txBody>
          <a:bodyPr wrap="square" rtlCol="0">
            <a:spAutoFit/>
          </a:bodyPr>
          <a:lstStyle/>
          <a:p>
            <a:pPr algn="ctr" fontAlgn="base">
              <a:spcBef>
                <a:spcPct val="0"/>
              </a:spcBef>
              <a:spcAft>
                <a:spcPct val="0"/>
              </a:spcAft>
            </a:pPr>
            <a:r>
              <a:rPr lang="en-US" sz="1600" dirty="0">
                <a:latin typeface="Times New Roman" panose="02020603050405020304" pitchFamily="18" charset="0"/>
                <a:cs typeface="Times New Roman" panose="02020603050405020304" pitchFamily="18" charset="0"/>
              </a:rPr>
              <a:t>At rest</a:t>
            </a:r>
          </a:p>
        </p:txBody>
      </p:sp>
      <p:sp>
        <p:nvSpPr>
          <p:cNvPr id="6" name="5 CuadroTexto"/>
          <p:cNvSpPr txBox="1"/>
          <p:nvPr/>
        </p:nvSpPr>
        <p:spPr>
          <a:xfrm>
            <a:off x="6157394" y="5500369"/>
            <a:ext cx="3283441" cy="338554"/>
          </a:xfrm>
          <a:prstGeom prst="rect">
            <a:avLst/>
          </a:prstGeom>
          <a:noFill/>
        </p:spPr>
        <p:txBody>
          <a:bodyPr wrap="square" rtlCol="0">
            <a:spAutoFit/>
          </a:bodyPr>
          <a:lstStyle/>
          <a:p>
            <a:pPr algn="ctr" fontAlgn="base">
              <a:spcBef>
                <a:spcPct val="0"/>
              </a:spcBef>
              <a:spcAft>
                <a:spcPct val="0"/>
              </a:spcAft>
            </a:pPr>
            <a:r>
              <a:rPr lang="en-GB" sz="1600" dirty="0">
                <a:solidFill>
                  <a:srgbClr val="000000"/>
                </a:solidFill>
                <a:latin typeface="Times New Roman" panose="02020603050405020304" pitchFamily="18" charset="0"/>
                <a:cs typeface="Times New Roman" panose="02020603050405020304" pitchFamily="18" charset="0"/>
              </a:rPr>
              <a:t>After 2 minutes walking</a:t>
            </a:r>
          </a:p>
        </p:txBody>
      </p:sp>
      <p:sp>
        <p:nvSpPr>
          <p:cNvPr id="11" name="3 CuadroTexto"/>
          <p:cNvSpPr txBox="1"/>
          <p:nvPr/>
        </p:nvSpPr>
        <p:spPr>
          <a:xfrm>
            <a:off x="1009552" y="562925"/>
            <a:ext cx="6318702" cy="351250"/>
          </a:xfrm>
          <a:prstGeom prst="rect">
            <a:avLst/>
          </a:prstGeom>
          <a:noFill/>
        </p:spPr>
        <p:txBody>
          <a:bodyPr wrap="square" rtlCol="0">
            <a:spAutoFit/>
          </a:bodyPr>
          <a:lstStyle/>
          <a:p>
            <a:pPr algn="ctr" fontAlgn="base">
              <a:lnSpc>
                <a:spcPct val="93000"/>
              </a:lnSpc>
              <a:spcBef>
                <a:spcPct val="0"/>
              </a:spcBef>
              <a:spcAft>
                <a:spcPct val="0"/>
              </a:spcAft>
              <a:buClr>
                <a:srgbClr val="000000"/>
              </a:buClr>
              <a:defRPr/>
            </a:pPr>
            <a:r>
              <a:rPr lang="es-ES" b="1" dirty="0">
                <a:solidFill>
                  <a:srgbClr val="48A23F"/>
                </a:solidFill>
                <a:latin typeface="Signika" pitchFamily="50" charset="0"/>
                <a:cs typeface="Arial" panose="020B0604020202020204" pitchFamily="34" charset="0"/>
              </a:rPr>
              <a:t>HEART RATE</a:t>
            </a:r>
            <a:endParaRPr lang="en-US" b="1" dirty="0">
              <a:solidFill>
                <a:srgbClr val="48A23F"/>
              </a:solidFill>
              <a:latin typeface="Signika" pitchFamily="50" charset="0"/>
              <a:cs typeface="Arial" panose="020B0604020202020204" pitchFamily="34" charset="0"/>
            </a:endParaRPr>
          </a:p>
        </p:txBody>
      </p:sp>
      <p:sp>
        <p:nvSpPr>
          <p:cNvPr id="2" name="Elipse 1"/>
          <p:cNvSpPr/>
          <p:nvPr/>
        </p:nvSpPr>
        <p:spPr>
          <a:xfrm rot="1163728">
            <a:off x="4530134" y="2973349"/>
            <a:ext cx="1505724" cy="648072"/>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000000"/>
              </a:solidFill>
              <a:latin typeface="Arial"/>
              <a:cs typeface="Arial"/>
            </a:endParaRPr>
          </a:p>
        </p:txBody>
      </p:sp>
      <p:sp>
        <p:nvSpPr>
          <p:cNvPr id="7" name="CuadroTexto 6"/>
          <p:cNvSpPr txBox="1"/>
          <p:nvPr/>
        </p:nvSpPr>
        <p:spPr>
          <a:xfrm>
            <a:off x="3613509" y="6051716"/>
            <a:ext cx="4031873" cy="369332"/>
          </a:xfrm>
          <a:prstGeom prst="rect">
            <a:avLst/>
          </a:prstGeom>
          <a:noFill/>
        </p:spPr>
        <p:txBody>
          <a:bodyPr wrap="none" rtlCol="0">
            <a:spAutoFit/>
          </a:bodyPr>
          <a:lstStyle/>
          <a:p>
            <a:pPr fontAlgn="base">
              <a:spcBef>
                <a:spcPct val="0"/>
              </a:spcBef>
              <a:spcAft>
                <a:spcPct val="0"/>
              </a:spcAft>
            </a:pPr>
            <a:r>
              <a:rPr lang="en-US" dirty="0">
                <a:solidFill>
                  <a:srgbClr val="000000"/>
                </a:solidFill>
                <a:latin typeface="Arial" panose="020B0604020202020204" pitchFamily="34" charset="0"/>
                <a:cs typeface="Arial" panose="020B0604020202020204" pitchFamily="34" charset="0"/>
              </a:rPr>
              <a:t>Indicates general health improvement</a:t>
            </a:r>
          </a:p>
        </p:txBody>
      </p:sp>
      <p:sp>
        <p:nvSpPr>
          <p:cNvPr id="4" name="Elipse 3"/>
          <p:cNvSpPr/>
          <p:nvPr/>
        </p:nvSpPr>
        <p:spPr>
          <a:xfrm rot="1213016">
            <a:off x="3066643" y="6006727"/>
            <a:ext cx="504056" cy="33762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cs typeface="Arial"/>
            </a:endParaRPr>
          </a:p>
        </p:txBody>
      </p:sp>
      <p:pic>
        <p:nvPicPr>
          <p:cNvPr id="10" name="Imagen 9"/>
          <p:cNvPicPr>
            <a:picLocks noChangeAspect="1"/>
          </p:cNvPicPr>
          <p:nvPr/>
        </p:nvPicPr>
        <p:blipFill>
          <a:blip r:embed="rId4"/>
          <a:stretch>
            <a:fillRect/>
          </a:stretch>
        </p:blipFill>
        <p:spPr>
          <a:xfrm rot="10800000">
            <a:off x="11235557" y="6619290"/>
            <a:ext cx="956441" cy="238709"/>
          </a:xfrm>
          <a:prstGeom prst="rect">
            <a:avLst/>
          </a:prstGeom>
        </p:spPr>
      </p:pic>
      <p:pic>
        <p:nvPicPr>
          <p:cNvPr id="12" name="Bilde 11">
            <a:extLst>
              <a:ext uri="{FF2B5EF4-FFF2-40B4-BE49-F238E27FC236}">
                <a16:creationId xmlns:a16="http://schemas.microsoft.com/office/drawing/2014/main" id="{472E8035-1C91-4717-94B4-A1ABD7EB61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1100598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2503643899"/>
              </p:ext>
            </p:extLst>
          </p:nvPr>
        </p:nvGraphicFramePr>
        <p:xfrm>
          <a:off x="2999656" y="1700808"/>
          <a:ext cx="6096000" cy="4064000"/>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Conector recto de flecha 6"/>
          <p:cNvCxnSpPr/>
          <p:nvPr/>
        </p:nvCxnSpPr>
        <p:spPr>
          <a:xfrm>
            <a:off x="6600056" y="2420888"/>
            <a:ext cx="936104" cy="1512168"/>
          </a:xfrm>
          <a:prstGeom prst="straightConnector1">
            <a:avLst/>
          </a:prstGeom>
          <a:ln w="25400">
            <a:solidFill>
              <a:srgbClr val="48A23F"/>
            </a:solidFill>
            <a:tailEnd type="triangle"/>
          </a:ln>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2999656" y="5877272"/>
            <a:ext cx="3510898" cy="369332"/>
          </a:xfrm>
          <a:prstGeom prst="rect">
            <a:avLst/>
          </a:prstGeom>
          <a:noFill/>
        </p:spPr>
        <p:txBody>
          <a:bodyPr wrap="none" rtlCol="0">
            <a:spAutoFit/>
          </a:bodyPr>
          <a:lstStyle/>
          <a:p>
            <a:pPr fontAlgn="base">
              <a:spcBef>
                <a:spcPct val="0"/>
              </a:spcBef>
              <a:spcAft>
                <a:spcPct val="0"/>
              </a:spcAft>
            </a:pPr>
            <a:r>
              <a:rPr lang="en-US" dirty="0">
                <a:solidFill>
                  <a:srgbClr val="000000"/>
                </a:solidFill>
                <a:latin typeface="Arial" panose="020B0604020202020204" pitchFamily="34" charset="0"/>
                <a:cs typeface="Arial" panose="020B0604020202020204" pitchFamily="34" charset="0"/>
              </a:rPr>
              <a:t>PCI = </a:t>
            </a:r>
            <a:r>
              <a:rPr lang="en-US" dirty="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dirty="0">
                <a:solidFill>
                  <a:srgbClr val="000000"/>
                </a:solidFill>
                <a:latin typeface="Arial" panose="020B0604020202020204" pitchFamily="34" charset="0"/>
                <a:cs typeface="Arial" panose="020B0604020202020204" pitchFamily="34" charset="0"/>
              </a:rPr>
              <a:t>heart rate/walking speed</a:t>
            </a:r>
          </a:p>
        </p:txBody>
      </p:sp>
      <p:pic>
        <p:nvPicPr>
          <p:cNvPr id="6" name="Imagen 5"/>
          <p:cNvPicPr>
            <a:picLocks noChangeAspect="1"/>
          </p:cNvPicPr>
          <p:nvPr/>
        </p:nvPicPr>
        <p:blipFill>
          <a:blip r:embed="rId4"/>
          <a:stretch>
            <a:fillRect/>
          </a:stretch>
        </p:blipFill>
        <p:spPr>
          <a:xfrm rot="10800000">
            <a:off x="11235557" y="6619290"/>
            <a:ext cx="956441" cy="238709"/>
          </a:xfrm>
          <a:prstGeom prst="rect">
            <a:avLst/>
          </a:prstGeom>
        </p:spPr>
      </p:pic>
      <p:pic>
        <p:nvPicPr>
          <p:cNvPr id="8" name="Bilde 7">
            <a:extLst>
              <a:ext uri="{FF2B5EF4-FFF2-40B4-BE49-F238E27FC236}">
                <a16:creationId xmlns:a16="http://schemas.microsoft.com/office/drawing/2014/main" id="{96B22C5E-ADF7-4EB0-A044-8D55CA3E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11089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3 CuadroTexto"/>
          <p:cNvSpPr txBox="1"/>
          <p:nvPr/>
        </p:nvSpPr>
        <p:spPr>
          <a:xfrm>
            <a:off x="3071664" y="836712"/>
            <a:ext cx="6318702" cy="351250"/>
          </a:xfrm>
          <a:prstGeom prst="rect">
            <a:avLst/>
          </a:prstGeom>
          <a:noFill/>
        </p:spPr>
        <p:txBody>
          <a:bodyPr wrap="square" rtlCol="0">
            <a:spAutoFit/>
          </a:bodyPr>
          <a:lstStyle/>
          <a:p>
            <a:pPr algn="ctr" fontAlgn="base">
              <a:lnSpc>
                <a:spcPct val="93000"/>
              </a:lnSpc>
              <a:spcBef>
                <a:spcPct val="0"/>
              </a:spcBef>
              <a:spcAft>
                <a:spcPct val="0"/>
              </a:spcAft>
              <a:buClr>
                <a:srgbClr val="000000"/>
              </a:buClr>
              <a:defRPr/>
            </a:pPr>
            <a:r>
              <a:rPr lang="en-US" b="1" dirty="0">
                <a:solidFill>
                  <a:srgbClr val="48A23F"/>
                </a:solidFill>
                <a:latin typeface="Signika" panose="02010003020600000004" pitchFamily="50" charset="0"/>
                <a:cs typeface="Arial" panose="020B0604020202020204" pitchFamily="34" charset="0"/>
              </a:rPr>
              <a:t>BONE MINERAL DENSITY</a:t>
            </a:r>
          </a:p>
        </p:txBody>
      </p:sp>
      <p:graphicFrame>
        <p:nvGraphicFramePr>
          <p:cNvPr id="15" name="1 Gráfico"/>
          <p:cNvGraphicFramePr>
            <a:graphicFrameLocks/>
          </p:cNvGraphicFramePr>
          <p:nvPr>
            <p:extLst>
              <p:ext uri="{D42A27DB-BD31-4B8C-83A1-F6EECF244321}">
                <p14:modId xmlns:p14="http://schemas.microsoft.com/office/powerpoint/2010/main" val="2942640929"/>
              </p:ext>
            </p:extLst>
          </p:nvPr>
        </p:nvGraphicFramePr>
        <p:xfrm>
          <a:off x="2783633" y="1628800"/>
          <a:ext cx="6606733" cy="4248472"/>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Conector recto de flecha 2"/>
          <p:cNvCxnSpPr/>
          <p:nvPr/>
        </p:nvCxnSpPr>
        <p:spPr>
          <a:xfrm>
            <a:off x="4151785" y="2924945"/>
            <a:ext cx="1232827" cy="39611"/>
          </a:xfrm>
          <a:prstGeom prst="straightConnector1">
            <a:avLst/>
          </a:prstGeom>
          <a:ln w="25400">
            <a:solidFill>
              <a:srgbClr val="48A23F"/>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V="1">
            <a:off x="6596849" y="2061720"/>
            <a:ext cx="1152128" cy="288032"/>
          </a:xfrm>
          <a:prstGeom prst="straightConnector1">
            <a:avLst/>
          </a:prstGeom>
          <a:ln w="25400">
            <a:solidFill>
              <a:srgbClr val="48A23F"/>
            </a:solidFill>
            <a:tailEnd type="triangle"/>
          </a:ln>
        </p:spPr>
        <p:style>
          <a:lnRef idx="1">
            <a:schemeClr val="accent1"/>
          </a:lnRef>
          <a:fillRef idx="0">
            <a:schemeClr val="accent1"/>
          </a:fillRef>
          <a:effectRef idx="0">
            <a:schemeClr val="accent1"/>
          </a:effectRef>
          <a:fontRef idx="minor">
            <a:schemeClr val="tx1"/>
          </a:fontRef>
        </p:style>
      </p:cxnSp>
      <p:sp>
        <p:nvSpPr>
          <p:cNvPr id="13" name="CuadroTexto 12"/>
          <p:cNvSpPr txBox="1"/>
          <p:nvPr/>
        </p:nvSpPr>
        <p:spPr>
          <a:xfrm>
            <a:off x="4389729" y="2617168"/>
            <a:ext cx="867545" cy="307777"/>
          </a:xfrm>
          <a:prstGeom prst="rect">
            <a:avLst/>
          </a:prstGeom>
          <a:noFill/>
        </p:spPr>
        <p:txBody>
          <a:bodyPr wrap="none" rtlCol="0">
            <a:spAutoFit/>
          </a:bodyPr>
          <a:lstStyle/>
          <a:p>
            <a:pPr fontAlgn="base">
              <a:spcBef>
                <a:spcPct val="0"/>
              </a:spcBef>
              <a:spcAft>
                <a:spcPct val="0"/>
              </a:spcAft>
            </a:pPr>
            <a:r>
              <a:rPr lang="de-DE" sz="1400" dirty="0">
                <a:latin typeface="Signika" panose="02010003020600000004" pitchFamily="50" charset="0"/>
                <a:ea typeface="Arial Unicode MS" panose="020B0604020202020204" pitchFamily="34" charset="-128"/>
                <a:cs typeface="Arial Unicode MS" panose="020B0604020202020204" pitchFamily="34" charset="-128"/>
              </a:rPr>
              <a:t>∇ </a:t>
            </a:r>
            <a:r>
              <a:rPr lang="de-DE" sz="1400" dirty="0">
                <a:latin typeface="Signika" panose="02010003020600000004" pitchFamily="50" charset="0"/>
                <a:cs typeface="Arial" panose="020B0604020202020204" pitchFamily="34" charset="0"/>
              </a:rPr>
              <a:t>1,58 %</a:t>
            </a:r>
          </a:p>
        </p:txBody>
      </p:sp>
      <p:sp>
        <p:nvSpPr>
          <p:cNvPr id="14" name="CuadroTexto 13"/>
          <p:cNvSpPr txBox="1"/>
          <p:nvPr/>
        </p:nvSpPr>
        <p:spPr>
          <a:xfrm>
            <a:off x="6674218" y="1897959"/>
            <a:ext cx="997389" cy="307777"/>
          </a:xfrm>
          <a:prstGeom prst="rect">
            <a:avLst/>
          </a:prstGeom>
          <a:noFill/>
        </p:spPr>
        <p:txBody>
          <a:bodyPr wrap="none" rtlCol="0">
            <a:spAutoFit/>
          </a:bodyPr>
          <a:lstStyle/>
          <a:p>
            <a:pPr fontAlgn="base">
              <a:spcBef>
                <a:spcPct val="0"/>
              </a:spcBef>
              <a:spcAft>
                <a:spcPct val="0"/>
              </a:spcAft>
            </a:pPr>
            <a:r>
              <a:rPr lang="de-DE" sz="1400" dirty="0">
                <a:latin typeface="Signika" panose="02010003020600000004" pitchFamily="50" charset="0"/>
                <a:cs typeface="Arial" panose="020B0604020202020204" pitchFamily="34" charset="0"/>
              </a:rPr>
              <a:t>∆ 10,1 % *</a:t>
            </a:r>
          </a:p>
        </p:txBody>
      </p:sp>
      <p:sp>
        <p:nvSpPr>
          <p:cNvPr id="2" name="CuadroTexto 1"/>
          <p:cNvSpPr txBox="1"/>
          <p:nvPr/>
        </p:nvSpPr>
        <p:spPr>
          <a:xfrm>
            <a:off x="3551689" y="6310192"/>
            <a:ext cx="5591787" cy="523220"/>
          </a:xfrm>
          <a:prstGeom prst="rect">
            <a:avLst/>
          </a:prstGeom>
          <a:noFill/>
        </p:spPr>
        <p:txBody>
          <a:bodyPr wrap="none" rtlCol="0">
            <a:spAutoFit/>
          </a:bodyPr>
          <a:lstStyle/>
          <a:p>
            <a:pPr fontAlgn="base">
              <a:spcBef>
                <a:spcPct val="0"/>
              </a:spcBef>
              <a:spcAft>
                <a:spcPct val="0"/>
              </a:spcAft>
            </a:pPr>
            <a:r>
              <a:rPr lang="en-US" sz="1400" dirty="0">
                <a:solidFill>
                  <a:srgbClr val="FFFFFF"/>
                </a:solidFill>
                <a:latin typeface="Signika" panose="02010003020600000004" pitchFamily="50" charset="0"/>
                <a:cs typeface="Arial" panose="020B0604020202020204" pitchFamily="34" charset="0"/>
              </a:rPr>
              <a:t>* A welcome secondary effect of distal load bearing, reduces the risk of</a:t>
            </a:r>
          </a:p>
          <a:p>
            <a:pPr fontAlgn="base">
              <a:spcBef>
                <a:spcPct val="0"/>
              </a:spcBef>
              <a:spcAft>
                <a:spcPct val="0"/>
              </a:spcAft>
            </a:pPr>
            <a:r>
              <a:rPr lang="en-US" sz="1400" dirty="0">
                <a:solidFill>
                  <a:srgbClr val="FFFFFF"/>
                </a:solidFill>
                <a:latin typeface="Signika" panose="02010003020600000004" pitchFamily="50" charset="0"/>
                <a:cs typeface="Arial" panose="020B0604020202020204" pitchFamily="34" charset="0"/>
              </a:rPr>
              <a:t>   dangerous femoral neck fractures after a fall. </a:t>
            </a:r>
          </a:p>
        </p:txBody>
      </p:sp>
      <p:pic>
        <p:nvPicPr>
          <p:cNvPr id="11" name="Imagen 10"/>
          <p:cNvPicPr>
            <a:picLocks noChangeAspect="1"/>
          </p:cNvPicPr>
          <p:nvPr/>
        </p:nvPicPr>
        <p:blipFill>
          <a:blip r:embed="rId4"/>
          <a:stretch>
            <a:fillRect/>
          </a:stretch>
        </p:blipFill>
        <p:spPr>
          <a:xfrm rot="10800000">
            <a:off x="11235557" y="6619290"/>
            <a:ext cx="956441" cy="238709"/>
          </a:xfrm>
          <a:prstGeom prst="rect">
            <a:avLst/>
          </a:prstGeom>
        </p:spPr>
      </p:pic>
      <p:pic>
        <p:nvPicPr>
          <p:cNvPr id="12" name="Bilde 11">
            <a:extLst>
              <a:ext uri="{FF2B5EF4-FFF2-40B4-BE49-F238E27FC236}">
                <a16:creationId xmlns:a16="http://schemas.microsoft.com/office/drawing/2014/main" id="{82DC5FD6-A61E-45BA-B390-2A0B493079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06085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par>
                                <p:cTn id="15" presetID="1" presetClass="entr" presetSubtype="0"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742661922"/>
              </p:ext>
            </p:extLst>
          </p:nvPr>
        </p:nvGraphicFramePr>
        <p:xfrm>
          <a:off x="6172200" y="3124201"/>
          <a:ext cx="4076752" cy="2128725"/>
        </p:xfrm>
        <a:graphic>
          <a:graphicData uri="http://schemas.openxmlformats.org/drawingml/2006/table">
            <a:tbl>
              <a:tblPr firstRow="1" bandRow="1">
                <a:tableStyleId>{5C22544A-7EE6-4342-B048-85BDC9FD1C3A}</a:tableStyleId>
              </a:tblPr>
              <a:tblGrid>
                <a:gridCol w="2662471">
                  <a:extLst>
                    <a:ext uri="{9D8B030D-6E8A-4147-A177-3AD203B41FA5}">
                      <a16:colId xmlns:a16="http://schemas.microsoft.com/office/drawing/2014/main" val="20000"/>
                    </a:ext>
                  </a:extLst>
                </a:gridCol>
                <a:gridCol w="1414281">
                  <a:extLst>
                    <a:ext uri="{9D8B030D-6E8A-4147-A177-3AD203B41FA5}">
                      <a16:colId xmlns:a16="http://schemas.microsoft.com/office/drawing/2014/main" val="20001"/>
                    </a:ext>
                  </a:extLst>
                </a:gridCol>
              </a:tblGrid>
              <a:tr h="425745">
                <a:tc>
                  <a:txBody>
                    <a:bodyPr/>
                    <a:lstStyle/>
                    <a:p>
                      <a:r>
                        <a:rPr lang="de-DE" sz="1400" dirty="0">
                          <a:solidFill>
                            <a:schemeClr val="tx1"/>
                          </a:solidFill>
                          <a:latin typeface="Signika" panose="02010003020600000004" pitchFamily="50" charset="0"/>
                        </a:rPr>
                        <a:t>WALKING CAPACITY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p>
                      <a:r>
                        <a:rPr lang="de-DE" sz="1400" dirty="0">
                          <a:latin typeface="Signika" panose="02010003020600000004" pitchFamily="50" charset="0"/>
                        </a:rPr>
                        <a:t>N=23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0"/>
                  </a:ext>
                </a:extLst>
              </a:tr>
              <a:tr h="425745">
                <a:tc>
                  <a:txBody>
                    <a:bodyPr/>
                    <a:lstStyle/>
                    <a:p>
                      <a:r>
                        <a:rPr lang="de-DE" sz="1400" dirty="0">
                          <a:solidFill>
                            <a:schemeClr val="tx1"/>
                          </a:solidFill>
                          <a:latin typeface="Signika" panose="02010003020600000004" pitchFamily="50" charset="0"/>
                        </a:rPr>
                        <a:t>Independent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baseline="0" dirty="0">
                          <a:solidFill>
                            <a:schemeClr val="tx1"/>
                          </a:solidFill>
                          <a:latin typeface="Signika" panose="02010003020600000004" pitchFamily="50" charset="0"/>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25745">
                <a:tc>
                  <a:txBody>
                    <a:bodyPr/>
                    <a:lstStyle/>
                    <a:p>
                      <a:r>
                        <a:rPr lang="de-DE" sz="1400" dirty="0">
                          <a:solidFill>
                            <a:schemeClr val="tx1"/>
                          </a:solidFill>
                          <a:latin typeface="Signika" panose="02010003020600000004" pitchFamily="50" charset="0"/>
                        </a:rPr>
                        <a:t>Walking stick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25745">
                <a:tc>
                  <a:txBody>
                    <a:bodyPr/>
                    <a:lstStyle/>
                    <a:p>
                      <a:r>
                        <a:rPr lang="en-US" sz="1400" noProof="0" dirty="0">
                          <a:solidFill>
                            <a:schemeClr val="tx1"/>
                          </a:solidFill>
                          <a:latin typeface="Signika" panose="02010003020600000004" pitchFamily="50" charset="0"/>
                        </a:rPr>
                        <a:t>1</a:t>
                      </a:r>
                      <a:r>
                        <a:rPr lang="en-US" sz="1400" baseline="0" noProof="0" dirty="0">
                          <a:solidFill>
                            <a:schemeClr val="tx1"/>
                          </a:solidFill>
                          <a:latin typeface="Signika" panose="02010003020600000004" pitchFamily="50" charset="0"/>
                        </a:rPr>
                        <a:t> Crutch</a:t>
                      </a:r>
                      <a:endParaRPr lang="en-US" sz="1400"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25745">
                <a:tc>
                  <a:txBody>
                    <a:bodyPr/>
                    <a:lstStyle/>
                    <a:p>
                      <a:r>
                        <a:rPr lang="en-US" sz="1400" noProof="0" dirty="0">
                          <a:solidFill>
                            <a:schemeClr val="tx1"/>
                          </a:solidFill>
                          <a:latin typeface="Signika" panose="02010003020600000004" pitchFamily="50" charset="0"/>
                        </a:rPr>
                        <a:t>2 Crutc</a:t>
                      </a:r>
                      <a:r>
                        <a:rPr lang="en-US" sz="1400" baseline="0" noProof="0" dirty="0">
                          <a:solidFill>
                            <a:schemeClr val="tx1"/>
                          </a:solidFill>
                          <a:latin typeface="Signika" panose="02010003020600000004" pitchFamily="50" charset="0"/>
                        </a:rPr>
                        <a:t>hes</a:t>
                      </a:r>
                      <a:endParaRPr lang="en-US" sz="1400"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4" name="CuadroTexto 3"/>
          <p:cNvSpPr txBox="1"/>
          <p:nvPr/>
        </p:nvSpPr>
        <p:spPr>
          <a:xfrm>
            <a:off x="3429001" y="2286000"/>
            <a:ext cx="770467" cy="369332"/>
          </a:xfrm>
          <a:prstGeom prst="rect">
            <a:avLst/>
          </a:prstGeom>
          <a:noFill/>
        </p:spPr>
        <p:txBody>
          <a:bodyPr wrap="none" rtlCol="0">
            <a:spAutoFit/>
          </a:bodyPr>
          <a:lstStyle/>
          <a:p>
            <a:pPr fontAlgn="base">
              <a:spcBef>
                <a:spcPct val="0"/>
              </a:spcBef>
              <a:spcAft>
                <a:spcPct val="0"/>
              </a:spcAft>
            </a:pPr>
            <a:r>
              <a:rPr lang="de-DE" dirty="0">
                <a:solidFill>
                  <a:prstClr val="white"/>
                </a:solidFill>
                <a:latin typeface="Signika" panose="02010003020600000004" pitchFamily="50" charset="0"/>
                <a:cs typeface="Arial" panose="020B0604020202020204" pitchFamily="34" charset="0"/>
              </a:rPr>
              <a:t>Initial</a:t>
            </a:r>
          </a:p>
        </p:txBody>
      </p:sp>
      <p:sp>
        <p:nvSpPr>
          <p:cNvPr id="5" name="Rectángulo 4"/>
          <p:cNvSpPr/>
          <p:nvPr/>
        </p:nvSpPr>
        <p:spPr>
          <a:xfrm>
            <a:off x="4464092" y="620689"/>
            <a:ext cx="2989857" cy="646331"/>
          </a:xfrm>
          <a:prstGeom prst="rect">
            <a:avLst/>
          </a:prstGeom>
        </p:spPr>
        <p:txBody>
          <a:bodyPr wrap="none">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Technical</a:t>
            </a:r>
            <a:r>
              <a:rPr lang="en-US" sz="3200" b="1" dirty="0">
                <a:solidFill>
                  <a:srgbClr val="48A23F"/>
                </a:solidFill>
                <a:latin typeface="Signika" pitchFamily="50" charset="0"/>
                <a:cs typeface="Arial" panose="020B0604020202020204" pitchFamily="34" charset="0"/>
              </a:rPr>
              <a:t> </a:t>
            </a:r>
            <a:r>
              <a:rPr lang="en-US" sz="3600" b="1" dirty="0">
                <a:solidFill>
                  <a:srgbClr val="48A23F"/>
                </a:solidFill>
                <a:latin typeface="Signika" pitchFamily="50" charset="0"/>
                <a:cs typeface="Arial" panose="020B0604020202020204" pitchFamily="34" charset="0"/>
              </a:rPr>
              <a:t>aids</a:t>
            </a:r>
          </a:p>
        </p:txBody>
      </p:sp>
      <p:graphicFrame>
        <p:nvGraphicFramePr>
          <p:cNvPr id="6" name="Tabla 5"/>
          <p:cNvGraphicFramePr>
            <a:graphicFrameLocks noGrp="1"/>
          </p:cNvGraphicFramePr>
          <p:nvPr>
            <p:extLst>
              <p:ext uri="{D42A27DB-BD31-4B8C-83A1-F6EECF244321}">
                <p14:modId xmlns:p14="http://schemas.microsoft.com/office/powerpoint/2010/main" val="1912500784"/>
              </p:ext>
            </p:extLst>
          </p:nvPr>
        </p:nvGraphicFramePr>
        <p:xfrm>
          <a:off x="1905000" y="3124200"/>
          <a:ext cx="4104456" cy="2162480"/>
        </p:xfrm>
        <a:graphic>
          <a:graphicData uri="http://schemas.openxmlformats.org/drawingml/2006/table">
            <a:tbl>
              <a:tblPr firstRow="1" bandRow="1">
                <a:tableStyleId>{5C22544A-7EE6-4342-B048-85BDC9FD1C3A}</a:tableStyleId>
              </a:tblPr>
              <a:tblGrid>
                <a:gridCol w="266429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32496">
                <a:tc>
                  <a:txBody>
                    <a:bodyPr/>
                    <a:lstStyle/>
                    <a:p>
                      <a:r>
                        <a:rPr lang="de-DE" sz="1400" dirty="0">
                          <a:solidFill>
                            <a:schemeClr val="tx1"/>
                          </a:solidFill>
                          <a:latin typeface="Signika" panose="02010003020600000004" pitchFamily="50" charset="0"/>
                        </a:rPr>
                        <a:t>WALKING CAPACITY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p>
                      <a:r>
                        <a:rPr lang="de-DE" sz="1400" dirty="0">
                          <a:latin typeface="Signika" panose="02010003020600000004" pitchFamily="50" charset="0"/>
                        </a:rPr>
                        <a:t>N=23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0"/>
                  </a:ext>
                </a:extLst>
              </a:tr>
              <a:tr h="432496">
                <a:tc>
                  <a:txBody>
                    <a:bodyPr/>
                    <a:lstStyle/>
                    <a:p>
                      <a:r>
                        <a:rPr lang="de-DE" sz="1400" dirty="0">
                          <a:solidFill>
                            <a:schemeClr val="tx1"/>
                          </a:solidFill>
                          <a:latin typeface="Signika" panose="02010003020600000004" pitchFamily="50" charset="0"/>
                        </a:rPr>
                        <a:t>Independent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32496">
                <a:tc>
                  <a:txBody>
                    <a:bodyPr/>
                    <a:lstStyle/>
                    <a:p>
                      <a:r>
                        <a:rPr lang="de-DE" sz="1400" dirty="0">
                          <a:solidFill>
                            <a:schemeClr val="tx1"/>
                          </a:solidFill>
                          <a:latin typeface="Signika" panose="02010003020600000004" pitchFamily="50" charset="0"/>
                        </a:rPr>
                        <a:t>Walking</a:t>
                      </a:r>
                      <a:r>
                        <a:rPr lang="de-DE" sz="1400" baseline="0" dirty="0">
                          <a:solidFill>
                            <a:schemeClr val="tx1"/>
                          </a:solidFill>
                          <a:latin typeface="Signika" panose="02010003020600000004" pitchFamily="50" charset="0"/>
                        </a:rPr>
                        <a:t> stick</a:t>
                      </a:r>
                      <a:endParaRPr lang="de-DE" sz="140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32496">
                <a:tc>
                  <a:txBody>
                    <a:bodyPr/>
                    <a:lstStyle/>
                    <a:p>
                      <a:r>
                        <a:rPr lang="en-US" sz="1400" noProof="0" dirty="0">
                          <a:solidFill>
                            <a:schemeClr val="tx1"/>
                          </a:solidFill>
                          <a:latin typeface="Signika" panose="02010003020600000004" pitchFamily="50" charset="0"/>
                        </a:rPr>
                        <a:t>1 Crutch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32496">
                <a:tc>
                  <a:txBody>
                    <a:bodyPr/>
                    <a:lstStyle/>
                    <a:p>
                      <a:r>
                        <a:rPr lang="en-US" sz="1400" noProof="0" dirty="0">
                          <a:solidFill>
                            <a:schemeClr val="tx1"/>
                          </a:solidFill>
                          <a:latin typeface="Signika" panose="02010003020600000004" pitchFamily="50" charset="0"/>
                        </a:rPr>
                        <a:t>2 Crutches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pic>
        <p:nvPicPr>
          <p:cNvPr id="9" name="Imagen 8"/>
          <p:cNvPicPr>
            <a:picLocks noChangeAspect="1"/>
          </p:cNvPicPr>
          <p:nvPr/>
        </p:nvPicPr>
        <p:blipFill>
          <a:blip r:embed="rId3"/>
          <a:stretch>
            <a:fillRect/>
          </a:stretch>
        </p:blipFill>
        <p:spPr>
          <a:xfrm rot="10800000">
            <a:off x="11235557" y="6619290"/>
            <a:ext cx="956441" cy="238709"/>
          </a:xfrm>
          <a:prstGeom prst="rect">
            <a:avLst/>
          </a:prstGeom>
        </p:spPr>
      </p:pic>
      <p:sp>
        <p:nvSpPr>
          <p:cNvPr id="8" name="Rectángulo 7"/>
          <p:cNvSpPr/>
          <p:nvPr/>
        </p:nvSpPr>
        <p:spPr>
          <a:xfrm>
            <a:off x="1823758" y="2470666"/>
            <a:ext cx="1064650" cy="461665"/>
          </a:xfrm>
          <a:prstGeom prst="rect">
            <a:avLst/>
          </a:prstGeom>
        </p:spPr>
        <p:txBody>
          <a:bodyPr wrap="none">
            <a:spAutoFit/>
          </a:bodyPr>
          <a:lstStyle/>
          <a:p>
            <a:r>
              <a:rPr lang="de-DE" sz="2400" b="1" dirty="0">
                <a:solidFill>
                  <a:srgbClr val="FF0000"/>
                </a:solidFill>
                <a:latin typeface="Signika" panose="02010003020600000004" pitchFamily="50" charset="0"/>
              </a:rPr>
              <a:t>Before</a:t>
            </a:r>
            <a:endParaRPr lang="es-ES" sz="2400" b="1" dirty="0">
              <a:solidFill>
                <a:srgbClr val="FF0000"/>
              </a:solidFill>
            </a:endParaRPr>
          </a:p>
        </p:txBody>
      </p:sp>
      <p:sp>
        <p:nvSpPr>
          <p:cNvPr id="10" name="Rectángulo 9"/>
          <p:cNvSpPr/>
          <p:nvPr/>
        </p:nvSpPr>
        <p:spPr>
          <a:xfrm>
            <a:off x="6069281" y="2470666"/>
            <a:ext cx="872675" cy="461665"/>
          </a:xfrm>
          <a:prstGeom prst="rect">
            <a:avLst/>
          </a:prstGeom>
        </p:spPr>
        <p:txBody>
          <a:bodyPr wrap="none">
            <a:spAutoFit/>
          </a:bodyPr>
          <a:lstStyle/>
          <a:p>
            <a:r>
              <a:rPr lang="de-DE" sz="2400" b="1" dirty="0">
                <a:solidFill>
                  <a:srgbClr val="00B050"/>
                </a:solidFill>
                <a:latin typeface="Signika" panose="02010003020600000004" pitchFamily="50" charset="0"/>
              </a:rPr>
              <a:t>After</a:t>
            </a:r>
            <a:endParaRPr lang="es-ES" sz="2400" b="1" dirty="0">
              <a:solidFill>
                <a:srgbClr val="00B050"/>
              </a:solidFill>
            </a:endParaRPr>
          </a:p>
        </p:txBody>
      </p:sp>
      <p:sp>
        <p:nvSpPr>
          <p:cNvPr id="11" name="CuadroTexto 1"/>
          <p:cNvSpPr txBox="1"/>
          <p:nvPr/>
        </p:nvSpPr>
        <p:spPr>
          <a:xfrm>
            <a:off x="3071664" y="5741797"/>
            <a:ext cx="6673750" cy="307777"/>
          </a:xfrm>
          <a:prstGeom prst="rect">
            <a:avLst/>
          </a:prstGeom>
          <a:noFill/>
        </p:spPr>
        <p:txBody>
          <a:bodyPr wrap="none" rtlCol="0">
            <a:spAutoFit/>
          </a:bodyPr>
          <a:lstStyle/>
          <a:p>
            <a:pPr fontAlgn="base">
              <a:spcBef>
                <a:spcPct val="0"/>
              </a:spcBef>
              <a:spcAft>
                <a:spcPct val="0"/>
              </a:spcAft>
            </a:pPr>
            <a:r>
              <a:rPr lang="en-US" sz="1400" dirty="0">
                <a:latin typeface="Signika" panose="02010003020600000004" pitchFamily="50" charset="0"/>
                <a:cs typeface="Arial" panose="020B0604020202020204" pitchFamily="34" charset="0"/>
              </a:rPr>
              <a:t>The KeepWalking implant favors more autonomy and less or no use of technical aids. </a:t>
            </a:r>
          </a:p>
        </p:txBody>
      </p:sp>
      <p:pic>
        <p:nvPicPr>
          <p:cNvPr id="12" name="Bilde 11">
            <a:extLst>
              <a:ext uri="{FF2B5EF4-FFF2-40B4-BE49-F238E27FC236}">
                <a16:creationId xmlns:a16="http://schemas.microsoft.com/office/drawing/2014/main" id="{F8B67EF2-A81A-49E3-BA8D-C62CAE6DFB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592305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91544" y="2636912"/>
            <a:ext cx="8229600" cy="1143000"/>
          </a:xfrm>
        </p:spPr>
        <p:txBody>
          <a:bodyPr>
            <a:noAutofit/>
          </a:bodyPr>
          <a:lstStyle/>
          <a:p>
            <a:r>
              <a:rPr lang="en-US" sz="3200" b="1" dirty="0">
                <a:solidFill>
                  <a:srgbClr val="48A23F"/>
                </a:solidFill>
                <a:latin typeface="Signika" panose="02010003020600000004" pitchFamily="50" charset="0"/>
              </a:rPr>
              <a:t>Principal results in the  </a:t>
            </a:r>
            <a:br>
              <a:rPr lang="en-US" sz="3200" b="1" dirty="0">
                <a:solidFill>
                  <a:srgbClr val="48A23F"/>
                </a:solidFill>
                <a:latin typeface="Signika" panose="02010003020600000004" pitchFamily="50" charset="0"/>
              </a:rPr>
            </a:br>
            <a:r>
              <a:rPr lang="en-US" sz="3200" b="1" dirty="0">
                <a:solidFill>
                  <a:srgbClr val="48A23F"/>
                </a:solidFill>
                <a:latin typeface="Signika" panose="02010003020600000004" pitchFamily="50" charset="0"/>
              </a:rPr>
              <a:t>Vascular patients</a:t>
            </a:r>
          </a:p>
        </p:txBody>
      </p:sp>
      <p:pic>
        <p:nvPicPr>
          <p:cNvPr id="4" name="Imagen 3"/>
          <p:cNvPicPr>
            <a:picLocks noChangeAspect="1"/>
          </p:cNvPicPr>
          <p:nvPr/>
        </p:nvPicPr>
        <p:blipFill>
          <a:blip r:embed="rId3"/>
          <a:stretch>
            <a:fillRect/>
          </a:stretch>
        </p:blipFill>
        <p:spPr>
          <a:xfrm rot="10800000">
            <a:off x="11235557" y="6619290"/>
            <a:ext cx="956441" cy="238709"/>
          </a:xfrm>
          <a:prstGeom prst="rect">
            <a:avLst/>
          </a:prstGeom>
        </p:spPr>
      </p:pic>
      <p:pic>
        <p:nvPicPr>
          <p:cNvPr id="5" name="Bilde 4">
            <a:extLst>
              <a:ext uri="{FF2B5EF4-FFF2-40B4-BE49-F238E27FC236}">
                <a16:creationId xmlns:a16="http://schemas.microsoft.com/office/drawing/2014/main" id="{A35992F2-44A6-4A1E-8898-ECB8951650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6694346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1969859094"/>
              </p:ext>
            </p:extLst>
          </p:nvPr>
        </p:nvGraphicFramePr>
        <p:xfrm>
          <a:off x="2787045" y="1340768"/>
          <a:ext cx="6984776" cy="4984328"/>
        </p:xfrm>
        <a:graphic>
          <a:graphicData uri="http://schemas.openxmlformats.org/drawingml/2006/chart">
            <c:chart xmlns:c="http://schemas.openxmlformats.org/drawingml/2006/chart" xmlns:r="http://schemas.openxmlformats.org/officeDocument/2006/relationships" r:id="rId3"/>
          </a:graphicData>
        </a:graphic>
      </p:graphicFrame>
      <p:sp>
        <p:nvSpPr>
          <p:cNvPr id="2" name="CuadroTexto 1"/>
          <p:cNvSpPr txBox="1"/>
          <p:nvPr/>
        </p:nvSpPr>
        <p:spPr>
          <a:xfrm>
            <a:off x="3481225" y="260649"/>
            <a:ext cx="5507726" cy="584775"/>
          </a:xfrm>
          <a:prstGeom prst="rect">
            <a:avLst/>
          </a:prstGeom>
          <a:noFill/>
        </p:spPr>
        <p:txBody>
          <a:bodyPr wrap="none" rtlCol="0">
            <a:spAutoFit/>
          </a:bodyPr>
          <a:lstStyle/>
          <a:p>
            <a:pPr algn="ctr"/>
            <a:r>
              <a:rPr lang="en-US" sz="3200" b="1" dirty="0">
                <a:solidFill>
                  <a:srgbClr val="48A23F"/>
                </a:solidFill>
                <a:latin typeface="Signika" panose="02010003020600000004" pitchFamily="50" charset="0"/>
              </a:rPr>
              <a:t>Walking speed vascular group</a:t>
            </a:r>
            <a:endParaRPr lang="en-US" sz="1400" dirty="0">
              <a:solidFill>
                <a:srgbClr val="48A23F"/>
              </a:solidFill>
              <a:latin typeface="Signika" panose="02010003020600000004" pitchFamily="50" charset="0"/>
            </a:endParaRPr>
          </a:p>
        </p:txBody>
      </p:sp>
      <p:sp>
        <p:nvSpPr>
          <p:cNvPr id="3" name="CuadroTexto 2"/>
          <p:cNvSpPr txBox="1"/>
          <p:nvPr/>
        </p:nvSpPr>
        <p:spPr>
          <a:xfrm>
            <a:off x="1511028" y="6488668"/>
            <a:ext cx="7203703" cy="369332"/>
          </a:xfrm>
          <a:prstGeom prst="rect">
            <a:avLst/>
          </a:prstGeom>
          <a:noFill/>
        </p:spPr>
        <p:txBody>
          <a:bodyPr wrap="none" rtlCol="0">
            <a:spAutoFit/>
          </a:bodyPr>
          <a:lstStyle/>
          <a:p>
            <a:r>
              <a:rPr lang="es-ES" dirty="0" err="1"/>
              <a:t>Results</a:t>
            </a:r>
            <a:r>
              <a:rPr lang="es-ES" dirty="0"/>
              <a:t> of </a:t>
            </a:r>
            <a:r>
              <a:rPr lang="es-ES" dirty="0" err="1"/>
              <a:t>the</a:t>
            </a:r>
            <a:r>
              <a:rPr lang="es-ES" dirty="0"/>
              <a:t> </a:t>
            </a:r>
            <a:r>
              <a:rPr lang="es-ES" dirty="0" err="1"/>
              <a:t>Clinical</a:t>
            </a:r>
            <a:r>
              <a:rPr lang="es-ES" dirty="0"/>
              <a:t> Trial </a:t>
            </a:r>
            <a:r>
              <a:rPr lang="es-ES" dirty="0" err="1"/>
              <a:t>Performed</a:t>
            </a:r>
            <a:r>
              <a:rPr lang="es-ES" dirty="0"/>
              <a:t> </a:t>
            </a:r>
            <a:r>
              <a:rPr lang="es-ES" dirty="0" err="1"/>
              <a:t>with</a:t>
            </a:r>
            <a:r>
              <a:rPr lang="es-ES" dirty="0"/>
              <a:t> </a:t>
            </a:r>
            <a:r>
              <a:rPr lang="es-ES" dirty="0" err="1"/>
              <a:t>the</a:t>
            </a:r>
            <a:r>
              <a:rPr lang="es-ES" dirty="0"/>
              <a:t> </a:t>
            </a:r>
            <a:r>
              <a:rPr lang="es-ES" dirty="0" err="1"/>
              <a:t>Keep</a:t>
            </a:r>
            <a:r>
              <a:rPr lang="es-ES" dirty="0"/>
              <a:t> </a:t>
            </a:r>
            <a:r>
              <a:rPr lang="es-ES" dirty="0" err="1"/>
              <a:t>Walking</a:t>
            </a:r>
            <a:r>
              <a:rPr lang="es-ES" dirty="0"/>
              <a:t> </a:t>
            </a:r>
            <a:r>
              <a:rPr lang="es-ES" dirty="0" err="1"/>
              <a:t>Implant</a:t>
            </a:r>
            <a:endParaRPr lang="es-ES" dirty="0"/>
          </a:p>
        </p:txBody>
      </p:sp>
      <p:pic>
        <p:nvPicPr>
          <p:cNvPr id="7" name="Imagen 6"/>
          <p:cNvPicPr>
            <a:picLocks noChangeAspect="1"/>
          </p:cNvPicPr>
          <p:nvPr/>
        </p:nvPicPr>
        <p:blipFill>
          <a:blip r:embed="rId4"/>
          <a:stretch>
            <a:fillRect/>
          </a:stretch>
        </p:blipFill>
        <p:spPr>
          <a:xfrm rot="10800000">
            <a:off x="11235559" y="6619291"/>
            <a:ext cx="956441" cy="238709"/>
          </a:xfrm>
          <a:prstGeom prst="rect">
            <a:avLst/>
          </a:prstGeom>
        </p:spPr>
      </p:pic>
      <p:pic>
        <p:nvPicPr>
          <p:cNvPr id="6" name="Bilde 5">
            <a:extLst>
              <a:ext uri="{FF2B5EF4-FFF2-40B4-BE49-F238E27FC236}">
                <a16:creationId xmlns:a16="http://schemas.microsoft.com/office/drawing/2014/main" id="{C5EEFF24-E490-4C41-B68A-C98100EFC1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2874201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36013096"/>
              </p:ext>
            </p:extLst>
          </p:nvPr>
        </p:nvGraphicFramePr>
        <p:xfrm>
          <a:off x="3287688"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CuadroTexto 4"/>
          <p:cNvSpPr txBox="1"/>
          <p:nvPr/>
        </p:nvSpPr>
        <p:spPr>
          <a:xfrm>
            <a:off x="3290848" y="336285"/>
            <a:ext cx="5502660" cy="584775"/>
          </a:xfrm>
          <a:prstGeom prst="rect">
            <a:avLst/>
          </a:prstGeom>
          <a:noFill/>
        </p:spPr>
        <p:txBody>
          <a:bodyPr wrap="none" rtlCol="0">
            <a:spAutoFit/>
          </a:bodyPr>
          <a:lstStyle/>
          <a:p>
            <a:r>
              <a:rPr lang="en-US" sz="3200" b="1" dirty="0">
                <a:solidFill>
                  <a:srgbClr val="48A23F"/>
                </a:solidFill>
                <a:latin typeface="Signika" panose="02010003020600000004" pitchFamily="50" charset="0"/>
              </a:rPr>
              <a:t>VAS pain scale vascular group</a:t>
            </a:r>
          </a:p>
        </p:txBody>
      </p:sp>
      <p:cxnSp>
        <p:nvCxnSpPr>
          <p:cNvPr id="3" name="Conector recto de flecha 2"/>
          <p:cNvCxnSpPr/>
          <p:nvPr/>
        </p:nvCxnSpPr>
        <p:spPr>
          <a:xfrm>
            <a:off x="5755079" y="2176160"/>
            <a:ext cx="1152128" cy="1800200"/>
          </a:xfrm>
          <a:prstGeom prst="straightConnector1">
            <a:avLst/>
          </a:prstGeom>
          <a:ln w="31750">
            <a:solidFill>
              <a:srgbClr val="48A23F"/>
            </a:solidFill>
            <a:tailEnd type="triangle"/>
          </a:ln>
        </p:spPr>
        <p:style>
          <a:lnRef idx="1">
            <a:schemeClr val="accent1"/>
          </a:lnRef>
          <a:fillRef idx="0">
            <a:schemeClr val="accent1"/>
          </a:fillRef>
          <a:effectRef idx="0">
            <a:schemeClr val="accent1"/>
          </a:effectRef>
          <a:fontRef idx="minor">
            <a:schemeClr val="tx1"/>
          </a:fontRef>
        </p:style>
      </p:cxnSp>
      <p:sp>
        <p:nvSpPr>
          <p:cNvPr id="7" name="CuadroTexto 6"/>
          <p:cNvSpPr txBox="1"/>
          <p:nvPr/>
        </p:nvSpPr>
        <p:spPr>
          <a:xfrm>
            <a:off x="1508746" y="6488668"/>
            <a:ext cx="7203703" cy="369332"/>
          </a:xfrm>
          <a:prstGeom prst="rect">
            <a:avLst/>
          </a:prstGeom>
          <a:noFill/>
        </p:spPr>
        <p:txBody>
          <a:bodyPr wrap="none" rtlCol="0">
            <a:spAutoFit/>
          </a:bodyPr>
          <a:lstStyle/>
          <a:p>
            <a:r>
              <a:rPr lang="es-ES" dirty="0" err="1"/>
              <a:t>Results</a:t>
            </a:r>
            <a:r>
              <a:rPr lang="es-ES" dirty="0"/>
              <a:t> of </a:t>
            </a:r>
            <a:r>
              <a:rPr lang="es-ES" dirty="0" err="1"/>
              <a:t>the</a:t>
            </a:r>
            <a:r>
              <a:rPr lang="es-ES" dirty="0"/>
              <a:t> </a:t>
            </a:r>
            <a:r>
              <a:rPr lang="es-ES" dirty="0" err="1"/>
              <a:t>Clinical</a:t>
            </a:r>
            <a:r>
              <a:rPr lang="es-ES" dirty="0"/>
              <a:t> Trial </a:t>
            </a:r>
            <a:r>
              <a:rPr lang="es-ES" dirty="0" err="1"/>
              <a:t>Performed</a:t>
            </a:r>
            <a:r>
              <a:rPr lang="es-ES" dirty="0"/>
              <a:t> </a:t>
            </a:r>
            <a:r>
              <a:rPr lang="es-ES" dirty="0" err="1"/>
              <a:t>with</a:t>
            </a:r>
            <a:r>
              <a:rPr lang="es-ES" dirty="0"/>
              <a:t> </a:t>
            </a:r>
            <a:r>
              <a:rPr lang="es-ES" dirty="0" err="1"/>
              <a:t>the</a:t>
            </a:r>
            <a:r>
              <a:rPr lang="es-ES" dirty="0"/>
              <a:t> </a:t>
            </a:r>
            <a:r>
              <a:rPr lang="es-ES" dirty="0" err="1"/>
              <a:t>Keep</a:t>
            </a:r>
            <a:r>
              <a:rPr lang="es-ES" dirty="0"/>
              <a:t> </a:t>
            </a:r>
            <a:r>
              <a:rPr lang="es-ES" dirty="0" err="1"/>
              <a:t>Walking</a:t>
            </a:r>
            <a:r>
              <a:rPr lang="es-ES" dirty="0"/>
              <a:t> </a:t>
            </a:r>
            <a:r>
              <a:rPr lang="es-ES" dirty="0" err="1"/>
              <a:t>Implant</a:t>
            </a:r>
            <a:endParaRPr lang="es-ES" dirty="0"/>
          </a:p>
        </p:txBody>
      </p:sp>
      <p:pic>
        <p:nvPicPr>
          <p:cNvPr id="8" name="Imagen 7"/>
          <p:cNvPicPr>
            <a:picLocks noChangeAspect="1"/>
          </p:cNvPicPr>
          <p:nvPr/>
        </p:nvPicPr>
        <p:blipFill>
          <a:blip r:embed="rId4"/>
          <a:stretch>
            <a:fillRect/>
          </a:stretch>
        </p:blipFill>
        <p:spPr>
          <a:xfrm rot="10800000">
            <a:off x="11235559" y="6619291"/>
            <a:ext cx="956441" cy="238709"/>
          </a:xfrm>
          <a:prstGeom prst="rect">
            <a:avLst/>
          </a:prstGeom>
        </p:spPr>
      </p:pic>
      <p:pic>
        <p:nvPicPr>
          <p:cNvPr id="9" name="Bilde 8">
            <a:extLst>
              <a:ext uri="{FF2B5EF4-FFF2-40B4-BE49-F238E27FC236}">
                <a16:creationId xmlns:a16="http://schemas.microsoft.com/office/drawing/2014/main" id="{26762BF7-51C0-4C9C-8A51-2760B7D3E3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927681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4139629600"/>
              </p:ext>
            </p:extLst>
          </p:nvPr>
        </p:nvGraphicFramePr>
        <p:xfrm>
          <a:off x="2869059" y="1651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CuadroTexto 4"/>
          <p:cNvSpPr txBox="1"/>
          <p:nvPr/>
        </p:nvSpPr>
        <p:spPr>
          <a:xfrm>
            <a:off x="1836641" y="332657"/>
            <a:ext cx="8021620" cy="584775"/>
          </a:xfrm>
          <a:prstGeom prst="rect">
            <a:avLst/>
          </a:prstGeom>
          <a:noFill/>
        </p:spPr>
        <p:txBody>
          <a:bodyPr wrap="none" rtlCol="0">
            <a:spAutoFit/>
          </a:bodyPr>
          <a:lstStyle/>
          <a:p>
            <a:r>
              <a:rPr lang="en-US" sz="3200" b="1" dirty="0">
                <a:solidFill>
                  <a:srgbClr val="48A23F"/>
                </a:solidFill>
                <a:latin typeface="Signika" panose="02010003020600000004" pitchFamily="50" charset="0"/>
              </a:rPr>
              <a:t>Daily hours of prosthesis use vascular group</a:t>
            </a:r>
          </a:p>
        </p:txBody>
      </p:sp>
      <p:sp>
        <p:nvSpPr>
          <p:cNvPr id="6" name="CuadroTexto 5"/>
          <p:cNvSpPr txBox="1"/>
          <p:nvPr/>
        </p:nvSpPr>
        <p:spPr>
          <a:xfrm>
            <a:off x="1524621" y="6488668"/>
            <a:ext cx="7203703" cy="369332"/>
          </a:xfrm>
          <a:prstGeom prst="rect">
            <a:avLst/>
          </a:prstGeom>
          <a:noFill/>
        </p:spPr>
        <p:txBody>
          <a:bodyPr wrap="none" rtlCol="0">
            <a:spAutoFit/>
          </a:bodyPr>
          <a:lstStyle/>
          <a:p>
            <a:r>
              <a:rPr lang="es-ES" dirty="0" err="1"/>
              <a:t>Results</a:t>
            </a:r>
            <a:r>
              <a:rPr lang="es-ES" dirty="0"/>
              <a:t> of </a:t>
            </a:r>
            <a:r>
              <a:rPr lang="es-ES" dirty="0" err="1"/>
              <a:t>the</a:t>
            </a:r>
            <a:r>
              <a:rPr lang="es-ES" dirty="0"/>
              <a:t> </a:t>
            </a:r>
            <a:r>
              <a:rPr lang="es-ES" dirty="0" err="1"/>
              <a:t>Clinical</a:t>
            </a:r>
            <a:r>
              <a:rPr lang="es-ES" dirty="0"/>
              <a:t> Trial </a:t>
            </a:r>
            <a:r>
              <a:rPr lang="es-ES" dirty="0" err="1"/>
              <a:t>Performed</a:t>
            </a:r>
            <a:r>
              <a:rPr lang="es-ES" dirty="0"/>
              <a:t> </a:t>
            </a:r>
            <a:r>
              <a:rPr lang="es-ES" dirty="0" err="1"/>
              <a:t>with</a:t>
            </a:r>
            <a:r>
              <a:rPr lang="es-ES" dirty="0"/>
              <a:t> </a:t>
            </a:r>
            <a:r>
              <a:rPr lang="es-ES" dirty="0" err="1"/>
              <a:t>the</a:t>
            </a:r>
            <a:r>
              <a:rPr lang="es-ES" dirty="0"/>
              <a:t> </a:t>
            </a:r>
            <a:r>
              <a:rPr lang="es-ES" dirty="0" err="1"/>
              <a:t>Keep</a:t>
            </a:r>
            <a:r>
              <a:rPr lang="es-ES" dirty="0"/>
              <a:t> </a:t>
            </a:r>
            <a:r>
              <a:rPr lang="es-ES" dirty="0" err="1"/>
              <a:t>Walking</a:t>
            </a:r>
            <a:r>
              <a:rPr lang="es-ES" dirty="0"/>
              <a:t> </a:t>
            </a:r>
            <a:r>
              <a:rPr lang="es-ES" dirty="0" err="1"/>
              <a:t>Implant</a:t>
            </a:r>
            <a:endParaRPr lang="es-ES" dirty="0"/>
          </a:p>
        </p:txBody>
      </p:sp>
      <p:pic>
        <p:nvPicPr>
          <p:cNvPr id="8" name="Imagen 7"/>
          <p:cNvPicPr>
            <a:picLocks noChangeAspect="1"/>
          </p:cNvPicPr>
          <p:nvPr/>
        </p:nvPicPr>
        <p:blipFill>
          <a:blip r:embed="rId4"/>
          <a:stretch>
            <a:fillRect/>
          </a:stretch>
        </p:blipFill>
        <p:spPr>
          <a:xfrm rot="10800000">
            <a:off x="11235559" y="6619291"/>
            <a:ext cx="956441" cy="238709"/>
          </a:xfrm>
          <a:prstGeom prst="rect">
            <a:avLst/>
          </a:prstGeom>
        </p:spPr>
      </p:pic>
      <p:pic>
        <p:nvPicPr>
          <p:cNvPr id="7" name="Bilde 6">
            <a:extLst>
              <a:ext uri="{FF2B5EF4-FFF2-40B4-BE49-F238E27FC236}">
                <a16:creationId xmlns:a16="http://schemas.microsoft.com/office/drawing/2014/main" id="{3DAB9997-C65B-46D7-A011-12CC04F885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9127827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Gráfico"/>
          <p:cNvGraphicFramePr/>
          <p:nvPr>
            <p:extLst>
              <p:ext uri="{D42A27DB-BD31-4B8C-83A1-F6EECF244321}">
                <p14:modId xmlns:p14="http://schemas.microsoft.com/office/powerpoint/2010/main" val="2386138396"/>
              </p:ext>
            </p:extLst>
          </p:nvPr>
        </p:nvGraphicFramePr>
        <p:xfrm>
          <a:off x="2619413" y="1484785"/>
          <a:ext cx="7013114" cy="4688601"/>
        </p:xfrm>
        <a:graphic>
          <a:graphicData uri="http://schemas.openxmlformats.org/drawingml/2006/chart">
            <c:chart xmlns:c="http://schemas.openxmlformats.org/drawingml/2006/chart" xmlns:r="http://schemas.openxmlformats.org/officeDocument/2006/relationships" r:id="rId3"/>
          </a:graphicData>
        </a:graphic>
      </p:graphicFrame>
      <p:sp>
        <p:nvSpPr>
          <p:cNvPr id="5" name="4 CuadroTexto"/>
          <p:cNvSpPr txBox="1"/>
          <p:nvPr/>
        </p:nvSpPr>
        <p:spPr>
          <a:xfrm>
            <a:off x="2886983" y="5661248"/>
            <a:ext cx="3429000" cy="338554"/>
          </a:xfrm>
          <a:prstGeom prst="rect">
            <a:avLst/>
          </a:prstGeom>
          <a:noFill/>
        </p:spPr>
        <p:txBody>
          <a:bodyPr wrap="square" rtlCol="0">
            <a:spAutoFit/>
          </a:bodyPr>
          <a:lstStyle/>
          <a:p>
            <a:pPr algn="ctr"/>
            <a:r>
              <a:rPr lang="en-US" sz="1600" dirty="0">
                <a:latin typeface="Signika" pitchFamily="50" charset="0"/>
              </a:rPr>
              <a:t>At rest</a:t>
            </a:r>
          </a:p>
        </p:txBody>
      </p:sp>
      <p:sp>
        <p:nvSpPr>
          <p:cNvPr id="6" name="5 CuadroTexto"/>
          <p:cNvSpPr txBox="1"/>
          <p:nvPr/>
        </p:nvSpPr>
        <p:spPr>
          <a:xfrm>
            <a:off x="6223277" y="5661248"/>
            <a:ext cx="3283441" cy="338554"/>
          </a:xfrm>
          <a:prstGeom prst="rect">
            <a:avLst/>
          </a:prstGeom>
          <a:noFill/>
        </p:spPr>
        <p:txBody>
          <a:bodyPr wrap="square" rtlCol="0">
            <a:spAutoFit/>
          </a:bodyPr>
          <a:lstStyle/>
          <a:p>
            <a:pPr algn="ctr"/>
            <a:r>
              <a:rPr lang="en-US" sz="1600" dirty="0">
                <a:latin typeface="Signika" pitchFamily="50" charset="0"/>
              </a:rPr>
              <a:t>After 10 meters walking</a:t>
            </a:r>
          </a:p>
        </p:txBody>
      </p:sp>
      <p:sp>
        <p:nvSpPr>
          <p:cNvPr id="11" name="3 CuadroTexto"/>
          <p:cNvSpPr txBox="1"/>
          <p:nvPr/>
        </p:nvSpPr>
        <p:spPr>
          <a:xfrm>
            <a:off x="2966619" y="404665"/>
            <a:ext cx="6318702" cy="550279"/>
          </a:xfrm>
          <a:prstGeom prst="rect">
            <a:avLst/>
          </a:prstGeom>
          <a:noFill/>
        </p:spPr>
        <p:txBody>
          <a:bodyPr wrap="square" rtlCol="0">
            <a:spAutoFit/>
          </a:bodyPr>
          <a:lstStyle/>
          <a:p>
            <a:pPr algn="ctr">
              <a:lnSpc>
                <a:spcPct val="93000"/>
              </a:lnSpc>
              <a:buClr>
                <a:srgbClr val="000000"/>
              </a:buClr>
              <a:defRPr/>
            </a:pPr>
            <a:r>
              <a:rPr lang="en-US" sz="3200" b="1" dirty="0">
                <a:solidFill>
                  <a:srgbClr val="48A23F"/>
                </a:solidFill>
                <a:latin typeface="Signika" panose="02010003020600000004" pitchFamily="50" charset="0"/>
              </a:rPr>
              <a:t>Heart rate vascular group</a:t>
            </a:r>
            <a:endParaRPr lang="en-US" sz="3200" dirty="0">
              <a:solidFill>
                <a:srgbClr val="48A23F"/>
              </a:solidFill>
              <a:latin typeface="Signika" panose="02010003020600000004" pitchFamily="50" charset="0"/>
            </a:endParaRPr>
          </a:p>
        </p:txBody>
      </p:sp>
      <p:sp>
        <p:nvSpPr>
          <p:cNvPr id="8" name="CuadroTexto 7"/>
          <p:cNvSpPr txBox="1"/>
          <p:nvPr/>
        </p:nvSpPr>
        <p:spPr>
          <a:xfrm>
            <a:off x="1507605" y="6488668"/>
            <a:ext cx="7203703" cy="369332"/>
          </a:xfrm>
          <a:prstGeom prst="rect">
            <a:avLst/>
          </a:prstGeom>
          <a:noFill/>
        </p:spPr>
        <p:txBody>
          <a:bodyPr wrap="none" rtlCol="0">
            <a:spAutoFit/>
          </a:bodyPr>
          <a:lstStyle/>
          <a:p>
            <a:r>
              <a:rPr lang="es-ES" dirty="0" err="1"/>
              <a:t>Results</a:t>
            </a:r>
            <a:r>
              <a:rPr lang="es-ES" dirty="0"/>
              <a:t> of </a:t>
            </a:r>
            <a:r>
              <a:rPr lang="es-ES" dirty="0" err="1"/>
              <a:t>the</a:t>
            </a:r>
            <a:r>
              <a:rPr lang="es-ES" dirty="0"/>
              <a:t> </a:t>
            </a:r>
            <a:r>
              <a:rPr lang="es-ES" dirty="0" err="1"/>
              <a:t>Clinical</a:t>
            </a:r>
            <a:r>
              <a:rPr lang="es-ES" dirty="0"/>
              <a:t> Trial </a:t>
            </a:r>
            <a:r>
              <a:rPr lang="es-ES" dirty="0" err="1"/>
              <a:t>Performed</a:t>
            </a:r>
            <a:r>
              <a:rPr lang="es-ES" dirty="0"/>
              <a:t> </a:t>
            </a:r>
            <a:r>
              <a:rPr lang="es-ES" dirty="0" err="1"/>
              <a:t>with</a:t>
            </a:r>
            <a:r>
              <a:rPr lang="es-ES" dirty="0"/>
              <a:t> </a:t>
            </a:r>
            <a:r>
              <a:rPr lang="es-ES" dirty="0" err="1"/>
              <a:t>the</a:t>
            </a:r>
            <a:r>
              <a:rPr lang="es-ES" dirty="0"/>
              <a:t> </a:t>
            </a:r>
            <a:r>
              <a:rPr lang="es-ES" dirty="0" err="1"/>
              <a:t>Keep</a:t>
            </a:r>
            <a:r>
              <a:rPr lang="es-ES" dirty="0"/>
              <a:t> </a:t>
            </a:r>
            <a:r>
              <a:rPr lang="es-ES" dirty="0" err="1"/>
              <a:t>Walking</a:t>
            </a:r>
            <a:r>
              <a:rPr lang="es-ES" dirty="0"/>
              <a:t> </a:t>
            </a:r>
            <a:r>
              <a:rPr lang="es-ES" dirty="0" err="1"/>
              <a:t>Implant</a:t>
            </a:r>
            <a:endParaRPr lang="es-ES" dirty="0"/>
          </a:p>
        </p:txBody>
      </p:sp>
      <p:pic>
        <p:nvPicPr>
          <p:cNvPr id="9" name="Imagen 8"/>
          <p:cNvPicPr>
            <a:picLocks noChangeAspect="1"/>
          </p:cNvPicPr>
          <p:nvPr/>
        </p:nvPicPr>
        <p:blipFill>
          <a:blip r:embed="rId4"/>
          <a:stretch>
            <a:fillRect/>
          </a:stretch>
        </p:blipFill>
        <p:spPr>
          <a:xfrm rot="10800000">
            <a:off x="11235559" y="6619291"/>
            <a:ext cx="956441" cy="238709"/>
          </a:xfrm>
          <a:prstGeom prst="rect">
            <a:avLst/>
          </a:prstGeom>
        </p:spPr>
      </p:pic>
      <p:sp>
        <p:nvSpPr>
          <p:cNvPr id="19" name="Elipse 1"/>
          <p:cNvSpPr/>
          <p:nvPr/>
        </p:nvSpPr>
        <p:spPr>
          <a:xfrm rot="1326636">
            <a:off x="4698790" y="3189851"/>
            <a:ext cx="1470130" cy="576064"/>
          </a:xfrm>
          <a:prstGeom prst="ellipse">
            <a:avLst/>
          </a:prstGeom>
          <a:noFill/>
          <a:ln w="508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CuadroTexto"/>
          <p:cNvSpPr txBox="1"/>
          <p:nvPr/>
        </p:nvSpPr>
        <p:spPr>
          <a:xfrm>
            <a:off x="8092810" y="1300384"/>
            <a:ext cx="3620969" cy="954107"/>
          </a:xfrm>
          <a:prstGeom prst="rect">
            <a:avLst/>
          </a:prstGeom>
          <a:noFill/>
          <a:ln w="50800">
            <a:solidFill>
              <a:srgbClr val="00B0F0"/>
            </a:solidFill>
          </a:ln>
        </p:spPr>
        <p:txBody>
          <a:bodyPr wrap="square" rtlCol="0">
            <a:spAutoFit/>
          </a:bodyPr>
          <a:lstStyle/>
          <a:p>
            <a:r>
              <a:rPr lang="es-ES" sz="2800" b="1" dirty="0" err="1">
                <a:solidFill>
                  <a:srgbClr val="00B0F0"/>
                </a:solidFill>
              </a:rPr>
              <a:t>Indicates</a:t>
            </a:r>
            <a:r>
              <a:rPr lang="es-ES" sz="2800" b="1" dirty="0">
                <a:solidFill>
                  <a:srgbClr val="00B0F0"/>
                </a:solidFill>
              </a:rPr>
              <a:t> general </a:t>
            </a:r>
            <a:r>
              <a:rPr lang="es-ES" sz="2800" b="1" dirty="0" err="1">
                <a:solidFill>
                  <a:srgbClr val="00B0F0"/>
                </a:solidFill>
              </a:rPr>
              <a:t>health</a:t>
            </a:r>
            <a:r>
              <a:rPr lang="es-ES" sz="2800" b="1" dirty="0">
                <a:solidFill>
                  <a:srgbClr val="00B0F0"/>
                </a:solidFill>
              </a:rPr>
              <a:t> </a:t>
            </a:r>
            <a:r>
              <a:rPr lang="es-ES" sz="2800" b="1" dirty="0" err="1">
                <a:solidFill>
                  <a:srgbClr val="00B0F0"/>
                </a:solidFill>
              </a:rPr>
              <a:t>improvement</a:t>
            </a:r>
            <a:endParaRPr lang="es-ES" sz="2800" b="1" dirty="0">
              <a:solidFill>
                <a:srgbClr val="00B0F0"/>
              </a:solidFill>
            </a:endParaRPr>
          </a:p>
        </p:txBody>
      </p:sp>
      <p:cxnSp>
        <p:nvCxnSpPr>
          <p:cNvPr id="21" name="20 Conector recto de flecha"/>
          <p:cNvCxnSpPr/>
          <p:nvPr/>
        </p:nvCxnSpPr>
        <p:spPr>
          <a:xfrm flipV="1">
            <a:off x="5953759" y="2356091"/>
            <a:ext cx="2139051" cy="895109"/>
          </a:xfrm>
          <a:prstGeom prst="straightConnector1">
            <a:avLst/>
          </a:prstGeom>
          <a:ln w="73025">
            <a:solidFill>
              <a:srgbClr val="00B0F0"/>
            </a:solidFill>
            <a:tailEnd type="arrow"/>
          </a:ln>
        </p:spPr>
        <p:style>
          <a:lnRef idx="1">
            <a:schemeClr val="accent1"/>
          </a:lnRef>
          <a:fillRef idx="0">
            <a:schemeClr val="accent1"/>
          </a:fillRef>
          <a:effectRef idx="0">
            <a:schemeClr val="accent1"/>
          </a:effectRef>
          <a:fontRef idx="minor">
            <a:schemeClr val="tx1"/>
          </a:fontRef>
        </p:style>
      </p:cxnSp>
      <p:pic>
        <p:nvPicPr>
          <p:cNvPr id="12" name="Bilde 11">
            <a:extLst>
              <a:ext uri="{FF2B5EF4-FFF2-40B4-BE49-F238E27FC236}">
                <a16:creationId xmlns:a16="http://schemas.microsoft.com/office/drawing/2014/main" id="{AA7C655E-355E-485D-A94A-48317CEEFB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85581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513502" y="404664"/>
            <a:ext cx="6833666" cy="584775"/>
          </a:xfrm>
          <a:prstGeom prst="rect">
            <a:avLst/>
          </a:prstGeom>
          <a:noFill/>
        </p:spPr>
        <p:txBody>
          <a:bodyPr wrap="none" rtlCol="0">
            <a:spAutoFit/>
          </a:bodyPr>
          <a:lstStyle/>
          <a:p>
            <a:r>
              <a:rPr lang="en-US" sz="3200" b="1" dirty="0">
                <a:solidFill>
                  <a:srgbClr val="48A23F"/>
                </a:solidFill>
                <a:latin typeface="Signika" panose="02010003020600000004" pitchFamily="50" charset="0"/>
              </a:rPr>
              <a:t>Oxygen consumption vascular group</a:t>
            </a:r>
          </a:p>
        </p:txBody>
      </p:sp>
      <p:graphicFrame>
        <p:nvGraphicFramePr>
          <p:cNvPr id="5" name="Gráfico 4"/>
          <p:cNvGraphicFramePr/>
          <p:nvPr/>
        </p:nvGraphicFramePr>
        <p:xfrm>
          <a:off x="3048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CuadroTexto 2"/>
          <p:cNvSpPr txBox="1"/>
          <p:nvPr/>
        </p:nvSpPr>
        <p:spPr>
          <a:xfrm>
            <a:off x="3215681" y="5589241"/>
            <a:ext cx="6131487" cy="307777"/>
          </a:xfrm>
          <a:prstGeom prst="rect">
            <a:avLst/>
          </a:prstGeom>
          <a:noFill/>
        </p:spPr>
        <p:txBody>
          <a:bodyPr wrap="none" rtlCol="0">
            <a:spAutoFit/>
          </a:bodyPr>
          <a:lstStyle/>
          <a:p>
            <a:r>
              <a:rPr lang="es-ES" sz="1400" dirty="0" err="1">
                <a:latin typeface="Signika" panose="02010003020600000004" pitchFamily="50" charset="0"/>
              </a:rPr>
              <a:t>Augment</a:t>
            </a:r>
            <a:r>
              <a:rPr lang="es-ES" sz="1400" dirty="0">
                <a:latin typeface="Signika" panose="02010003020600000004" pitchFamily="50" charset="0"/>
              </a:rPr>
              <a:t> of O</a:t>
            </a:r>
            <a:r>
              <a:rPr lang="es-ES" sz="1400" baseline="-25000" dirty="0">
                <a:latin typeface="Signika" panose="02010003020600000004" pitchFamily="50" charset="0"/>
              </a:rPr>
              <a:t>2</a:t>
            </a:r>
            <a:r>
              <a:rPr lang="es-ES" sz="1400" dirty="0">
                <a:latin typeface="Signika" panose="02010003020600000004" pitchFamily="50" charset="0"/>
              </a:rPr>
              <a:t> </a:t>
            </a:r>
            <a:r>
              <a:rPr lang="es-ES" sz="1400" dirty="0" err="1">
                <a:latin typeface="Signika" panose="02010003020600000004" pitchFamily="50" charset="0"/>
              </a:rPr>
              <a:t>consumption</a:t>
            </a:r>
            <a:r>
              <a:rPr lang="es-ES" sz="1400" dirty="0">
                <a:latin typeface="Signika" panose="02010003020600000004" pitchFamily="50" charset="0"/>
              </a:rPr>
              <a:t> </a:t>
            </a:r>
            <a:r>
              <a:rPr lang="es-ES" sz="1400" dirty="0" err="1">
                <a:latin typeface="Signika" panose="02010003020600000004" pitchFamily="50" charset="0"/>
              </a:rPr>
              <a:t>indicates</a:t>
            </a:r>
            <a:r>
              <a:rPr lang="es-ES" sz="1400" dirty="0">
                <a:latin typeface="Signika" panose="02010003020600000004" pitchFamily="50" charset="0"/>
              </a:rPr>
              <a:t> </a:t>
            </a:r>
            <a:r>
              <a:rPr lang="es-ES" sz="1400" dirty="0" err="1">
                <a:latin typeface="Signika" panose="02010003020600000004" pitchFamily="50" charset="0"/>
              </a:rPr>
              <a:t>an</a:t>
            </a:r>
            <a:r>
              <a:rPr lang="es-ES" sz="1400" dirty="0">
                <a:latin typeface="Signika" panose="02010003020600000004" pitchFamily="50" charset="0"/>
              </a:rPr>
              <a:t> </a:t>
            </a:r>
            <a:r>
              <a:rPr lang="es-ES" sz="1400" dirty="0" err="1">
                <a:latin typeface="Signika" panose="02010003020600000004" pitchFamily="50" charset="0"/>
              </a:rPr>
              <a:t>improvement</a:t>
            </a:r>
            <a:r>
              <a:rPr lang="es-ES" sz="1400" dirty="0">
                <a:latin typeface="Signika" panose="02010003020600000004" pitchFamily="50" charset="0"/>
              </a:rPr>
              <a:t> of general </a:t>
            </a:r>
            <a:r>
              <a:rPr lang="es-ES" sz="1400" dirty="0" err="1">
                <a:latin typeface="Signika" panose="02010003020600000004" pitchFamily="50" charset="0"/>
              </a:rPr>
              <a:t>health</a:t>
            </a:r>
            <a:r>
              <a:rPr lang="es-ES" sz="1400" dirty="0">
                <a:latin typeface="Signika" panose="02010003020600000004" pitchFamily="50" charset="0"/>
              </a:rPr>
              <a:t> status</a:t>
            </a:r>
          </a:p>
        </p:txBody>
      </p:sp>
      <p:cxnSp>
        <p:nvCxnSpPr>
          <p:cNvPr id="6" name="Conector recto de flecha 5"/>
          <p:cNvCxnSpPr/>
          <p:nvPr/>
        </p:nvCxnSpPr>
        <p:spPr>
          <a:xfrm flipV="1">
            <a:off x="5015880" y="1916832"/>
            <a:ext cx="1224136" cy="288032"/>
          </a:xfrm>
          <a:prstGeom prst="straightConnector1">
            <a:avLst/>
          </a:prstGeom>
          <a:ln w="31750">
            <a:solidFill>
              <a:srgbClr val="48A23F"/>
            </a:solidFill>
            <a:tailEnd type="triangle"/>
          </a:ln>
        </p:spPr>
        <p:style>
          <a:lnRef idx="1">
            <a:schemeClr val="accent1"/>
          </a:lnRef>
          <a:fillRef idx="0">
            <a:schemeClr val="accent1"/>
          </a:fillRef>
          <a:effectRef idx="0">
            <a:schemeClr val="accent1"/>
          </a:effectRef>
          <a:fontRef idx="minor">
            <a:schemeClr val="tx1"/>
          </a:fontRef>
        </p:style>
      </p:cxnSp>
      <p:sp>
        <p:nvSpPr>
          <p:cNvPr id="7" name="CuadroTexto 6"/>
          <p:cNvSpPr txBox="1"/>
          <p:nvPr/>
        </p:nvSpPr>
        <p:spPr>
          <a:xfrm>
            <a:off x="1516733" y="6488668"/>
            <a:ext cx="7203703" cy="369332"/>
          </a:xfrm>
          <a:prstGeom prst="rect">
            <a:avLst/>
          </a:prstGeom>
          <a:noFill/>
        </p:spPr>
        <p:txBody>
          <a:bodyPr wrap="none" rtlCol="0">
            <a:spAutoFit/>
          </a:bodyPr>
          <a:lstStyle/>
          <a:p>
            <a:r>
              <a:rPr lang="es-ES" dirty="0" err="1"/>
              <a:t>Results</a:t>
            </a:r>
            <a:r>
              <a:rPr lang="es-ES" dirty="0"/>
              <a:t> of </a:t>
            </a:r>
            <a:r>
              <a:rPr lang="es-ES" dirty="0" err="1"/>
              <a:t>the</a:t>
            </a:r>
            <a:r>
              <a:rPr lang="es-ES" dirty="0"/>
              <a:t> </a:t>
            </a:r>
            <a:r>
              <a:rPr lang="es-ES" dirty="0" err="1"/>
              <a:t>Clinical</a:t>
            </a:r>
            <a:r>
              <a:rPr lang="es-ES" dirty="0"/>
              <a:t> Trial </a:t>
            </a:r>
            <a:r>
              <a:rPr lang="es-ES" dirty="0" err="1"/>
              <a:t>Performed</a:t>
            </a:r>
            <a:r>
              <a:rPr lang="es-ES" dirty="0"/>
              <a:t> </a:t>
            </a:r>
            <a:r>
              <a:rPr lang="es-ES" dirty="0" err="1"/>
              <a:t>with</a:t>
            </a:r>
            <a:r>
              <a:rPr lang="es-ES" dirty="0"/>
              <a:t> </a:t>
            </a:r>
            <a:r>
              <a:rPr lang="es-ES" dirty="0" err="1"/>
              <a:t>the</a:t>
            </a:r>
            <a:r>
              <a:rPr lang="es-ES" dirty="0"/>
              <a:t> </a:t>
            </a:r>
            <a:r>
              <a:rPr lang="es-ES" dirty="0" err="1"/>
              <a:t>Keep</a:t>
            </a:r>
            <a:r>
              <a:rPr lang="es-ES" dirty="0"/>
              <a:t> </a:t>
            </a:r>
            <a:r>
              <a:rPr lang="es-ES" dirty="0" err="1"/>
              <a:t>Walking</a:t>
            </a:r>
            <a:r>
              <a:rPr lang="es-ES" dirty="0"/>
              <a:t> </a:t>
            </a:r>
            <a:r>
              <a:rPr lang="es-ES" dirty="0" err="1"/>
              <a:t>Implant</a:t>
            </a:r>
            <a:endParaRPr lang="es-ES" dirty="0"/>
          </a:p>
        </p:txBody>
      </p:sp>
      <p:pic>
        <p:nvPicPr>
          <p:cNvPr id="8" name="Imagen 7"/>
          <p:cNvPicPr>
            <a:picLocks noChangeAspect="1"/>
          </p:cNvPicPr>
          <p:nvPr/>
        </p:nvPicPr>
        <p:blipFill>
          <a:blip r:embed="rId3"/>
          <a:stretch>
            <a:fillRect/>
          </a:stretch>
        </p:blipFill>
        <p:spPr>
          <a:xfrm rot="10800000">
            <a:off x="11235559" y="6619291"/>
            <a:ext cx="956441" cy="238709"/>
          </a:xfrm>
          <a:prstGeom prst="rect">
            <a:avLst/>
          </a:prstGeom>
        </p:spPr>
      </p:pic>
      <p:pic>
        <p:nvPicPr>
          <p:cNvPr id="9" name="Bilde 8">
            <a:extLst>
              <a:ext uri="{FF2B5EF4-FFF2-40B4-BE49-F238E27FC236}">
                <a16:creationId xmlns:a16="http://schemas.microsoft.com/office/drawing/2014/main" id="{74D77E74-5B1E-4140-8160-E69EAB0C3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6063196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002486" y="620689"/>
            <a:ext cx="4194033" cy="646331"/>
          </a:xfrm>
          <a:prstGeom prst="rect">
            <a:avLst/>
          </a:prstGeom>
        </p:spPr>
        <p:txBody>
          <a:bodyPr wrap="none">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Summary of Results</a:t>
            </a:r>
          </a:p>
        </p:txBody>
      </p:sp>
      <p:graphicFrame>
        <p:nvGraphicFramePr>
          <p:cNvPr id="4" name="Marcador de contenido 4"/>
          <p:cNvGraphicFramePr>
            <a:graphicFrameLocks/>
          </p:cNvGraphicFramePr>
          <p:nvPr>
            <p:extLst>
              <p:ext uri="{D42A27DB-BD31-4B8C-83A1-F6EECF244321}">
                <p14:modId xmlns:p14="http://schemas.microsoft.com/office/powerpoint/2010/main" val="264080947"/>
              </p:ext>
            </p:extLst>
          </p:nvPr>
        </p:nvGraphicFramePr>
        <p:xfrm>
          <a:off x="2052320" y="1991360"/>
          <a:ext cx="7772400" cy="3520849"/>
        </p:xfrm>
        <a:graphic>
          <a:graphicData uri="http://schemas.openxmlformats.org/drawingml/2006/table">
            <a:tbl>
              <a:tblPr firstRow="1" bandRow="1"/>
              <a:tblGrid>
                <a:gridCol w="3192887">
                  <a:extLst>
                    <a:ext uri="{9D8B030D-6E8A-4147-A177-3AD203B41FA5}">
                      <a16:colId xmlns:a16="http://schemas.microsoft.com/office/drawing/2014/main" val="20000"/>
                    </a:ext>
                  </a:extLst>
                </a:gridCol>
                <a:gridCol w="2283353">
                  <a:extLst>
                    <a:ext uri="{9D8B030D-6E8A-4147-A177-3AD203B41FA5}">
                      <a16:colId xmlns:a16="http://schemas.microsoft.com/office/drawing/2014/main" val="20001"/>
                    </a:ext>
                  </a:extLst>
                </a:gridCol>
                <a:gridCol w="2296160">
                  <a:extLst>
                    <a:ext uri="{9D8B030D-6E8A-4147-A177-3AD203B41FA5}">
                      <a16:colId xmlns:a16="http://schemas.microsoft.com/office/drawing/2014/main" val="20002"/>
                    </a:ext>
                  </a:extLst>
                </a:gridCol>
              </a:tblGrid>
              <a:tr h="385606">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sz="2000" noProof="0" dirty="0">
                          <a:solidFill>
                            <a:schemeClr val="tx1"/>
                          </a:solidFill>
                          <a:latin typeface="Signika" panose="02010003020600000004" pitchFamily="50" charset="0"/>
                        </a:rPr>
                        <a:t>VARIABLE</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sz="2000" noProof="0" dirty="0">
                          <a:solidFill>
                            <a:schemeClr val="tx1"/>
                          </a:solidFill>
                          <a:latin typeface="Signika" panose="02010003020600000004" pitchFamily="50" charset="0"/>
                        </a:rPr>
                        <a:t>GENERAL</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pPr algn="ctr"/>
                      <a:r>
                        <a:rPr lang="en-US" sz="2000" noProof="0" dirty="0">
                          <a:solidFill>
                            <a:schemeClr val="tx1"/>
                          </a:solidFill>
                          <a:latin typeface="Signika" panose="02010003020600000004" pitchFamily="50" charset="0"/>
                        </a:rPr>
                        <a:t>VASCULAR</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93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sz="1800" baseline="0" noProof="0" dirty="0">
                          <a:solidFill>
                            <a:schemeClr val="tx1"/>
                          </a:solidFill>
                          <a:latin typeface="Signika" panose="02010003020600000004" pitchFamily="50" charset="0"/>
                        </a:rPr>
                        <a:t>2 minutes distance covered</a:t>
                      </a:r>
                      <a:endParaRPr lang="en-US" sz="1800"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50"/>
                          </a:solidFill>
                        </a:rPr>
                        <a:t>+23,60%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s-ES" sz="2800" b="1"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593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sz="1800" noProof="0" dirty="0">
                          <a:solidFill>
                            <a:schemeClr val="tx1"/>
                          </a:solidFill>
                          <a:latin typeface="Signika" panose="02010003020600000004" pitchFamily="50" charset="0"/>
                        </a:rPr>
                        <a:t>Velocity (m/min)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50"/>
                          </a:solidFill>
                        </a:rPr>
                        <a:t>+23,60%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s-ES" sz="2800" b="1"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93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sz="1800" b="1" noProof="0" dirty="0">
                          <a:solidFill>
                            <a:schemeClr val="tx1"/>
                          </a:solidFill>
                          <a:latin typeface="Signika" panose="02010003020600000004" pitchFamily="50" charset="0"/>
                        </a:rPr>
                        <a:t>VAS pain scale </a:t>
                      </a:r>
                      <a:endParaRPr lang="en-US" sz="1800"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50"/>
                          </a:solidFill>
                        </a:rPr>
                        <a:t>-87,20%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50"/>
                          </a:solidFill>
                        </a:rPr>
                        <a:t>-69,40%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51409">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algn="l" defTabSz="685800" rtl="0" eaLnBrk="1" latinLnBrk="0" hangingPunct="1"/>
                      <a:r>
                        <a:rPr lang="en-US" sz="1800" kern="1200" noProof="0" dirty="0">
                          <a:solidFill>
                            <a:schemeClr val="tx1"/>
                          </a:solidFill>
                          <a:latin typeface="Signika" panose="02010003020600000004" pitchFamily="50" charset="0"/>
                          <a:ea typeface="+mn-ea"/>
                          <a:cs typeface="+mn-cs"/>
                        </a:rPr>
                        <a:t>Daily hours of prosthesis 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50"/>
                          </a:solidFill>
                        </a:rPr>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50"/>
                          </a:solidFill>
                        </a:rPr>
                        <a:t>+18,00%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593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sz="1800" noProof="0" dirty="0">
                          <a:solidFill>
                            <a:schemeClr val="tx1"/>
                          </a:solidFill>
                          <a:latin typeface="Signika" panose="02010003020600000004" pitchFamily="50" charset="0"/>
                        </a:rPr>
                        <a:t>Oxygen consumption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F0"/>
                          </a:solidFill>
                        </a:rPr>
                        <a:t>+9,20%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es-ES" sz="2800" b="1"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593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sz="1800" noProof="0" dirty="0">
                          <a:solidFill>
                            <a:schemeClr val="tx1"/>
                          </a:solidFill>
                          <a:latin typeface="Signika" panose="02010003020600000004" pitchFamily="50" charset="0"/>
                        </a:rPr>
                        <a:t>BMD Femoral Neck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r>
                        <a:rPr lang="es-ES" sz="2400" b="1" dirty="0">
                          <a:solidFill>
                            <a:srgbClr val="00B0F0"/>
                          </a:solidFill>
                        </a:rPr>
                        <a:t>+10,10%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algn="ctr"/>
                      <a:endParaRPr lang="fr-FR" noProof="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pic>
        <p:nvPicPr>
          <p:cNvPr id="7" name="Imagen 6"/>
          <p:cNvPicPr>
            <a:picLocks noChangeAspect="1"/>
          </p:cNvPicPr>
          <p:nvPr/>
        </p:nvPicPr>
        <p:blipFill>
          <a:blip r:embed="rId3"/>
          <a:stretch>
            <a:fillRect/>
          </a:stretch>
        </p:blipFill>
        <p:spPr>
          <a:xfrm rot="10800000">
            <a:off x="11235557" y="6619290"/>
            <a:ext cx="956441" cy="238709"/>
          </a:xfrm>
          <a:prstGeom prst="rect">
            <a:avLst/>
          </a:prstGeom>
        </p:spPr>
      </p:pic>
      <p:sp>
        <p:nvSpPr>
          <p:cNvPr id="14" name="13 CuadroTexto"/>
          <p:cNvSpPr txBox="1"/>
          <p:nvPr/>
        </p:nvSpPr>
        <p:spPr>
          <a:xfrm>
            <a:off x="7813040" y="2377440"/>
            <a:ext cx="1737360" cy="523220"/>
          </a:xfrm>
          <a:prstGeom prst="rect">
            <a:avLst/>
          </a:prstGeom>
          <a:noFill/>
        </p:spPr>
        <p:txBody>
          <a:bodyPr wrap="square" rtlCol="0">
            <a:spAutoFit/>
          </a:bodyPr>
          <a:lstStyle/>
          <a:p>
            <a:r>
              <a:rPr lang="es-ES" sz="2800" b="1" dirty="0">
                <a:solidFill>
                  <a:srgbClr val="00B050"/>
                </a:solidFill>
              </a:rPr>
              <a:t>+27,58%</a:t>
            </a:r>
          </a:p>
        </p:txBody>
      </p:sp>
      <p:sp>
        <p:nvSpPr>
          <p:cNvPr id="15" name="14 CuadroTexto"/>
          <p:cNvSpPr txBox="1"/>
          <p:nvPr/>
        </p:nvSpPr>
        <p:spPr>
          <a:xfrm>
            <a:off x="7813040" y="2900660"/>
            <a:ext cx="1737360" cy="523220"/>
          </a:xfrm>
          <a:prstGeom prst="rect">
            <a:avLst/>
          </a:prstGeom>
          <a:noFill/>
        </p:spPr>
        <p:txBody>
          <a:bodyPr wrap="square" rtlCol="0">
            <a:spAutoFit/>
          </a:bodyPr>
          <a:lstStyle/>
          <a:p>
            <a:r>
              <a:rPr lang="es-ES" sz="2800" b="1" dirty="0">
                <a:solidFill>
                  <a:srgbClr val="00B050"/>
                </a:solidFill>
              </a:rPr>
              <a:t>+27,58%</a:t>
            </a:r>
          </a:p>
        </p:txBody>
      </p:sp>
      <p:sp>
        <p:nvSpPr>
          <p:cNvPr id="16" name="15 CuadroTexto"/>
          <p:cNvSpPr txBox="1"/>
          <p:nvPr/>
        </p:nvSpPr>
        <p:spPr>
          <a:xfrm>
            <a:off x="7813040" y="4536460"/>
            <a:ext cx="1737360" cy="523220"/>
          </a:xfrm>
          <a:prstGeom prst="rect">
            <a:avLst/>
          </a:prstGeom>
          <a:noFill/>
        </p:spPr>
        <p:txBody>
          <a:bodyPr wrap="square" rtlCol="0">
            <a:spAutoFit/>
          </a:bodyPr>
          <a:lstStyle/>
          <a:p>
            <a:r>
              <a:rPr lang="es-ES" sz="2800" b="1" dirty="0">
                <a:solidFill>
                  <a:srgbClr val="00B050"/>
                </a:solidFill>
              </a:rPr>
              <a:t>+20,15%</a:t>
            </a:r>
          </a:p>
        </p:txBody>
      </p:sp>
      <p:pic>
        <p:nvPicPr>
          <p:cNvPr id="8" name="Bilde 7">
            <a:extLst>
              <a:ext uri="{FF2B5EF4-FFF2-40B4-BE49-F238E27FC236}">
                <a16:creationId xmlns:a16="http://schemas.microsoft.com/office/drawing/2014/main" id="{7C117CFB-7635-4295-AB5B-3A976B192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85618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15"/>
                                        </p:tgtEl>
                                      </p:cBhvr>
                                    </p:animEffect>
                                    <p:animScale>
                                      <p:cBhvr>
                                        <p:cTn id="10" dur="250" autoRev="1" fill="hold"/>
                                        <p:tgtEl>
                                          <p:spTgt spid="15"/>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16"/>
                                        </p:tgtEl>
                                      </p:cBhvr>
                                    </p:animEffect>
                                    <p:animScale>
                                      <p:cBhvr>
                                        <p:cTn id="15"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3741007881"/>
              </p:ext>
            </p:extLst>
          </p:nvPr>
        </p:nvGraphicFramePr>
        <p:xfrm>
          <a:off x="6172200" y="3124201"/>
          <a:ext cx="4076752" cy="2128725"/>
        </p:xfrm>
        <a:graphic>
          <a:graphicData uri="http://schemas.openxmlformats.org/drawingml/2006/table">
            <a:tbl>
              <a:tblPr firstRow="1" bandRow="1">
                <a:tableStyleId>{5C22544A-7EE6-4342-B048-85BDC9FD1C3A}</a:tableStyleId>
              </a:tblPr>
              <a:tblGrid>
                <a:gridCol w="2662471">
                  <a:extLst>
                    <a:ext uri="{9D8B030D-6E8A-4147-A177-3AD203B41FA5}">
                      <a16:colId xmlns:a16="http://schemas.microsoft.com/office/drawing/2014/main" val="20000"/>
                    </a:ext>
                  </a:extLst>
                </a:gridCol>
                <a:gridCol w="1414281">
                  <a:extLst>
                    <a:ext uri="{9D8B030D-6E8A-4147-A177-3AD203B41FA5}">
                      <a16:colId xmlns:a16="http://schemas.microsoft.com/office/drawing/2014/main" val="20001"/>
                    </a:ext>
                  </a:extLst>
                </a:gridCol>
              </a:tblGrid>
              <a:tr h="425745">
                <a:tc>
                  <a:txBody>
                    <a:bodyPr/>
                    <a:lstStyle/>
                    <a:p>
                      <a:r>
                        <a:rPr lang="de-DE" sz="1400" dirty="0">
                          <a:solidFill>
                            <a:schemeClr val="tx1"/>
                          </a:solidFill>
                          <a:latin typeface="Signika" panose="02010003020600000004" pitchFamily="50" charset="0"/>
                        </a:rPr>
                        <a:t>WALKING CAPACITY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p>
                      <a:r>
                        <a:rPr lang="de-DE" sz="1400" dirty="0">
                          <a:latin typeface="Signika" panose="02010003020600000004" pitchFamily="50" charset="0"/>
                        </a:rPr>
                        <a:t>N=23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0"/>
                  </a:ext>
                </a:extLst>
              </a:tr>
              <a:tr h="425745">
                <a:tc>
                  <a:txBody>
                    <a:bodyPr/>
                    <a:lstStyle/>
                    <a:p>
                      <a:r>
                        <a:rPr lang="de-DE" sz="1400" dirty="0">
                          <a:solidFill>
                            <a:schemeClr val="tx1"/>
                          </a:solidFill>
                          <a:latin typeface="Signika" panose="02010003020600000004" pitchFamily="50" charset="0"/>
                        </a:rPr>
                        <a:t>Independent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baseline="0" dirty="0">
                          <a:solidFill>
                            <a:schemeClr val="tx1"/>
                          </a:solidFill>
                          <a:latin typeface="Signika" panose="02010003020600000004" pitchFamily="50"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25745">
                <a:tc>
                  <a:txBody>
                    <a:bodyPr/>
                    <a:lstStyle/>
                    <a:p>
                      <a:r>
                        <a:rPr lang="de-DE" sz="1400" dirty="0">
                          <a:solidFill>
                            <a:schemeClr val="tx1"/>
                          </a:solidFill>
                          <a:latin typeface="Signika" panose="02010003020600000004" pitchFamily="50" charset="0"/>
                        </a:rPr>
                        <a:t>Walking stick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25745">
                <a:tc>
                  <a:txBody>
                    <a:bodyPr/>
                    <a:lstStyle/>
                    <a:p>
                      <a:r>
                        <a:rPr lang="en-US" sz="1400" noProof="0" dirty="0">
                          <a:solidFill>
                            <a:schemeClr val="tx1"/>
                          </a:solidFill>
                          <a:latin typeface="Signika" panose="02010003020600000004" pitchFamily="50" charset="0"/>
                        </a:rPr>
                        <a:t>1</a:t>
                      </a:r>
                      <a:r>
                        <a:rPr lang="en-US" sz="1400" baseline="0" noProof="0" dirty="0">
                          <a:solidFill>
                            <a:schemeClr val="tx1"/>
                          </a:solidFill>
                          <a:latin typeface="Signika" panose="02010003020600000004" pitchFamily="50" charset="0"/>
                        </a:rPr>
                        <a:t> Crutch</a:t>
                      </a:r>
                      <a:endParaRPr lang="en-US" sz="1400"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25745">
                <a:tc>
                  <a:txBody>
                    <a:bodyPr/>
                    <a:lstStyle/>
                    <a:p>
                      <a:r>
                        <a:rPr lang="en-US" sz="1400" noProof="0" dirty="0">
                          <a:solidFill>
                            <a:schemeClr val="tx1"/>
                          </a:solidFill>
                          <a:latin typeface="Signika" panose="02010003020600000004" pitchFamily="50" charset="0"/>
                        </a:rPr>
                        <a:t>2 Crutc</a:t>
                      </a:r>
                      <a:r>
                        <a:rPr lang="en-US" sz="1400" baseline="0" noProof="0" dirty="0">
                          <a:solidFill>
                            <a:schemeClr val="tx1"/>
                          </a:solidFill>
                          <a:latin typeface="Signika" panose="02010003020600000004" pitchFamily="50" charset="0"/>
                        </a:rPr>
                        <a:t>hes</a:t>
                      </a:r>
                      <a:endParaRPr lang="en-US" sz="1400" noProof="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4" name="CuadroTexto 3"/>
          <p:cNvSpPr txBox="1"/>
          <p:nvPr/>
        </p:nvSpPr>
        <p:spPr>
          <a:xfrm>
            <a:off x="3429001" y="2286000"/>
            <a:ext cx="770467" cy="369332"/>
          </a:xfrm>
          <a:prstGeom prst="rect">
            <a:avLst/>
          </a:prstGeom>
          <a:noFill/>
        </p:spPr>
        <p:txBody>
          <a:bodyPr wrap="none" rtlCol="0">
            <a:spAutoFit/>
          </a:bodyPr>
          <a:lstStyle/>
          <a:p>
            <a:pPr fontAlgn="base">
              <a:spcBef>
                <a:spcPct val="0"/>
              </a:spcBef>
              <a:spcAft>
                <a:spcPct val="0"/>
              </a:spcAft>
            </a:pPr>
            <a:r>
              <a:rPr lang="de-DE" dirty="0">
                <a:solidFill>
                  <a:prstClr val="white"/>
                </a:solidFill>
                <a:latin typeface="Signika" panose="02010003020600000004" pitchFamily="50" charset="0"/>
                <a:cs typeface="Arial" panose="020B0604020202020204" pitchFamily="34" charset="0"/>
              </a:rPr>
              <a:t>Initial</a:t>
            </a:r>
          </a:p>
        </p:txBody>
      </p:sp>
      <p:sp>
        <p:nvSpPr>
          <p:cNvPr id="5" name="Rectángulo 4"/>
          <p:cNvSpPr/>
          <p:nvPr/>
        </p:nvSpPr>
        <p:spPr>
          <a:xfrm>
            <a:off x="2682326" y="620689"/>
            <a:ext cx="6553397" cy="646331"/>
          </a:xfrm>
          <a:prstGeom prst="rect">
            <a:avLst/>
          </a:prstGeom>
        </p:spPr>
        <p:txBody>
          <a:bodyPr wrap="none">
            <a:spAutoFit/>
          </a:bodyPr>
          <a:lstStyle/>
          <a:p>
            <a:pPr algn="ctr" fontAlgn="base">
              <a:spcBef>
                <a:spcPct val="0"/>
              </a:spcBef>
              <a:spcAft>
                <a:spcPct val="0"/>
              </a:spcAft>
            </a:pPr>
            <a:r>
              <a:rPr lang="en-US" sz="3600" b="1" dirty="0">
                <a:solidFill>
                  <a:srgbClr val="48A23F"/>
                </a:solidFill>
                <a:latin typeface="Signika" pitchFamily="50" charset="0"/>
                <a:cs typeface="Arial" panose="020B0604020202020204" pitchFamily="34" charset="0"/>
              </a:rPr>
              <a:t>Technical</a:t>
            </a:r>
            <a:r>
              <a:rPr lang="en-US" sz="3200" b="1" dirty="0">
                <a:solidFill>
                  <a:srgbClr val="48A23F"/>
                </a:solidFill>
                <a:latin typeface="Signika" pitchFamily="50" charset="0"/>
                <a:cs typeface="Arial" panose="020B0604020202020204" pitchFamily="34" charset="0"/>
              </a:rPr>
              <a:t> </a:t>
            </a:r>
            <a:r>
              <a:rPr lang="en-US" sz="3600" b="1" dirty="0">
                <a:solidFill>
                  <a:srgbClr val="48A23F"/>
                </a:solidFill>
                <a:latin typeface="Signika" pitchFamily="50" charset="0"/>
                <a:cs typeface="Arial" panose="020B0604020202020204" pitchFamily="34" charset="0"/>
              </a:rPr>
              <a:t>aids vascular patients</a:t>
            </a:r>
          </a:p>
        </p:txBody>
      </p:sp>
      <p:graphicFrame>
        <p:nvGraphicFramePr>
          <p:cNvPr id="6" name="Tabla 5"/>
          <p:cNvGraphicFramePr>
            <a:graphicFrameLocks noGrp="1"/>
          </p:cNvGraphicFramePr>
          <p:nvPr>
            <p:extLst>
              <p:ext uri="{D42A27DB-BD31-4B8C-83A1-F6EECF244321}">
                <p14:modId xmlns:p14="http://schemas.microsoft.com/office/powerpoint/2010/main" val="1708815755"/>
              </p:ext>
            </p:extLst>
          </p:nvPr>
        </p:nvGraphicFramePr>
        <p:xfrm>
          <a:off x="1905000" y="3124200"/>
          <a:ext cx="4104456" cy="2162480"/>
        </p:xfrm>
        <a:graphic>
          <a:graphicData uri="http://schemas.openxmlformats.org/drawingml/2006/table">
            <a:tbl>
              <a:tblPr firstRow="1" bandRow="1">
                <a:tableStyleId>{5C22544A-7EE6-4342-B048-85BDC9FD1C3A}</a:tableStyleId>
              </a:tblPr>
              <a:tblGrid>
                <a:gridCol w="266429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432496">
                <a:tc>
                  <a:txBody>
                    <a:bodyPr/>
                    <a:lstStyle/>
                    <a:p>
                      <a:r>
                        <a:rPr lang="de-DE" sz="1400" dirty="0">
                          <a:solidFill>
                            <a:schemeClr val="tx1"/>
                          </a:solidFill>
                          <a:latin typeface="Signika" panose="02010003020600000004" pitchFamily="50" charset="0"/>
                        </a:rPr>
                        <a:t>WALKING CAPACITY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p>
                      <a:r>
                        <a:rPr lang="de-DE" sz="1400" dirty="0">
                          <a:latin typeface="Signika" panose="02010003020600000004" pitchFamily="50" charset="0"/>
                        </a:rPr>
                        <a:t>N=23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0"/>
                  </a:ext>
                </a:extLst>
              </a:tr>
              <a:tr h="432496">
                <a:tc>
                  <a:txBody>
                    <a:bodyPr/>
                    <a:lstStyle/>
                    <a:p>
                      <a:r>
                        <a:rPr lang="de-DE" sz="1400" dirty="0">
                          <a:solidFill>
                            <a:schemeClr val="tx1"/>
                          </a:solidFill>
                          <a:latin typeface="Signika" panose="02010003020600000004" pitchFamily="50" charset="0"/>
                        </a:rPr>
                        <a:t>Independent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32496">
                <a:tc>
                  <a:txBody>
                    <a:bodyPr/>
                    <a:lstStyle/>
                    <a:p>
                      <a:r>
                        <a:rPr lang="de-DE" sz="1400" dirty="0">
                          <a:solidFill>
                            <a:schemeClr val="tx1"/>
                          </a:solidFill>
                          <a:latin typeface="Signika" panose="02010003020600000004" pitchFamily="50" charset="0"/>
                        </a:rPr>
                        <a:t>Walking</a:t>
                      </a:r>
                      <a:r>
                        <a:rPr lang="de-DE" sz="1400" baseline="0" dirty="0">
                          <a:solidFill>
                            <a:schemeClr val="tx1"/>
                          </a:solidFill>
                          <a:latin typeface="Signika" panose="02010003020600000004" pitchFamily="50" charset="0"/>
                        </a:rPr>
                        <a:t> stick</a:t>
                      </a:r>
                      <a:endParaRPr lang="de-DE" sz="1400" dirty="0">
                        <a:solidFill>
                          <a:schemeClr val="tx1"/>
                        </a:solidFill>
                        <a:latin typeface="Signika" panose="02010003020600000004"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32496">
                <a:tc>
                  <a:txBody>
                    <a:bodyPr/>
                    <a:lstStyle/>
                    <a:p>
                      <a:r>
                        <a:rPr lang="en-US" sz="1400" noProof="0" dirty="0">
                          <a:solidFill>
                            <a:schemeClr val="tx1"/>
                          </a:solidFill>
                          <a:latin typeface="Signika" panose="02010003020600000004" pitchFamily="50" charset="0"/>
                        </a:rPr>
                        <a:t>1 Crutch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32496">
                <a:tc>
                  <a:txBody>
                    <a:bodyPr/>
                    <a:lstStyle/>
                    <a:p>
                      <a:r>
                        <a:rPr lang="en-US" sz="1400" noProof="0" dirty="0">
                          <a:solidFill>
                            <a:schemeClr val="tx1"/>
                          </a:solidFill>
                          <a:latin typeface="Signika" panose="02010003020600000004" pitchFamily="50" charset="0"/>
                        </a:rPr>
                        <a:t>2 Crutches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de-DE" sz="1400" dirty="0">
                          <a:solidFill>
                            <a:schemeClr val="tx1"/>
                          </a:solidFill>
                          <a:latin typeface="Signika" panose="02010003020600000004" pitchFamily="50"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2" name="CuadroTexto 1"/>
          <p:cNvSpPr txBox="1"/>
          <p:nvPr/>
        </p:nvSpPr>
        <p:spPr>
          <a:xfrm>
            <a:off x="2563735" y="5756920"/>
            <a:ext cx="6860211" cy="307777"/>
          </a:xfrm>
          <a:prstGeom prst="rect">
            <a:avLst/>
          </a:prstGeom>
          <a:noFill/>
        </p:spPr>
        <p:txBody>
          <a:bodyPr wrap="none" rtlCol="0">
            <a:spAutoFit/>
          </a:bodyPr>
          <a:lstStyle/>
          <a:p>
            <a:pPr fontAlgn="base">
              <a:spcBef>
                <a:spcPct val="0"/>
              </a:spcBef>
              <a:spcAft>
                <a:spcPct val="0"/>
              </a:spcAft>
            </a:pPr>
            <a:r>
              <a:rPr lang="en-US" sz="1400" b="1" dirty="0">
                <a:latin typeface="Signika" panose="02010003020600000004" pitchFamily="50" charset="0"/>
                <a:cs typeface="Arial" panose="020B0604020202020204" pitchFamily="34" charset="0"/>
              </a:rPr>
              <a:t>The Keep Walking Implant reduce the needs for walking aids and  increases autonomy </a:t>
            </a:r>
          </a:p>
        </p:txBody>
      </p:sp>
      <p:pic>
        <p:nvPicPr>
          <p:cNvPr id="9" name="Imagen 8"/>
          <p:cNvPicPr>
            <a:picLocks noChangeAspect="1"/>
          </p:cNvPicPr>
          <p:nvPr/>
        </p:nvPicPr>
        <p:blipFill>
          <a:blip r:embed="rId3"/>
          <a:stretch>
            <a:fillRect/>
          </a:stretch>
        </p:blipFill>
        <p:spPr>
          <a:xfrm rot="10800000">
            <a:off x="11235557" y="6619290"/>
            <a:ext cx="956441" cy="238709"/>
          </a:xfrm>
          <a:prstGeom prst="rect">
            <a:avLst/>
          </a:prstGeom>
        </p:spPr>
      </p:pic>
      <p:sp>
        <p:nvSpPr>
          <p:cNvPr id="8" name="Rectángulo 7"/>
          <p:cNvSpPr/>
          <p:nvPr/>
        </p:nvSpPr>
        <p:spPr>
          <a:xfrm>
            <a:off x="1823758" y="2470666"/>
            <a:ext cx="1064650" cy="461665"/>
          </a:xfrm>
          <a:prstGeom prst="rect">
            <a:avLst/>
          </a:prstGeom>
        </p:spPr>
        <p:txBody>
          <a:bodyPr wrap="none">
            <a:spAutoFit/>
          </a:bodyPr>
          <a:lstStyle/>
          <a:p>
            <a:r>
              <a:rPr lang="de-DE" sz="2400" b="1" dirty="0">
                <a:solidFill>
                  <a:srgbClr val="FF0000"/>
                </a:solidFill>
                <a:latin typeface="Signika" panose="02010003020600000004" pitchFamily="50" charset="0"/>
              </a:rPr>
              <a:t>Before</a:t>
            </a:r>
            <a:endParaRPr lang="es-ES" sz="2400" b="1" dirty="0">
              <a:solidFill>
                <a:srgbClr val="FF0000"/>
              </a:solidFill>
            </a:endParaRPr>
          </a:p>
        </p:txBody>
      </p:sp>
      <p:sp>
        <p:nvSpPr>
          <p:cNvPr id="10" name="Rectángulo 9"/>
          <p:cNvSpPr/>
          <p:nvPr/>
        </p:nvSpPr>
        <p:spPr>
          <a:xfrm>
            <a:off x="6069281" y="2470666"/>
            <a:ext cx="872675" cy="461665"/>
          </a:xfrm>
          <a:prstGeom prst="rect">
            <a:avLst/>
          </a:prstGeom>
        </p:spPr>
        <p:txBody>
          <a:bodyPr wrap="none">
            <a:spAutoFit/>
          </a:bodyPr>
          <a:lstStyle/>
          <a:p>
            <a:r>
              <a:rPr lang="de-DE" sz="2400" b="1" dirty="0">
                <a:solidFill>
                  <a:srgbClr val="00B050"/>
                </a:solidFill>
                <a:latin typeface="Signika" panose="02010003020600000004" pitchFamily="50" charset="0"/>
              </a:rPr>
              <a:t>After</a:t>
            </a:r>
            <a:endParaRPr lang="es-ES" sz="2400" b="1" dirty="0">
              <a:solidFill>
                <a:srgbClr val="00B050"/>
              </a:solidFill>
            </a:endParaRPr>
          </a:p>
        </p:txBody>
      </p:sp>
      <p:pic>
        <p:nvPicPr>
          <p:cNvPr id="11" name="Bilde 10">
            <a:extLst>
              <a:ext uri="{FF2B5EF4-FFF2-40B4-BE49-F238E27FC236}">
                <a16:creationId xmlns:a16="http://schemas.microsoft.com/office/drawing/2014/main" id="{A7381E83-A84D-4352-853F-5F524608C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1856145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title"/>
          </p:nvPr>
        </p:nvSpPr>
        <p:spPr>
          <a:xfrm>
            <a:off x="1981200" y="222881"/>
            <a:ext cx="8229600" cy="1143000"/>
          </a:xfrm>
        </p:spPr>
        <p:txBody>
          <a:bodyPr>
            <a:normAutofit/>
          </a:bodyPr>
          <a:lstStyle/>
          <a:p>
            <a:r>
              <a:rPr lang="en-US" sz="3200" b="1" dirty="0">
                <a:solidFill>
                  <a:srgbClr val="48A23F"/>
                </a:solidFill>
                <a:latin typeface="Signika" panose="02010003020600000004" pitchFamily="50" charset="0"/>
              </a:rPr>
              <a:t>What does the KeepWalking implant contribute to vascular patients?</a:t>
            </a:r>
          </a:p>
        </p:txBody>
      </p:sp>
      <p:sp>
        <p:nvSpPr>
          <p:cNvPr id="2" name="CuadroTexto 1"/>
          <p:cNvSpPr txBox="1"/>
          <p:nvPr/>
        </p:nvSpPr>
        <p:spPr>
          <a:xfrm>
            <a:off x="1793118" y="1052737"/>
            <a:ext cx="8417682" cy="4893647"/>
          </a:xfrm>
          <a:prstGeom prst="rect">
            <a:avLst/>
          </a:prstGeom>
          <a:noFill/>
        </p:spPr>
        <p:txBody>
          <a:bodyPr wrap="square" rtlCol="0">
            <a:spAutoFit/>
          </a:bodyPr>
          <a:lstStyle/>
          <a:p>
            <a:pPr algn="ctr"/>
            <a:endParaRPr lang="en-US" sz="2400" b="1" dirty="0">
              <a:solidFill>
                <a:srgbClr val="48A23F"/>
              </a:solidFill>
              <a:latin typeface="Signika" panose="02010003020600000004" pitchFamily="50" charset="0"/>
            </a:endParaRPr>
          </a:p>
          <a:p>
            <a:endParaRPr lang="en-US" sz="2400" dirty="0">
              <a:solidFill>
                <a:srgbClr val="48A23F"/>
              </a:solidFill>
              <a:latin typeface="Signika" panose="02010003020600000004" pitchFamily="50" charset="0"/>
            </a:endParaRPr>
          </a:p>
          <a:p>
            <a:pPr marL="342900" indent="-342900">
              <a:buFont typeface="Wingdings" panose="05000000000000000000" pitchFamily="2" charset="2"/>
              <a:buChar char="Ø"/>
            </a:pPr>
            <a:r>
              <a:rPr lang="en-US" sz="2400" dirty="0">
                <a:latin typeface="Signika" panose="02010003020600000004" pitchFamily="50" charset="0"/>
              </a:rPr>
              <a:t>Provides de capacity of distal weight bearing in the residuum</a:t>
            </a:r>
          </a:p>
          <a:p>
            <a:endParaRPr lang="en-US" sz="2400" dirty="0">
              <a:latin typeface="Signika" panose="02010003020600000004" pitchFamily="50" charset="0"/>
            </a:endParaRPr>
          </a:p>
          <a:p>
            <a:pPr marL="800100" lvl="1" indent="-342900">
              <a:buFont typeface="Arial" panose="020B0604020202020204" pitchFamily="34" charset="0"/>
              <a:buChar char="•"/>
            </a:pPr>
            <a:r>
              <a:rPr lang="en-US" sz="2400" dirty="0">
                <a:latin typeface="Signika" panose="02010003020600000004" pitchFamily="50" charset="0"/>
              </a:rPr>
              <a:t>The patients </a:t>
            </a:r>
            <a:r>
              <a:rPr lang="en-US" sz="2400" b="1" dirty="0">
                <a:latin typeface="Signika" panose="02010003020600000004" pitchFamily="50" charset="0"/>
              </a:rPr>
              <a:t>walk better and faster</a:t>
            </a:r>
          </a:p>
          <a:p>
            <a:pPr marL="800100" lvl="1" indent="-342900">
              <a:buFont typeface="Arial" panose="020B0604020202020204" pitchFamily="34" charset="0"/>
              <a:buChar char="•"/>
            </a:pPr>
            <a:r>
              <a:rPr lang="en-US" sz="2400" dirty="0">
                <a:latin typeface="Signika" panose="02010003020600000004" pitchFamily="50" charset="0"/>
              </a:rPr>
              <a:t>The prosthesis results more comfortable </a:t>
            </a:r>
            <a:r>
              <a:rPr lang="en-US" sz="2400" dirty="0">
                <a:latin typeface="Calibri" panose="020F0502020204030204" pitchFamily="34" charset="0"/>
              </a:rPr>
              <a:t>→</a:t>
            </a:r>
            <a:r>
              <a:rPr lang="en-US" sz="2400" dirty="0">
                <a:latin typeface="Signika" panose="02010003020600000004" pitchFamily="50" charset="0"/>
              </a:rPr>
              <a:t> they use it more hours per day</a:t>
            </a:r>
          </a:p>
          <a:p>
            <a:pPr lvl="1"/>
            <a:endParaRPr lang="en-US" sz="2400" dirty="0">
              <a:latin typeface="Calibri" panose="020F0502020204030204" pitchFamily="34" charset="0"/>
            </a:endParaRPr>
          </a:p>
          <a:p>
            <a:pPr marL="342900" indent="-342900">
              <a:buFont typeface="Wingdings" panose="05000000000000000000" pitchFamily="2" charset="2"/>
              <a:buChar char="Ø"/>
            </a:pPr>
            <a:r>
              <a:rPr lang="en-US" sz="2400" dirty="0">
                <a:latin typeface="Signika" panose="02010003020600000004" pitchFamily="50" charset="0"/>
              </a:rPr>
              <a:t>Patients </a:t>
            </a:r>
            <a:r>
              <a:rPr lang="en-US" sz="2400" b="1" dirty="0">
                <a:latin typeface="Signika" panose="02010003020600000004" pitchFamily="50" charset="0"/>
              </a:rPr>
              <a:t>increase their level of physical activity</a:t>
            </a:r>
          </a:p>
          <a:p>
            <a:pPr algn="ctr"/>
            <a:endParaRPr lang="en-US" sz="2400" b="1" dirty="0">
              <a:latin typeface="Signika" panose="02010003020600000004" pitchFamily="50" charset="0"/>
            </a:endParaRPr>
          </a:p>
          <a:p>
            <a:pPr algn="ctr"/>
            <a:endParaRPr lang="en-US" sz="2400" dirty="0">
              <a:latin typeface="Signika" panose="02010003020600000004" pitchFamily="50" charset="0"/>
            </a:endParaRPr>
          </a:p>
          <a:p>
            <a:pPr marL="342900" indent="-342900">
              <a:buFont typeface="Wingdings" panose="05000000000000000000" pitchFamily="2" charset="2"/>
              <a:buChar char="Ø"/>
            </a:pPr>
            <a:r>
              <a:rPr lang="en-US" sz="2400" b="1" dirty="0">
                <a:latin typeface="Signika" panose="02010003020600000004" pitchFamily="50" charset="0"/>
              </a:rPr>
              <a:t>They improve their general health status, </a:t>
            </a:r>
            <a:r>
              <a:rPr lang="en-US" sz="2400" dirty="0">
                <a:latin typeface="Signika" panose="02010003020600000004" pitchFamily="50" charset="0"/>
              </a:rPr>
              <a:t>which is important in this group of elders with frequent comorbidities.  </a:t>
            </a:r>
          </a:p>
        </p:txBody>
      </p:sp>
      <p:sp>
        <p:nvSpPr>
          <p:cNvPr id="5" name="Flecha abajo 4"/>
          <p:cNvSpPr/>
          <p:nvPr/>
        </p:nvSpPr>
        <p:spPr>
          <a:xfrm>
            <a:off x="5853684" y="3346661"/>
            <a:ext cx="484632" cy="690376"/>
          </a:xfrm>
          <a:prstGeom prst="downArrow">
            <a:avLst/>
          </a:prstGeom>
          <a:solidFill>
            <a:srgbClr val="48A23F"/>
          </a:solidFill>
          <a:ln>
            <a:solidFill>
              <a:srgbClr val="48A2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Flecha abajo 7"/>
          <p:cNvSpPr/>
          <p:nvPr/>
        </p:nvSpPr>
        <p:spPr>
          <a:xfrm>
            <a:off x="5853684" y="4521704"/>
            <a:ext cx="484632" cy="690376"/>
          </a:xfrm>
          <a:prstGeom prst="downArrow">
            <a:avLst/>
          </a:prstGeom>
          <a:solidFill>
            <a:srgbClr val="48A23F"/>
          </a:solidFill>
          <a:ln>
            <a:solidFill>
              <a:srgbClr val="48A2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stretch>
            <a:fillRect/>
          </a:stretch>
        </p:blipFill>
        <p:spPr>
          <a:xfrm rot="10800000">
            <a:off x="11235559" y="6619291"/>
            <a:ext cx="956441" cy="238709"/>
          </a:xfrm>
          <a:prstGeom prst="rect">
            <a:avLst/>
          </a:prstGeom>
        </p:spPr>
      </p:pic>
      <p:pic>
        <p:nvPicPr>
          <p:cNvPr id="7" name="Bilde 6">
            <a:extLst>
              <a:ext uri="{FF2B5EF4-FFF2-40B4-BE49-F238E27FC236}">
                <a16:creationId xmlns:a16="http://schemas.microsoft.com/office/drawing/2014/main" id="{4682E9C1-787B-49FA-B9E0-FD67A55257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4092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31504" y="188640"/>
            <a:ext cx="8784976" cy="1077218"/>
          </a:xfrm>
          <a:prstGeom prst="rect">
            <a:avLst/>
          </a:prstGeom>
          <a:noFill/>
        </p:spPr>
        <p:txBody>
          <a:bodyPr wrap="square">
            <a:spAutoFit/>
          </a:bodyPr>
          <a:lstStyle/>
          <a:p>
            <a:pPr algn="ctr"/>
            <a:r>
              <a:rPr lang="en-US" sz="3200" b="1" dirty="0">
                <a:solidFill>
                  <a:srgbClr val="48A23F"/>
                </a:solidFill>
                <a:latin typeface="Signika" panose="02010003020600000004" pitchFamily="50" charset="0"/>
              </a:rPr>
              <a:t>Selection criteria of the vascular patient, candidate for a KeepWalking implant. </a:t>
            </a:r>
          </a:p>
        </p:txBody>
      </p:sp>
      <p:pic>
        <p:nvPicPr>
          <p:cNvPr id="9" name="Imagen 8"/>
          <p:cNvPicPr>
            <a:picLocks noChangeAspect="1"/>
          </p:cNvPicPr>
          <p:nvPr/>
        </p:nvPicPr>
        <p:blipFill>
          <a:blip r:embed="rId3"/>
          <a:stretch>
            <a:fillRect/>
          </a:stretch>
        </p:blipFill>
        <p:spPr>
          <a:xfrm rot="10800000">
            <a:off x="11235559" y="6619291"/>
            <a:ext cx="956441" cy="238709"/>
          </a:xfrm>
          <a:prstGeom prst="rect">
            <a:avLst/>
          </a:prstGeom>
        </p:spPr>
      </p:pic>
      <p:sp>
        <p:nvSpPr>
          <p:cNvPr id="11" name="CuadroTexto 10"/>
          <p:cNvSpPr txBox="1"/>
          <p:nvPr/>
        </p:nvSpPr>
        <p:spPr>
          <a:xfrm>
            <a:off x="2092960" y="1840767"/>
            <a:ext cx="7741920" cy="4708981"/>
          </a:xfrm>
          <a:prstGeom prst="rect">
            <a:avLst/>
          </a:prstGeom>
          <a:noFill/>
          <a:ln>
            <a:solidFill>
              <a:srgbClr val="48A23F"/>
            </a:solidFill>
          </a:ln>
        </p:spPr>
        <p:txBody>
          <a:bodyPr wrap="square" rtlCol="0">
            <a:spAutoFit/>
          </a:bodyPr>
          <a:lstStyle/>
          <a:p>
            <a:r>
              <a:rPr lang="en-US" sz="2500" dirty="0">
                <a:latin typeface="Signika" panose="02010003020600000004" pitchFamily="50" charset="0"/>
              </a:rPr>
              <a:t>As a general rule, in the absence of infection, all patients who are going to undergo a </a:t>
            </a:r>
            <a:r>
              <a:rPr lang="en-US" sz="2500" dirty="0" err="1">
                <a:latin typeface="Signika" panose="02010003020600000004" pitchFamily="50" charset="0"/>
              </a:rPr>
              <a:t>transfemoral</a:t>
            </a:r>
            <a:r>
              <a:rPr lang="en-US" sz="2500" dirty="0">
                <a:latin typeface="Signika" panose="02010003020600000004" pitchFamily="50" charset="0"/>
              </a:rPr>
              <a:t> amputation can be candidates for the Keep Walking Implant (except those with iliac obliteration).</a:t>
            </a:r>
          </a:p>
          <a:p>
            <a:endParaRPr lang="en-US" sz="2500" dirty="0">
              <a:latin typeface="Signika" panose="02010003020600000004" pitchFamily="50" charset="0"/>
            </a:endParaRPr>
          </a:p>
          <a:p>
            <a:r>
              <a:rPr lang="en-US" sz="2500" dirty="0">
                <a:latin typeface="Signika" panose="02010003020600000004" pitchFamily="50" charset="0"/>
              </a:rPr>
              <a:t>Those with active infection could be candidates after infection treatment, when this has remitted.</a:t>
            </a:r>
          </a:p>
          <a:p>
            <a:endParaRPr lang="en-US" sz="2500" dirty="0">
              <a:latin typeface="Signika" panose="02010003020600000004" pitchFamily="50" charset="0"/>
            </a:endParaRPr>
          </a:p>
          <a:p>
            <a:r>
              <a:rPr lang="en-US" sz="2500" dirty="0">
                <a:latin typeface="Signika" panose="02010003020600000004" pitchFamily="50" charset="0"/>
              </a:rPr>
              <a:t>General health status and expected functionality have to be taken into account.</a:t>
            </a:r>
          </a:p>
          <a:p>
            <a:endParaRPr lang="en-US" sz="2500" dirty="0">
              <a:latin typeface="Signika" panose="02010003020600000004" pitchFamily="50" charset="0"/>
            </a:endParaRPr>
          </a:p>
          <a:p>
            <a:r>
              <a:rPr lang="en-US" sz="2500" b="1" dirty="0">
                <a:latin typeface="Signika" panose="02010003020600000004" pitchFamily="50" charset="0"/>
              </a:rPr>
              <a:t>Age is not a contraindication itself</a:t>
            </a:r>
          </a:p>
        </p:txBody>
      </p:sp>
      <p:pic>
        <p:nvPicPr>
          <p:cNvPr id="5" name="Bilde 4">
            <a:extLst>
              <a:ext uri="{FF2B5EF4-FFF2-40B4-BE49-F238E27FC236}">
                <a16:creationId xmlns:a16="http://schemas.microsoft.com/office/drawing/2014/main" id="{A0419380-851B-46F4-A56E-8D0C0CD8B7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1828153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31504" y="188640"/>
            <a:ext cx="8784976" cy="1569660"/>
          </a:xfrm>
          <a:prstGeom prst="rect">
            <a:avLst/>
          </a:prstGeom>
          <a:noFill/>
        </p:spPr>
        <p:txBody>
          <a:bodyPr wrap="square">
            <a:spAutoFit/>
          </a:bodyPr>
          <a:lstStyle/>
          <a:p>
            <a:pPr algn="ctr"/>
            <a:r>
              <a:rPr lang="en-US" sz="3200" b="1" dirty="0">
                <a:solidFill>
                  <a:srgbClr val="48A23F"/>
                </a:solidFill>
                <a:latin typeface="Signika" panose="02010003020600000004" pitchFamily="50" charset="0"/>
              </a:rPr>
              <a:t>Selection criteria of the vascular patient, candidate for a KeepWalking implant. Contraindications </a:t>
            </a:r>
          </a:p>
        </p:txBody>
      </p:sp>
      <p:pic>
        <p:nvPicPr>
          <p:cNvPr id="9" name="Imagen 8"/>
          <p:cNvPicPr>
            <a:picLocks noChangeAspect="1"/>
          </p:cNvPicPr>
          <p:nvPr/>
        </p:nvPicPr>
        <p:blipFill>
          <a:blip r:embed="rId3"/>
          <a:stretch>
            <a:fillRect/>
          </a:stretch>
        </p:blipFill>
        <p:spPr>
          <a:xfrm rot="10800000">
            <a:off x="11235559" y="6619291"/>
            <a:ext cx="956441" cy="238709"/>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6497" y="1866182"/>
            <a:ext cx="5407864" cy="445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Bilde 4">
            <a:extLst>
              <a:ext uri="{FF2B5EF4-FFF2-40B4-BE49-F238E27FC236}">
                <a16:creationId xmlns:a16="http://schemas.microsoft.com/office/drawing/2014/main" id="{8810AB42-B78B-4C1E-A4CC-A9590F0B38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1425260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807954" y="365465"/>
            <a:ext cx="2432076" cy="523220"/>
          </a:xfrm>
          <a:prstGeom prst="rect">
            <a:avLst/>
          </a:prstGeom>
          <a:noFill/>
        </p:spPr>
        <p:txBody>
          <a:bodyPr wrap="none" rtlCol="0">
            <a:spAutoFit/>
          </a:bodyPr>
          <a:lstStyle/>
          <a:p>
            <a:pPr algn="ctr"/>
            <a:r>
              <a:rPr lang="en-US" sz="2800" b="1" dirty="0">
                <a:solidFill>
                  <a:srgbClr val="48A23F"/>
                </a:solidFill>
                <a:latin typeface="Signika" panose="02010003020600000004" pitchFamily="50" charset="0"/>
              </a:rPr>
              <a:t>Clinical case 1</a:t>
            </a:r>
            <a:endParaRPr lang="en-US" sz="2800" dirty="0">
              <a:solidFill>
                <a:srgbClr val="48A23F"/>
              </a:solidFill>
              <a:latin typeface="Signika" panose="02010003020600000004" pitchFamily="50" charset="0"/>
            </a:endParaRPr>
          </a:p>
        </p:txBody>
      </p:sp>
      <p:sp>
        <p:nvSpPr>
          <p:cNvPr id="5" name="CuadroTexto 4"/>
          <p:cNvSpPr txBox="1"/>
          <p:nvPr/>
        </p:nvSpPr>
        <p:spPr>
          <a:xfrm>
            <a:off x="1991544" y="1225690"/>
            <a:ext cx="7594978" cy="4708981"/>
          </a:xfrm>
          <a:prstGeom prst="rect">
            <a:avLst/>
          </a:prstGeom>
          <a:noFill/>
        </p:spPr>
        <p:txBody>
          <a:bodyPr wrap="square" rtlCol="0">
            <a:spAutoFit/>
          </a:bodyPr>
          <a:lstStyle/>
          <a:p>
            <a:r>
              <a:rPr lang="en-US" sz="2000" dirty="0">
                <a:latin typeface="Signika"/>
              </a:rPr>
              <a:t>Patient CSM2. 69 years of age.</a:t>
            </a:r>
          </a:p>
          <a:p>
            <a:endParaRPr lang="en-US" sz="2000" dirty="0">
              <a:latin typeface="Signika"/>
            </a:endParaRPr>
          </a:p>
          <a:p>
            <a:r>
              <a:rPr lang="en-US" sz="2000" dirty="0">
                <a:latin typeface="Signika"/>
              </a:rPr>
              <a:t>Background:</a:t>
            </a:r>
          </a:p>
          <a:p>
            <a:r>
              <a:rPr lang="en-US" sz="2000" dirty="0">
                <a:latin typeface="Signika"/>
              </a:rPr>
              <a:t>- Hypertension</a:t>
            </a:r>
          </a:p>
          <a:p>
            <a:r>
              <a:rPr lang="en-US" sz="2000" dirty="0">
                <a:latin typeface="Signika"/>
              </a:rPr>
              <a:t>- Dyslipidemia</a:t>
            </a:r>
          </a:p>
          <a:p>
            <a:r>
              <a:rPr lang="en-US" sz="2000" dirty="0">
                <a:latin typeface="Signika"/>
              </a:rPr>
              <a:t>- Chronic renal insufficiency</a:t>
            </a:r>
          </a:p>
          <a:p>
            <a:r>
              <a:rPr lang="en-US" sz="2000" dirty="0">
                <a:latin typeface="Signika"/>
              </a:rPr>
              <a:t>- Ischemic cardiopathy that needed a cardiac catheterization and</a:t>
            </a:r>
          </a:p>
          <a:p>
            <a:r>
              <a:rPr lang="en-US" sz="2000" dirty="0">
                <a:latin typeface="Signika"/>
              </a:rPr>
              <a:t>   placement of stents in the right coronary.</a:t>
            </a:r>
          </a:p>
          <a:p>
            <a:pPr>
              <a:buFontTx/>
              <a:buChar char="-"/>
            </a:pPr>
            <a:r>
              <a:rPr lang="en-US" sz="2000" dirty="0">
                <a:latin typeface="Signika"/>
              </a:rPr>
              <a:t> Peripheral artery disease in the lower extremities</a:t>
            </a:r>
          </a:p>
          <a:p>
            <a:pPr>
              <a:buFontTx/>
              <a:buChar char="-"/>
            </a:pPr>
            <a:r>
              <a:rPr lang="en-US" sz="2000" dirty="0">
                <a:latin typeface="Signika"/>
              </a:rPr>
              <a:t> Femoral popliteal bypass of the popliteal portion of the right </a:t>
            </a:r>
          </a:p>
          <a:p>
            <a:r>
              <a:rPr lang="en-US" sz="2000" dirty="0">
                <a:latin typeface="Signika"/>
              </a:rPr>
              <a:t>  inferior member for chronic grade IV ischemia in 2005</a:t>
            </a:r>
          </a:p>
          <a:p>
            <a:pPr>
              <a:buFontTx/>
              <a:buChar char="-"/>
            </a:pPr>
            <a:r>
              <a:rPr lang="en-US" sz="2000" dirty="0">
                <a:latin typeface="Signika"/>
              </a:rPr>
              <a:t> Obliteration of the bypass in 2008 which conditioned a </a:t>
            </a:r>
          </a:p>
          <a:p>
            <a:r>
              <a:rPr lang="en-US" sz="2000" dirty="0">
                <a:latin typeface="Signika"/>
              </a:rPr>
              <a:t>  transfemoral amputation of the right leg</a:t>
            </a:r>
          </a:p>
          <a:p>
            <a:pPr>
              <a:buFontTx/>
              <a:buChar char="-"/>
            </a:pPr>
            <a:endParaRPr lang="en-US" sz="2000" dirty="0">
              <a:latin typeface="Signika"/>
            </a:endParaRPr>
          </a:p>
          <a:p>
            <a:r>
              <a:rPr lang="en-US" sz="2000" dirty="0">
                <a:latin typeface="Signika"/>
              </a:rPr>
              <a:t>Date of KeepWalking placement 12/04/2011</a:t>
            </a:r>
          </a:p>
        </p:txBody>
      </p:sp>
      <p:pic>
        <p:nvPicPr>
          <p:cNvPr id="7" name="Imagen 6"/>
          <p:cNvPicPr>
            <a:picLocks noChangeAspect="1"/>
          </p:cNvPicPr>
          <p:nvPr/>
        </p:nvPicPr>
        <p:blipFill>
          <a:blip r:embed="rId3"/>
          <a:stretch>
            <a:fillRect/>
          </a:stretch>
        </p:blipFill>
        <p:spPr>
          <a:xfrm rot="10800000">
            <a:off x="11235559" y="6619291"/>
            <a:ext cx="956441" cy="238709"/>
          </a:xfrm>
          <a:prstGeom prst="rect">
            <a:avLst/>
          </a:prstGeom>
        </p:spPr>
      </p:pic>
      <p:pic>
        <p:nvPicPr>
          <p:cNvPr id="6" name="Bilde 5">
            <a:extLst>
              <a:ext uri="{FF2B5EF4-FFF2-40B4-BE49-F238E27FC236}">
                <a16:creationId xmlns:a16="http://schemas.microsoft.com/office/drawing/2014/main" id="{04540714-A9E8-4F26-842E-65A796B28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0371066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2342869" y="2119531"/>
            <a:ext cx="2126248" cy="4544505"/>
          </a:xfrm>
          <a:prstGeom prst="rect">
            <a:avLst/>
          </a:prstGeom>
        </p:spPr>
      </p:pic>
      <p:pic>
        <p:nvPicPr>
          <p:cNvPr id="5" name="Imagen 4"/>
          <p:cNvPicPr>
            <a:picLocks noChangeAspect="1"/>
          </p:cNvPicPr>
          <p:nvPr/>
        </p:nvPicPr>
        <p:blipFill>
          <a:blip r:embed="rId4"/>
          <a:stretch>
            <a:fillRect/>
          </a:stretch>
        </p:blipFill>
        <p:spPr>
          <a:xfrm>
            <a:off x="4836686" y="2119532"/>
            <a:ext cx="2383162" cy="4544505"/>
          </a:xfrm>
          <a:prstGeom prst="rect">
            <a:avLst/>
          </a:prstGeom>
        </p:spPr>
      </p:pic>
      <p:sp>
        <p:nvSpPr>
          <p:cNvPr id="6" name="CuadroTexto 5"/>
          <p:cNvSpPr txBox="1"/>
          <p:nvPr/>
        </p:nvSpPr>
        <p:spPr>
          <a:xfrm>
            <a:off x="5756398" y="1657866"/>
            <a:ext cx="603883" cy="369332"/>
          </a:xfrm>
          <a:prstGeom prst="rect">
            <a:avLst/>
          </a:prstGeom>
          <a:noFill/>
        </p:spPr>
        <p:txBody>
          <a:bodyPr wrap="none" rtlCol="0">
            <a:spAutoFit/>
          </a:bodyPr>
          <a:lstStyle/>
          <a:p>
            <a:r>
              <a:rPr lang="es-ES_tradnl" dirty="0">
                <a:latin typeface="Signika"/>
              </a:rPr>
              <a:t>Post</a:t>
            </a:r>
          </a:p>
        </p:txBody>
      </p:sp>
      <p:sp>
        <p:nvSpPr>
          <p:cNvPr id="9" name="CuadroTexto 8"/>
          <p:cNvSpPr txBox="1"/>
          <p:nvPr/>
        </p:nvSpPr>
        <p:spPr>
          <a:xfrm>
            <a:off x="1919537" y="1202268"/>
            <a:ext cx="4108731" cy="369332"/>
          </a:xfrm>
          <a:prstGeom prst="rect">
            <a:avLst/>
          </a:prstGeom>
          <a:noFill/>
        </p:spPr>
        <p:txBody>
          <a:bodyPr wrap="square" rtlCol="0">
            <a:spAutoFit/>
          </a:bodyPr>
          <a:lstStyle/>
          <a:p>
            <a:r>
              <a:rPr lang="en-US" dirty="0">
                <a:latin typeface="Signika"/>
              </a:rPr>
              <a:t> Date of implantation 12/04/2011</a:t>
            </a:r>
          </a:p>
        </p:txBody>
      </p:sp>
      <p:pic>
        <p:nvPicPr>
          <p:cNvPr id="8" name="Imagen 7"/>
          <p:cNvPicPr>
            <a:picLocks noChangeAspect="1"/>
          </p:cNvPicPr>
          <p:nvPr/>
        </p:nvPicPr>
        <p:blipFill>
          <a:blip r:embed="rId5"/>
          <a:stretch>
            <a:fillRect/>
          </a:stretch>
        </p:blipFill>
        <p:spPr>
          <a:xfrm>
            <a:off x="7630532" y="2119531"/>
            <a:ext cx="2146300" cy="3200400"/>
          </a:xfrm>
          <a:prstGeom prst="rect">
            <a:avLst/>
          </a:prstGeom>
        </p:spPr>
      </p:pic>
      <p:sp>
        <p:nvSpPr>
          <p:cNvPr id="10" name="3 CuadroTexto"/>
          <p:cNvSpPr txBox="1"/>
          <p:nvPr/>
        </p:nvSpPr>
        <p:spPr>
          <a:xfrm>
            <a:off x="2551170" y="405083"/>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1</a:t>
            </a:r>
          </a:p>
        </p:txBody>
      </p:sp>
      <p:sp>
        <p:nvSpPr>
          <p:cNvPr id="12" name="CuadroTexto 11"/>
          <p:cNvSpPr txBox="1"/>
          <p:nvPr/>
        </p:nvSpPr>
        <p:spPr>
          <a:xfrm>
            <a:off x="8159994" y="1657866"/>
            <a:ext cx="1217000" cy="369332"/>
          </a:xfrm>
          <a:prstGeom prst="rect">
            <a:avLst/>
          </a:prstGeom>
          <a:noFill/>
        </p:spPr>
        <p:txBody>
          <a:bodyPr wrap="none" rtlCol="0">
            <a:spAutoFit/>
          </a:bodyPr>
          <a:lstStyle/>
          <a:p>
            <a:r>
              <a:rPr lang="en-US" dirty="0">
                <a:latin typeface="Signika"/>
              </a:rPr>
              <a:t>14 months</a:t>
            </a:r>
          </a:p>
        </p:txBody>
      </p:sp>
      <p:sp>
        <p:nvSpPr>
          <p:cNvPr id="13" name="CuadroTexto 12"/>
          <p:cNvSpPr txBox="1"/>
          <p:nvPr/>
        </p:nvSpPr>
        <p:spPr>
          <a:xfrm>
            <a:off x="3063062" y="1657866"/>
            <a:ext cx="508409" cy="369332"/>
          </a:xfrm>
          <a:prstGeom prst="rect">
            <a:avLst/>
          </a:prstGeom>
          <a:noFill/>
        </p:spPr>
        <p:txBody>
          <a:bodyPr wrap="none" rtlCol="0">
            <a:spAutoFit/>
          </a:bodyPr>
          <a:lstStyle/>
          <a:p>
            <a:r>
              <a:rPr lang="en-US" dirty="0">
                <a:latin typeface="Signika"/>
              </a:rPr>
              <a:t>Pre</a:t>
            </a:r>
          </a:p>
        </p:txBody>
      </p:sp>
      <p:pic>
        <p:nvPicPr>
          <p:cNvPr id="14" name="Imagen 13"/>
          <p:cNvPicPr>
            <a:picLocks noChangeAspect="1"/>
          </p:cNvPicPr>
          <p:nvPr/>
        </p:nvPicPr>
        <p:blipFill>
          <a:blip r:embed="rId6"/>
          <a:stretch>
            <a:fillRect/>
          </a:stretch>
        </p:blipFill>
        <p:spPr>
          <a:xfrm rot="10800000">
            <a:off x="11235559" y="6619291"/>
            <a:ext cx="956441" cy="238709"/>
          </a:xfrm>
          <a:prstGeom prst="rect">
            <a:avLst/>
          </a:prstGeom>
        </p:spPr>
      </p:pic>
      <p:pic>
        <p:nvPicPr>
          <p:cNvPr id="11" name="Bilde 10">
            <a:extLst>
              <a:ext uri="{FF2B5EF4-FFF2-40B4-BE49-F238E27FC236}">
                <a16:creationId xmlns:a16="http://schemas.microsoft.com/office/drawing/2014/main" id="{A87567B8-BF27-4289-B09B-06D623794A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988224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ext uri="{D42A27DB-BD31-4B8C-83A1-F6EECF244321}">
                <p14:modId xmlns:p14="http://schemas.microsoft.com/office/powerpoint/2010/main" val="3287569694"/>
              </p:ext>
            </p:extLst>
          </p:nvPr>
        </p:nvGraphicFramePr>
        <p:xfrm>
          <a:off x="1919537" y="2040709"/>
          <a:ext cx="8026401" cy="4349931"/>
        </p:xfrm>
        <a:graphic>
          <a:graphicData uri="http://schemas.openxmlformats.org/drawingml/2006/table">
            <a:tbl>
              <a:tblPr firstRow="1" bandRow="1">
                <a:tableStyleId>{0505E3EF-67EA-436B-97B2-0124C06EBD24}</a:tableStyleId>
              </a:tblPr>
              <a:tblGrid>
                <a:gridCol w="2675467">
                  <a:extLst>
                    <a:ext uri="{9D8B030D-6E8A-4147-A177-3AD203B41FA5}">
                      <a16:colId xmlns:a16="http://schemas.microsoft.com/office/drawing/2014/main" val="20000"/>
                    </a:ext>
                  </a:extLst>
                </a:gridCol>
                <a:gridCol w="2675467">
                  <a:extLst>
                    <a:ext uri="{9D8B030D-6E8A-4147-A177-3AD203B41FA5}">
                      <a16:colId xmlns:a16="http://schemas.microsoft.com/office/drawing/2014/main" val="20001"/>
                    </a:ext>
                  </a:extLst>
                </a:gridCol>
                <a:gridCol w="2675467">
                  <a:extLst>
                    <a:ext uri="{9D8B030D-6E8A-4147-A177-3AD203B41FA5}">
                      <a16:colId xmlns:a16="http://schemas.microsoft.com/office/drawing/2014/main" val="20002"/>
                    </a:ext>
                  </a:extLst>
                </a:gridCol>
              </a:tblGrid>
              <a:tr h="413657">
                <a:tc>
                  <a:txBody>
                    <a:bodyPr/>
                    <a:lstStyle/>
                    <a:p>
                      <a:endParaRPr lang="en-US" b="0" i="1" noProof="0" dirty="0">
                        <a:solidFill>
                          <a:schemeClr val="tx1"/>
                        </a:solidFill>
                        <a:latin typeface="Signika"/>
                      </a:endParaRPr>
                    </a:p>
                  </a:txBody>
                  <a:tcPr/>
                </a:tc>
                <a:tc>
                  <a:txBody>
                    <a:bodyPr/>
                    <a:lstStyle/>
                    <a:p>
                      <a:r>
                        <a:rPr lang="en-US" noProof="0" dirty="0"/>
                        <a:t>Evaluation prior</a:t>
                      </a:r>
                      <a:r>
                        <a:rPr lang="en-US" baseline="0" noProof="0" dirty="0"/>
                        <a:t> to implantation</a:t>
                      </a:r>
                      <a:endParaRPr lang="en-US" b="0" i="1" noProof="0" dirty="0">
                        <a:solidFill>
                          <a:schemeClr val="tx1"/>
                        </a:solidFill>
                        <a:latin typeface="Signika"/>
                      </a:endParaRPr>
                    </a:p>
                  </a:txBody>
                  <a:tcPr/>
                </a:tc>
                <a:tc>
                  <a:txBody>
                    <a:bodyPr/>
                    <a:lstStyle/>
                    <a:p>
                      <a:r>
                        <a:rPr lang="en-US" noProof="0" dirty="0"/>
                        <a:t>Evaluation 14</a:t>
                      </a:r>
                      <a:r>
                        <a:rPr lang="en-US" baseline="0" noProof="0" dirty="0"/>
                        <a:t> months post implantation</a:t>
                      </a:r>
                      <a:endParaRPr lang="en-US" b="0" i="1" noProof="0" dirty="0">
                        <a:solidFill>
                          <a:schemeClr val="tx1"/>
                        </a:solidFill>
                        <a:latin typeface="Signika"/>
                      </a:endParaRPr>
                    </a:p>
                  </a:txBody>
                  <a:tcPr/>
                </a:tc>
                <a:extLst>
                  <a:ext uri="{0D108BD9-81ED-4DB2-BD59-A6C34878D82A}">
                    <a16:rowId xmlns:a16="http://schemas.microsoft.com/office/drawing/2014/main" val="10000"/>
                  </a:ext>
                </a:extLst>
              </a:tr>
              <a:tr h="413657">
                <a:tc>
                  <a:txBody>
                    <a:bodyPr/>
                    <a:lstStyle/>
                    <a:p>
                      <a:r>
                        <a:rPr lang="en-US" noProof="0" dirty="0"/>
                        <a:t>Meters covered in 2 minutes</a:t>
                      </a:r>
                      <a:endParaRPr lang="en-US" b="0" i="1" noProof="0" dirty="0">
                        <a:solidFill>
                          <a:schemeClr val="tx1"/>
                        </a:solidFill>
                        <a:latin typeface="Signika"/>
                      </a:endParaRPr>
                    </a:p>
                  </a:txBody>
                  <a:tcPr/>
                </a:tc>
                <a:tc>
                  <a:txBody>
                    <a:bodyPr/>
                    <a:lstStyle/>
                    <a:p>
                      <a:r>
                        <a:rPr lang="en-US" noProof="0" dirty="0"/>
                        <a:t>42 meters</a:t>
                      </a:r>
                      <a:endParaRPr lang="en-US" b="0" i="1" noProof="0" dirty="0">
                        <a:solidFill>
                          <a:schemeClr val="tx1"/>
                        </a:solidFill>
                        <a:latin typeface="Signika"/>
                      </a:endParaRPr>
                    </a:p>
                  </a:txBody>
                  <a:tcPr/>
                </a:tc>
                <a:tc>
                  <a:txBody>
                    <a:bodyPr/>
                    <a:lstStyle/>
                    <a:p>
                      <a:r>
                        <a:rPr lang="en-US" noProof="0" dirty="0"/>
                        <a:t>96 meters</a:t>
                      </a:r>
                      <a:endParaRPr lang="en-US" b="0" i="1" noProof="0" dirty="0">
                        <a:solidFill>
                          <a:schemeClr val="tx1"/>
                        </a:solidFill>
                        <a:latin typeface="Signika"/>
                      </a:endParaRPr>
                    </a:p>
                  </a:txBody>
                  <a:tcPr/>
                </a:tc>
                <a:extLst>
                  <a:ext uri="{0D108BD9-81ED-4DB2-BD59-A6C34878D82A}">
                    <a16:rowId xmlns:a16="http://schemas.microsoft.com/office/drawing/2014/main" val="10001"/>
                  </a:ext>
                </a:extLst>
              </a:tr>
              <a:tr h="413657">
                <a:tc>
                  <a:txBody>
                    <a:bodyPr/>
                    <a:lstStyle/>
                    <a:p>
                      <a:r>
                        <a:rPr lang="en-US" noProof="0" dirty="0"/>
                        <a:t>Velocity</a:t>
                      </a:r>
                      <a:endParaRPr lang="en-US" b="0" i="1" noProof="0" dirty="0">
                        <a:solidFill>
                          <a:schemeClr val="tx1"/>
                        </a:solidFill>
                        <a:latin typeface="Signika"/>
                      </a:endParaRPr>
                    </a:p>
                  </a:txBody>
                  <a:tcPr/>
                </a:tc>
                <a:tc>
                  <a:txBody>
                    <a:bodyPr/>
                    <a:lstStyle/>
                    <a:p>
                      <a:r>
                        <a:rPr lang="en-US" noProof="0" dirty="0"/>
                        <a:t>21 meters/minute</a:t>
                      </a:r>
                      <a:endParaRPr lang="en-US" b="0" i="1" noProof="0" dirty="0">
                        <a:solidFill>
                          <a:schemeClr val="tx1"/>
                        </a:solidFill>
                        <a:latin typeface="Signika"/>
                      </a:endParaRPr>
                    </a:p>
                  </a:txBody>
                  <a:tcPr/>
                </a:tc>
                <a:tc>
                  <a:txBody>
                    <a:bodyPr/>
                    <a:lstStyle/>
                    <a:p>
                      <a:r>
                        <a:rPr lang="en-US" noProof="0" dirty="0"/>
                        <a:t>48 meters/minute</a:t>
                      </a:r>
                      <a:endParaRPr lang="en-US" b="0" i="1" noProof="0" dirty="0">
                        <a:solidFill>
                          <a:schemeClr val="tx1"/>
                        </a:solidFill>
                        <a:latin typeface="Signika"/>
                      </a:endParaRPr>
                    </a:p>
                  </a:txBody>
                  <a:tcPr/>
                </a:tc>
                <a:extLst>
                  <a:ext uri="{0D108BD9-81ED-4DB2-BD59-A6C34878D82A}">
                    <a16:rowId xmlns:a16="http://schemas.microsoft.com/office/drawing/2014/main" val="10002"/>
                  </a:ext>
                </a:extLst>
              </a:tr>
              <a:tr h="413657">
                <a:tc>
                  <a:txBody>
                    <a:bodyPr/>
                    <a:lstStyle/>
                    <a:p>
                      <a:r>
                        <a:rPr lang="en-US" noProof="0" dirty="0"/>
                        <a:t>VAS</a:t>
                      </a:r>
                      <a:r>
                        <a:rPr lang="en-US" baseline="0" noProof="0" dirty="0"/>
                        <a:t> pain scale</a:t>
                      </a:r>
                      <a:endParaRPr lang="en-US" b="0" i="1" noProof="0" dirty="0">
                        <a:solidFill>
                          <a:schemeClr val="tx1"/>
                        </a:solidFill>
                        <a:latin typeface="Signika"/>
                      </a:endParaRPr>
                    </a:p>
                  </a:txBody>
                  <a:tcPr/>
                </a:tc>
                <a:tc>
                  <a:txBody>
                    <a:bodyPr/>
                    <a:lstStyle/>
                    <a:p>
                      <a:r>
                        <a:rPr lang="en-US" noProof="0" dirty="0"/>
                        <a:t>5</a:t>
                      </a:r>
                      <a:endParaRPr lang="en-US" b="0" i="1" noProof="0" dirty="0">
                        <a:solidFill>
                          <a:schemeClr val="tx1"/>
                        </a:solidFill>
                        <a:latin typeface="Signika"/>
                      </a:endParaRPr>
                    </a:p>
                  </a:txBody>
                  <a:tcPr/>
                </a:tc>
                <a:tc>
                  <a:txBody>
                    <a:bodyPr/>
                    <a:lstStyle/>
                    <a:p>
                      <a:r>
                        <a:rPr lang="en-US" noProof="0" dirty="0"/>
                        <a:t>0</a:t>
                      </a:r>
                      <a:endParaRPr lang="en-US" b="0" i="1" noProof="0" dirty="0">
                        <a:solidFill>
                          <a:schemeClr val="tx1"/>
                        </a:solidFill>
                        <a:latin typeface="Signika"/>
                      </a:endParaRPr>
                    </a:p>
                  </a:txBody>
                  <a:tcPr/>
                </a:tc>
                <a:extLst>
                  <a:ext uri="{0D108BD9-81ED-4DB2-BD59-A6C34878D82A}">
                    <a16:rowId xmlns:a16="http://schemas.microsoft.com/office/drawing/2014/main" val="10003"/>
                  </a:ext>
                </a:extLst>
              </a:tr>
              <a:tr h="413657">
                <a:tc>
                  <a:txBody>
                    <a:bodyPr/>
                    <a:lstStyle/>
                    <a:p>
                      <a:r>
                        <a:rPr lang="en-US" b="0" i="0" noProof="0" dirty="0">
                          <a:solidFill>
                            <a:schemeClr val="dk1"/>
                          </a:solidFill>
                          <a:latin typeface="+mn-lt"/>
                        </a:rPr>
                        <a:t>Densitometry</a:t>
                      </a:r>
                      <a:r>
                        <a:rPr lang="en-US" b="0" i="0" baseline="0" noProof="0" dirty="0">
                          <a:solidFill>
                            <a:schemeClr val="dk1"/>
                          </a:solidFill>
                          <a:latin typeface="+mn-lt"/>
                        </a:rPr>
                        <a:t> at femoral neck</a:t>
                      </a:r>
                      <a:endParaRPr lang="en-US" b="0" i="1" noProof="0" dirty="0">
                        <a:solidFill>
                          <a:schemeClr val="tx1"/>
                        </a:solidFill>
                        <a:latin typeface="Signika"/>
                      </a:endParaRPr>
                    </a:p>
                  </a:txBody>
                  <a:tcPr/>
                </a:tc>
                <a:tc>
                  <a:txBody>
                    <a:bodyPr/>
                    <a:lstStyle/>
                    <a:p>
                      <a:r>
                        <a:rPr lang="en-US" noProof="0" dirty="0"/>
                        <a:t>0,285 grams/</a:t>
                      </a:r>
                      <a:r>
                        <a:rPr lang="en-US" noProof="0" dirty="0" err="1"/>
                        <a:t>cm</a:t>
                      </a:r>
                      <a:r>
                        <a:rPr lang="en-US" baseline="30000" noProof="0" dirty="0" err="1"/>
                        <a:t>2</a:t>
                      </a:r>
                      <a:endParaRPr lang="en-US" b="0" i="1" baseline="30000" noProof="0" dirty="0">
                        <a:solidFill>
                          <a:schemeClr val="tx1"/>
                        </a:solidFill>
                        <a:latin typeface="Signika"/>
                      </a:endParaRPr>
                    </a:p>
                  </a:txBody>
                  <a:tcPr/>
                </a:tc>
                <a:tc>
                  <a:txBody>
                    <a:bodyPr/>
                    <a:lstStyle/>
                    <a:p>
                      <a:r>
                        <a:rPr lang="en-US" noProof="0" dirty="0"/>
                        <a:t>0,583 grams/</a:t>
                      </a:r>
                      <a:r>
                        <a:rPr lang="en-US" noProof="0" dirty="0" err="1"/>
                        <a:t>cm</a:t>
                      </a:r>
                      <a:r>
                        <a:rPr lang="en-US" baseline="30000" noProof="0" dirty="0" err="1"/>
                        <a:t>2</a:t>
                      </a:r>
                      <a:endParaRPr lang="en-US" b="0" i="1" baseline="30000" noProof="0" dirty="0">
                        <a:solidFill>
                          <a:schemeClr val="tx1"/>
                        </a:solidFill>
                        <a:latin typeface="Signika"/>
                      </a:endParaRPr>
                    </a:p>
                  </a:txBody>
                  <a:tcPr/>
                </a:tc>
                <a:extLst>
                  <a:ext uri="{0D108BD9-81ED-4DB2-BD59-A6C34878D82A}">
                    <a16:rowId xmlns:a16="http://schemas.microsoft.com/office/drawing/2014/main" val="10004"/>
                  </a:ext>
                </a:extLst>
              </a:tr>
              <a:tr h="413657">
                <a:tc>
                  <a:txBody>
                    <a:bodyPr/>
                    <a:lstStyle/>
                    <a:p>
                      <a:r>
                        <a:rPr lang="en-US" noProof="0" dirty="0"/>
                        <a:t>Ergonometric evaluation</a:t>
                      </a:r>
                      <a:endParaRPr lang="en-US" b="0" i="1" noProof="0" dirty="0">
                        <a:solidFill>
                          <a:schemeClr val="tx1"/>
                        </a:solidFill>
                        <a:latin typeface="Signika"/>
                      </a:endParaRPr>
                    </a:p>
                  </a:txBody>
                  <a:tcPr/>
                </a:tc>
                <a:tc>
                  <a:txBody>
                    <a:bodyPr/>
                    <a:lstStyle/>
                    <a:p>
                      <a:r>
                        <a:rPr lang="en-US" noProof="0" dirty="0"/>
                        <a:t>13 ml/Kg./minute</a:t>
                      </a:r>
                      <a:endParaRPr lang="en-US" b="0" i="1" noProof="0" dirty="0">
                        <a:solidFill>
                          <a:schemeClr val="tx1"/>
                        </a:solidFill>
                        <a:latin typeface="Signika"/>
                      </a:endParaRPr>
                    </a:p>
                  </a:txBody>
                  <a:tcPr/>
                </a:tc>
                <a:tc>
                  <a:txBody>
                    <a:bodyPr/>
                    <a:lstStyle/>
                    <a:p>
                      <a:r>
                        <a:rPr lang="en-US" noProof="0" dirty="0"/>
                        <a:t>14,1 ml/Kg./minute</a:t>
                      </a:r>
                      <a:endParaRPr lang="en-US" b="0" i="1" noProof="0" dirty="0">
                        <a:solidFill>
                          <a:schemeClr val="tx1"/>
                        </a:solidFill>
                        <a:latin typeface="Signika"/>
                      </a:endParaRPr>
                    </a:p>
                  </a:txBody>
                  <a:tcPr/>
                </a:tc>
                <a:extLst>
                  <a:ext uri="{0D108BD9-81ED-4DB2-BD59-A6C34878D82A}">
                    <a16:rowId xmlns:a16="http://schemas.microsoft.com/office/drawing/2014/main" val="10005"/>
                  </a:ext>
                </a:extLst>
              </a:tr>
              <a:tr h="413657">
                <a:tc>
                  <a:txBody>
                    <a:bodyPr/>
                    <a:lstStyle/>
                    <a:p>
                      <a:r>
                        <a:rPr lang="en-US" noProof="0" dirty="0"/>
                        <a:t>Daily</a:t>
                      </a:r>
                      <a:r>
                        <a:rPr lang="en-US" baseline="0" noProof="0" dirty="0"/>
                        <a:t> hours of prosthesis use</a:t>
                      </a:r>
                    </a:p>
                    <a:p>
                      <a:endParaRPr lang="en-US" b="0" i="1" baseline="0" noProof="0" dirty="0">
                        <a:solidFill>
                          <a:schemeClr val="tx1"/>
                        </a:solidFill>
                        <a:latin typeface="Signika"/>
                      </a:endParaRPr>
                    </a:p>
                    <a:p>
                      <a:r>
                        <a:rPr lang="en-US" sz="1800" kern="1200" baseline="0" noProof="0" dirty="0">
                          <a:solidFill>
                            <a:schemeClr val="dk1"/>
                          </a:solidFill>
                          <a:latin typeface="+mn-lt"/>
                          <a:ea typeface="+mn-ea"/>
                          <a:cs typeface="+mn-cs"/>
                        </a:rPr>
                        <a:t>Technical aids</a:t>
                      </a:r>
                    </a:p>
                  </a:txBody>
                  <a:tcPr/>
                </a:tc>
                <a:tc>
                  <a:txBody>
                    <a:bodyPr/>
                    <a:lstStyle/>
                    <a:p>
                      <a:r>
                        <a:rPr lang="en-US" noProof="0" dirty="0"/>
                        <a:t>14 hours</a:t>
                      </a:r>
                    </a:p>
                    <a:p>
                      <a:endParaRPr lang="en-US" b="0" i="1" noProof="0" dirty="0">
                        <a:solidFill>
                          <a:schemeClr val="tx1"/>
                        </a:solidFill>
                        <a:latin typeface="Signika"/>
                      </a:endParaRPr>
                    </a:p>
                    <a:p>
                      <a:endParaRPr lang="en-US" b="0" i="1" noProof="0" dirty="0">
                        <a:solidFill>
                          <a:schemeClr val="tx1"/>
                        </a:solidFill>
                        <a:latin typeface="Signika"/>
                      </a:endParaRPr>
                    </a:p>
                    <a:p>
                      <a:r>
                        <a:rPr lang="en-US" sz="1800" kern="1200" baseline="0" noProof="0" dirty="0">
                          <a:solidFill>
                            <a:schemeClr val="dk1"/>
                          </a:solidFill>
                          <a:latin typeface="+mn-lt"/>
                          <a:ea typeface="+mn-ea"/>
                          <a:cs typeface="+mn-cs"/>
                        </a:rPr>
                        <a:t>1 Walking stick</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a:t>14 hours</a:t>
                      </a:r>
                      <a:r>
                        <a:rPr lang="en-US" sz="1800" kern="1200" baseline="0" noProof="0" dirty="0">
                          <a:solidFill>
                            <a:schemeClr val="dk1"/>
                          </a:solidFill>
                          <a:latin typeface="+mn-lt"/>
                          <a:ea typeface="+mn-ea"/>
                          <a:cs typeface="+mn-cs"/>
                        </a:rPr>
                        <a:t>1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baseline="0" noProof="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baseline="0" noProof="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noProof="0" dirty="0">
                          <a:solidFill>
                            <a:schemeClr val="dk1"/>
                          </a:solidFill>
                          <a:latin typeface="+mn-lt"/>
                          <a:ea typeface="+mn-ea"/>
                          <a:cs typeface="+mn-cs"/>
                        </a:rPr>
                        <a:t>1 Walking stick</a:t>
                      </a:r>
                      <a:endParaRPr lang="en-US" b="0" i="1" noProof="0" dirty="0">
                        <a:solidFill>
                          <a:schemeClr val="tx1"/>
                        </a:solidFill>
                        <a:latin typeface="Signika"/>
                      </a:endParaRPr>
                    </a:p>
                  </a:txBody>
                  <a:tcPr/>
                </a:tc>
                <a:extLst>
                  <a:ext uri="{0D108BD9-81ED-4DB2-BD59-A6C34878D82A}">
                    <a16:rowId xmlns:a16="http://schemas.microsoft.com/office/drawing/2014/main" val="10006"/>
                  </a:ext>
                </a:extLst>
              </a:tr>
            </a:tbl>
          </a:graphicData>
        </a:graphic>
      </p:graphicFrame>
      <p:sp>
        <p:nvSpPr>
          <p:cNvPr id="12" name="6 CuadroTexto"/>
          <p:cNvSpPr txBox="1"/>
          <p:nvPr/>
        </p:nvSpPr>
        <p:spPr>
          <a:xfrm>
            <a:off x="1919536" y="1268761"/>
            <a:ext cx="7272808" cy="646331"/>
          </a:xfrm>
          <a:prstGeom prst="rect">
            <a:avLst/>
          </a:prstGeom>
          <a:noFill/>
        </p:spPr>
        <p:txBody>
          <a:bodyPr wrap="square" rtlCol="0">
            <a:spAutoFit/>
          </a:bodyPr>
          <a:lstStyle/>
          <a:p>
            <a:r>
              <a:rPr lang="en-US" sz="3600" b="1" dirty="0">
                <a:latin typeface="Signika" pitchFamily="50" charset="0"/>
              </a:rPr>
              <a:t>• </a:t>
            </a:r>
            <a:r>
              <a:rPr lang="en-US" sz="2800" b="1" dirty="0">
                <a:latin typeface="Signika" pitchFamily="50" charset="0"/>
              </a:rPr>
              <a:t>Results</a:t>
            </a:r>
          </a:p>
        </p:txBody>
      </p:sp>
      <p:pic>
        <p:nvPicPr>
          <p:cNvPr id="9" name="Imagen 8"/>
          <p:cNvPicPr>
            <a:picLocks noChangeAspect="1"/>
          </p:cNvPicPr>
          <p:nvPr/>
        </p:nvPicPr>
        <p:blipFill>
          <a:blip r:embed="rId3"/>
          <a:stretch>
            <a:fillRect/>
          </a:stretch>
        </p:blipFill>
        <p:spPr>
          <a:xfrm rot="10800000">
            <a:off x="11235559" y="6619291"/>
            <a:ext cx="956441" cy="238709"/>
          </a:xfrm>
          <a:prstGeom prst="rect">
            <a:avLst/>
          </a:prstGeom>
        </p:spPr>
      </p:pic>
      <p:sp>
        <p:nvSpPr>
          <p:cNvPr id="8" name="3 CuadroTexto"/>
          <p:cNvSpPr txBox="1"/>
          <p:nvPr/>
        </p:nvSpPr>
        <p:spPr>
          <a:xfrm>
            <a:off x="2601476" y="322158"/>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1</a:t>
            </a:r>
          </a:p>
        </p:txBody>
      </p:sp>
      <p:pic>
        <p:nvPicPr>
          <p:cNvPr id="6" name="Bilde 5">
            <a:extLst>
              <a:ext uri="{FF2B5EF4-FFF2-40B4-BE49-F238E27FC236}">
                <a16:creationId xmlns:a16="http://schemas.microsoft.com/office/drawing/2014/main" id="{2D6A42F2-3FC6-4270-ABF9-4E2D39E76A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703586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981201" y="1879600"/>
            <a:ext cx="8229600" cy="3416320"/>
          </a:xfrm>
          <a:prstGeom prst="rect">
            <a:avLst/>
          </a:prstGeom>
          <a:noFill/>
        </p:spPr>
        <p:txBody>
          <a:bodyPr wrap="square" rtlCol="0">
            <a:spAutoFit/>
          </a:bodyPr>
          <a:lstStyle/>
          <a:p>
            <a:r>
              <a:rPr lang="en-US" sz="2400" dirty="0">
                <a:latin typeface="Signika"/>
              </a:rPr>
              <a:t>Patient CSM4. 56 years of age</a:t>
            </a:r>
          </a:p>
          <a:p>
            <a:endParaRPr lang="en-US" sz="2400" dirty="0">
              <a:latin typeface="Signika"/>
            </a:endParaRPr>
          </a:p>
          <a:p>
            <a:r>
              <a:rPr lang="en-US" sz="2400" dirty="0">
                <a:latin typeface="Signika"/>
              </a:rPr>
              <a:t>Background:</a:t>
            </a:r>
          </a:p>
          <a:p>
            <a:endParaRPr lang="en-US" sz="2400" dirty="0">
              <a:latin typeface="Signika"/>
            </a:endParaRPr>
          </a:p>
          <a:p>
            <a:pPr>
              <a:buFontTx/>
              <a:buChar char="-"/>
            </a:pPr>
            <a:r>
              <a:rPr lang="en-US" sz="2400" dirty="0">
                <a:latin typeface="Signika"/>
              </a:rPr>
              <a:t> Arterial hypertension</a:t>
            </a:r>
          </a:p>
          <a:p>
            <a:pPr>
              <a:buFontTx/>
              <a:buChar char="-"/>
            </a:pPr>
            <a:r>
              <a:rPr lang="en-US" sz="2400" dirty="0">
                <a:latin typeface="Signika"/>
              </a:rPr>
              <a:t> Diabetes Mellitus type II</a:t>
            </a:r>
          </a:p>
          <a:p>
            <a:pPr>
              <a:buFontTx/>
              <a:buChar char="-"/>
            </a:pPr>
            <a:r>
              <a:rPr lang="en-US" sz="2400" dirty="0">
                <a:latin typeface="Signika"/>
              </a:rPr>
              <a:t> </a:t>
            </a:r>
            <a:r>
              <a:rPr lang="en-GB" sz="2400" dirty="0">
                <a:latin typeface="Signika"/>
              </a:rPr>
              <a:t>Peripheral artery disease in the lower extremities</a:t>
            </a:r>
          </a:p>
          <a:p>
            <a:pPr>
              <a:buFontTx/>
              <a:buChar char="-"/>
            </a:pPr>
            <a:r>
              <a:rPr lang="en-US" sz="2400" dirty="0">
                <a:latin typeface="Signika"/>
              </a:rPr>
              <a:t> Right chronic ischemia grade IV</a:t>
            </a:r>
          </a:p>
          <a:p>
            <a:pPr>
              <a:buFontTx/>
              <a:buChar char="-"/>
            </a:pPr>
            <a:r>
              <a:rPr lang="en-US" sz="2400" dirty="0">
                <a:latin typeface="Signika"/>
              </a:rPr>
              <a:t> Right supracondylar amputation in 2008</a:t>
            </a:r>
          </a:p>
        </p:txBody>
      </p:sp>
      <p:sp>
        <p:nvSpPr>
          <p:cNvPr id="6" name="3 CuadroTexto"/>
          <p:cNvSpPr txBox="1"/>
          <p:nvPr/>
        </p:nvSpPr>
        <p:spPr>
          <a:xfrm>
            <a:off x="2567609" y="343862"/>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2</a:t>
            </a:r>
          </a:p>
        </p:txBody>
      </p:sp>
      <p:sp>
        <p:nvSpPr>
          <p:cNvPr id="5" name="CuadroTexto 4"/>
          <p:cNvSpPr txBox="1"/>
          <p:nvPr/>
        </p:nvSpPr>
        <p:spPr>
          <a:xfrm>
            <a:off x="1981201" y="5930901"/>
            <a:ext cx="5775555" cy="461665"/>
          </a:xfrm>
          <a:prstGeom prst="rect">
            <a:avLst/>
          </a:prstGeom>
          <a:noFill/>
        </p:spPr>
        <p:txBody>
          <a:bodyPr wrap="none" rtlCol="0">
            <a:spAutoFit/>
          </a:bodyPr>
          <a:lstStyle/>
          <a:p>
            <a:r>
              <a:rPr lang="en-US" sz="2400" dirty="0"/>
              <a:t>Date of KW implant placement 21/6/2011</a:t>
            </a:r>
          </a:p>
        </p:txBody>
      </p:sp>
      <p:pic>
        <p:nvPicPr>
          <p:cNvPr id="9" name="Imagen 8"/>
          <p:cNvPicPr>
            <a:picLocks noChangeAspect="1"/>
          </p:cNvPicPr>
          <p:nvPr/>
        </p:nvPicPr>
        <p:blipFill>
          <a:blip r:embed="rId3"/>
          <a:stretch>
            <a:fillRect/>
          </a:stretch>
        </p:blipFill>
        <p:spPr>
          <a:xfrm rot="10800000">
            <a:off x="11235559" y="6619291"/>
            <a:ext cx="956441" cy="238709"/>
          </a:xfrm>
          <a:prstGeom prst="rect">
            <a:avLst/>
          </a:prstGeom>
        </p:spPr>
      </p:pic>
      <p:pic>
        <p:nvPicPr>
          <p:cNvPr id="8" name="Bilde 7">
            <a:extLst>
              <a:ext uri="{FF2B5EF4-FFF2-40B4-BE49-F238E27FC236}">
                <a16:creationId xmlns:a16="http://schemas.microsoft.com/office/drawing/2014/main" id="{AC7CE7D9-9775-4935-BC3A-514E7165D5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0460336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889937" y="2230398"/>
            <a:ext cx="2685435" cy="4002626"/>
          </a:xfrm>
          <a:prstGeom prst="rect">
            <a:avLst/>
          </a:prstGeom>
        </p:spPr>
      </p:pic>
      <p:pic>
        <p:nvPicPr>
          <p:cNvPr id="7" name="Imagen 6"/>
          <p:cNvPicPr>
            <a:picLocks noChangeAspect="1"/>
          </p:cNvPicPr>
          <p:nvPr/>
        </p:nvPicPr>
        <p:blipFill>
          <a:blip r:embed="rId3"/>
          <a:stretch>
            <a:fillRect/>
          </a:stretch>
        </p:blipFill>
        <p:spPr>
          <a:xfrm>
            <a:off x="2038397" y="2230398"/>
            <a:ext cx="2453824" cy="4002626"/>
          </a:xfrm>
          <a:prstGeom prst="rect">
            <a:avLst/>
          </a:prstGeom>
        </p:spPr>
      </p:pic>
      <p:pic>
        <p:nvPicPr>
          <p:cNvPr id="11" name="Imagen 10"/>
          <p:cNvPicPr>
            <a:picLocks noChangeAspect="1"/>
          </p:cNvPicPr>
          <p:nvPr/>
        </p:nvPicPr>
        <p:blipFill>
          <a:blip r:embed="rId4"/>
          <a:stretch>
            <a:fillRect/>
          </a:stretch>
        </p:blipFill>
        <p:spPr>
          <a:xfrm>
            <a:off x="8144470" y="2230398"/>
            <a:ext cx="1663700" cy="4002626"/>
          </a:xfrm>
          <a:prstGeom prst="rect">
            <a:avLst/>
          </a:prstGeom>
        </p:spPr>
      </p:pic>
      <p:sp>
        <p:nvSpPr>
          <p:cNvPr id="13" name="3 CuadroTexto"/>
          <p:cNvSpPr txBox="1"/>
          <p:nvPr/>
        </p:nvSpPr>
        <p:spPr>
          <a:xfrm>
            <a:off x="2924835" y="328138"/>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2</a:t>
            </a:r>
          </a:p>
        </p:txBody>
      </p:sp>
      <p:sp>
        <p:nvSpPr>
          <p:cNvPr id="14" name="CuadroTexto 13"/>
          <p:cNvSpPr txBox="1"/>
          <p:nvPr/>
        </p:nvSpPr>
        <p:spPr>
          <a:xfrm>
            <a:off x="1919537" y="1202268"/>
            <a:ext cx="4108731" cy="369332"/>
          </a:xfrm>
          <a:prstGeom prst="rect">
            <a:avLst/>
          </a:prstGeom>
          <a:noFill/>
        </p:spPr>
        <p:txBody>
          <a:bodyPr wrap="square" rtlCol="0">
            <a:spAutoFit/>
          </a:bodyPr>
          <a:lstStyle/>
          <a:p>
            <a:r>
              <a:rPr lang="en-US" dirty="0">
                <a:latin typeface="Signika"/>
              </a:rPr>
              <a:t> Date of implantation 21/06/2011</a:t>
            </a:r>
          </a:p>
        </p:txBody>
      </p:sp>
      <p:sp>
        <p:nvSpPr>
          <p:cNvPr id="16" name="CuadroTexto 15"/>
          <p:cNvSpPr txBox="1"/>
          <p:nvPr/>
        </p:nvSpPr>
        <p:spPr>
          <a:xfrm>
            <a:off x="3063062" y="1657866"/>
            <a:ext cx="500843" cy="369332"/>
          </a:xfrm>
          <a:prstGeom prst="rect">
            <a:avLst/>
          </a:prstGeom>
          <a:noFill/>
        </p:spPr>
        <p:txBody>
          <a:bodyPr wrap="none" rtlCol="0">
            <a:spAutoFit/>
          </a:bodyPr>
          <a:lstStyle/>
          <a:p>
            <a:r>
              <a:rPr lang="es-ES_tradnl" dirty="0">
                <a:latin typeface="Signika"/>
              </a:rPr>
              <a:t>Pre</a:t>
            </a:r>
          </a:p>
        </p:txBody>
      </p:sp>
      <p:sp>
        <p:nvSpPr>
          <p:cNvPr id="17" name="CuadroTexto 16"/>
          <p:cNvSpPr txBox="1"/>
          <p:nvPr/>
        </p:nvSpPr>
        <p:spPr>
          <a:xfrm>
            <a:off x="6130063" y="1657866"/>
            <a:ext cx="603883" cy="369332"/>
          </a:xfrm>
          <a:prstGeom prst="rect">
            <a:avLst/>
          </a:prstGeom>
          <a:noFill/>
        </p:spPr>
        <p:txBody>
          <a:bodyPr wrap="none" rtlCol="0">
            <a:spAutoFit/>
          </a:bodyPr>
          <a:lstStyle/>
          <a:p>
            <a:r>
              <a:rPr lang="es-ES_tradnl" dirty="0">
                <a:latin typeface="Signika"/>
              </a:rPr>
              <a:t>Post</a:t>
            </a:r>
          </a:p>
        </p:txBody>
      </p:sp>
      <p:sp>
        <p:nvSpPr>
          <p:cNvPr id="18" name="CuadroTexto 17"/>
          <p:cNvSpPr txBox="1"/>
          <p:nvPr/>
        </p:nvSpPr>
        <p:spPr>
          <a:xfrm>
            <a:off x="8422323" y="1657866"/>
            <a:ext cx="1485343" cy="369332"/>
          </a:xfrm>
          <a:prstGeom prst="rect">
            <a:avLst/>
          </a:prstGeom>
          <a:noFill/>
        </p:spPr>
        <p:txBody>
          <a:bodyPr wrap="none" rtlCol="0">
            <a:spAutoFit/>
          </a:bodyPr>
          <a:lstStyle/>
          <a:p>
            <a:r>
              <a:rPr lang="en-US" dirty="0">
                <a:latin typeface="Signika"/>
              </a:rPr>
              <a:t>At 14 months</a:t>
            </a:r>
          </a:p>
        </p:txBody>
      </p:sp>
      <p:pic>
        <p:nvPicPr>
          <p:cNvPr id="15" name="Imagen 14"/>
          <p:cNvPicPr>
            <a:picLocks noChangeAspect="1"/>
          </p:cNvPicPr>
          <p:nvPr/>
        </p:nvPicPr>
        <p:blipFill>
          <a:blip r:embed="rId5"/>
          <a:stretch>
            <a:fillRect/>
          </a:stretch>
        </p:blipFill>
        <p:spPr>
          <a:xfrm rot="10800000">
            <a:off x="11235559" y="6619291"/>
            <a:ext cx="956441" cy="238709"/>
          </a:xfrm>
          <a:prstGeom prst="rect">
            <a:avLst/>
          </a:prstGeom>
        </p:spPr>
      </p:pic>
      <p:pic>
        <p:nvPicPr>
          <p:cNvPr id="12" name="Bilde 11">
            <a:extLst>
              <a:ext uri="{FF2B5EF4-FFF2-40B4-BE49-F238E27FC236}">
                <a16:creationId xmlns:a16="http://schemas.microsoft.com/office/drawing/2014/main" id="{43C74F4B-DEF2-4AFF-97B8-3A1E500A6B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1188201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4054744143"/>
              </p:ext>
            </p:extLst>
          </p:nvPr>
        </p:nvGraphicFramePr>
        <p:xfrm>
          <a:off x="2116667" y="1906693"/>
          <a:ext cx="7829973" cy="4715691"/>
        </p:xfrm>
        <a:graphic>
          <a:graphicData uri="http://schemas.openxmlformats.org/drawingml/2006/table">
            <a:tbl>
              <a:tblPr firstRow="1" bandRow="1">
                <a:tableStyleId>{5C22544A-7EE6-4342-B048-85BDC9FD1C3A}</a:tableStyleId>
              </a:tblPr>
              <a:tblGrid>
                <a:gridCol w="2675467">
                  <a:extLst>
                    <a:ext uri="{9D8B030D-6E8A-4147-A177-3AD203B41FA5}">
                      <a16:colId xmlns:a16="http://schemas.microsoft.com/office/drawing/2014/main" val="20000"/>
                    </a:ext>
                  </a:extLst>
                </a:gridCol>
                <a:gridCol w="2675467">
                  <a:extLst>
                    <a:ext uri="{9D8B030D-6E8A-4147-A177-3AD203B41FA5}">
                      <a16:colId xmlns:a16="http://schemas.microsoft.com/office/drawing/2014/main" val="20001"/>
                    </a:ext>
                  </a:extLst>
                </a:gridCol>
                <a:gridCol w="2479039">
                  <a:extLst>
                    <a:ext uri="{9D8B030D-6E8A-4147-A177-3AD203B41FA5}">
                      <a16:colId xmlns:a16="http://schemas.microsoft.com/office/drawing/2014/main" val="20002"/>
                    </a:ext>
                  </a:extLst>
                </a:gridCol>
              </a:tblGrid>
              <a:tr h="413657">
                <a:tc>
                  <a:txBody>
                    <a:bodyPr/>
                    <a:lstStyle/>
                    <a:p>
                      <a:endParaRPr lang="en-US" b="0" i="1" noProof="0" dirty="0">
                        <a:solidFill>
                          <a:schemeClr val="tx1"/>
                        </a:solidFill>
                        <a:latin typeface="Signika"/>
                      </a:endParaRPr>
                    </a:p>
                  </a:txBody>
                  <a:tcPr/>
                </a:tc>
                <a:tc>
                  <a:txBody>
                    <a:bodyPr/>
                    <a:lstStyle/>
                    <a:p>
                      <a:r>
                        <a:rPr lang="en-US" noProof="0" dirty="0"/>
                        <a:t>Evaluation prior to implantation</a:t>
                      </a:r>
                      <a:endParaRPr lang="en-US" b="0" i="1" noProof="0" dirty="0">
                        <a:solidFill>
                          <a:schemeClr val="tx1"/>
                        </a:solidFill>
                        <a:latin typeface="Signika"/>
                      </a:endParaRPr>
                    </a:p>
                  </a:txBody>
                  <a:tcPr/>
                </a:tc>
                <a:tc>
                  <a:txBody>
                    <a:bodyPr/>
                    <a:lstStyle/>
                    <a:p>
                      <a:r>
                        <a:rPr lang="en-US" noProof="0" dirty="0"/>
                        <a:t>Evaluation at</a:t>
                      </a:r>
                      <a:r>
                        <a:rPr lang="en-US" baseline="0" noProof="0" dirty="0"/>
                        <a:t> 14 months post implantation</a:t>
                      </a:r>
                      <a:endParaRPr lang="en-US" b="0" i="1" noProof="0" dirty="0">
                        <a:solidFill>
                          <a:schemeClr val="tx1"/>
                        </a:solidFill>
                        <a:latin typeface="Signika"/>
                      </a:endParaRPr>
                    </a:p>
                  </a:txBody>
                  <a:tcPr/>
                </a:tc>
                <a:extLst>
                  <a:ext uri="{0D108BD9-81ED-4DB2-BD59-A6C34878D82A}">
                    <a16:rowId xmlns:a16="http://schemas.microsoft.com/office/drawing/2014/main" val="10000"/>
                  </a:ext>
                </a:extLst>
              </a:tr>
              <a:tr h="413657">
                <a:tc>
                  <a:txBody>
                    <a:bodyPr/>
                    <a:lstStyle/>
                    <a:p>
                      <a:r>
                        <a:rPr lang="en-US" noProof="0" dirty="0"/>
                        <a:t>Metros covered in 2</a:t>
                      </a:r>
                      <a:r>
                        <a:rPr lang="en-US" baseline="0" noProof="0" dirty="0"/>
                        <a:t> minutes.</a:t>
                      </a:r>
                      <a:endParaRPr lang="en-US" b="0" i="1" noProof="0" dirty="0">
                        <a:solidFill>
                          <a:schemeClr val="tx1"/>
                        </a:solidFill>
                        <a:latin typeface="Signika"/>
                      </a:endParaRPr>
                    </a:p>
                  </a:txBody>
                  <a:tcPr/>
                </a:tc>
                <a:tc>
                  <a:txBody>
                    <a:bodyPr/>
                    <a:lstStyle/>
                    <a:p>
                      <a:r>
                        <a:rPr lang="en-US" noProof="0" dirty="0"/>
                        <a:t>96 meters</a:t>
                      </a:r>
                      <a:endParaRPr lang="en-US" b="0" i="1" noProof="0" dirty="0">
                        <a:solidFill>
                          <a:schemeClr val="tx1"/>
                        </a:solidFill>
                        <a:latin typeface="Signika"/>
                      </a:endParaRPr>
                    </a:p>
                  </a:txBody>
                  <a:tcPr/>
                </a:tc>
                <a:tc>
                  <a:txBody>
                    <a:bodyPr/>
                    <a:lstStyle/>
                    <a:p>
                      <a:r>
                        <a:rPr lang="en-US" noProof="0" dirty="0"/>
                        <a:t>120 meters</a:t>
                      </a:r>
                      <a:endParaRPr lang="en-US" b="0" i="1" noProof="0" dirty="0">
                        <a:solidFill>
                          <a:schemeClr val="tx1"/>
                        </a:solidFill>
                        <a:latin typeface="Signika"/>
                      </a:endParaRPr>
                    </a:p>
                  </a:txBody>
                  <a:tcPr/>
                </a:tc>
                <a:extLst>
                  <a:ext uri="{0D108BD9-81ED-4DB2-BD59-A6C34878D82A}">
                    <a16:rowId xmlns:a16="http://schemas.microsoft.com/office/drawing/2014/main" val="10001"/>
                  </a:ext>
                </a:extLst>
              </a:tr>
              <a:tr h="413657">
                <a:tc>
                  <a:txBody>
                    <a:bodyPr/>
                    <a:lstStyle/>
                    <a:p>
                      <a:r>
                        <a:rPr lang="en-US" noProof="0" dirty="0"/>
                        <a:t>Velocity</a:t>
                      </a:r>
                      <a:endParaRPr lang="en-US" b="0" i="1" noProof="0" dirty="0">
                        <a:solidFill>
                          <a:schemeClr val="tx1"/>
                        </a:solidFill>
                        <a:latin typeface="Signika"/>
                      </a:endParaRPr>
                    </a:p>
                  </a:txBody>
                  <a:tcPr/>
                </a:tc>
                <a:tc>
                  <a:txBody>
                    <a:bodyPr/>
                    <a:lstStyle/>
                    <a:p>
                      <a:r>
                        <a:rPr lang="en-US" noProof="0" dirty="0"/>
                        <a:t>48 meters/minute</a:t>
                      </a:r>
                      <a:endParaRPr lang="en-US" b="0" i="1" noProof="0" dirty="0">
                        <a:solidFill>
                          <a:schemeClr val="tx1"/>
                        </a:solidFill>
                        <a:latin typeface="Signika"/>
                      </a:endParaRPr>
                    </a:p>
                  </a:txBody>
                  <a:tcPr/>
                </a:tc>
                <a:tc>
                  <a:txBody>
                    <a:bodyPr/>
                    <a:lstStyle/>
                    <a:p>
                      <a:r>
                        <a:rPr lang="en-US" noProof="0" dirty="0"/>
                        <a:t>60 meters/minute</a:t>
                      </a:r>
                      <a:endParaRPr lang="en-US" b="0" i="1" noProof="0" dirty="0">
                        <a:solidFill>
                          <a:schemeClr val="tx1"/>
                        </a:solidFill>
                        <a:latin typeface="Signika"/>
                      </a:endParaRPr>
                    </a:p>
                  </a:txBody>
                  <a:tcPr/>
                </a:tc>
                <a:extLst>
                  <a:ext uri="{0D108BD9-81ED-4DB2-BD59-A6C34878D82A}">
                    <a16:rowId xmlns:a16="http://schemas.microsoft.com/office/drawing/2014/main" val="10002"/>
                  </a:ext>
                </a:extLst>
              </a:tr>
              <a:tr h="413657">
                <a:tc>
                  <a:txBody>
                    <a:bodyPr/>
                    <a:lstStyle/>
                    <a:p>
                      <a:pPr marL="0" algn="l" defTabSz="685800" rtl="0" eaLnBrk="1" latinLnBrk="0" hangingPunct="1"/>
                      <a:r>
                        <a:rPr lang="en-US" sz="1350" kern="1200" noProof="0" dirty="0">
                          <a:solidFill>
                            <a:schemeClr val="dk1"/>
                          </a:solidFill>
                          <a:latin typeface="+mn-lt"/>
                          <a:ea typeface="+mn-ea"/>
                          <a:cs typeface="+mn-cs"/>
                        </a:rPr>
                        <a:t>Vas pain scale</a:t>
                      </a:r>
                    </a:p>
                  </a:txBody>
                  <a:tcPr/>
                </a:tc>
                <a:tc>
                  <a:txBody>
                    <a:bodyPr/>
                    <a:lstStyle/>
                    <a:p>
                      <a:r>
                        <a:rPr lang="en-US" noProof="0" dirty="0"/>
                        <a:t>0</a:t>
                      </a:r>
                      <a:endParaRPr lang="en-US" b="0" i="1" noProof="0" dirty="0">
                        <a:solidFill>
                          <a:schemeClr val="tx1"/>
                        </a:solidFill>
                        <a:latin typeface="Signika"/>
                      </a:endParaRPr>
                    </a:p>
                  </a:txBody>
                  <a:tcPr/>
                </a:tc>
                <a:tc>
                  <a:txBody>
                    <a:bodyPr/>
                    <a:lstStyle/>
                    <a:p>
                      <a:r>
                        <a:rPr lang="en-US" noProof="0" dirty="0"/>
                        <a:t>0</a:t>
                      </a:r>
                      <a:endParaRPr lang="en-US" b="0" i="1" noProof="0" dirty="0">
                        <a:solidFill>
                          <a:schemeClr val="tx1"/>
                        </a:solidFill>
                        <a:latin typeface="Signika"/>
                      </a:endParaRPr>
                    </a:p>
                  </a:txBody>
                  <a:tcPr/>
                </a:tc>
                <a:extLst>
                  <a:ext uri="{0D108BD9-81ED-4DB2-BD59-A6C34878D82A}">
                    <a16:rowId xmlns:a16="http://schemas.microsoft.com/office/drawing/2014/main" val="10003"/>
                  </a:ext>
                </a:extLst>
              </a:tr>
              <a:tr h="413657">
                <a:tc>
                  <a:txBody>
                    <a:bodyPr/>
                    <a:lstStyle/>
                    <a:p>
                      <a:r>
                        <a:rPr lang="en-US" noProof="0" dirty="0"/>
                        <a:t>Densitometry of the femoral neck</a:t>
                      </a:r>
                      <a:endParaRPr lang="en-US" b="0" i="1" noProof="0" dirty="0">
                        <a:solidFill>
                          <a:schemeClr val="tx1"/>
                        </a:solidFill>
                        <a:latin typeface="Signika"/>
                      </a:endParaRPr>
                    </a:p>
                  </a:txBody>
                  <a:tcPr/>
                </a:tc>
                <a:tc>
                  <a:txBody>
                    <a:bodyPr/>
                    <a:lstStyle/>
                    <a:p>
                      <a:r>
                        <a:rPr lang="en-US" noProof="0" dirty="0"/>
                        <a:t>0,654 grams/</a:t>
                      </a:r>
                      <a:r>
                        <a:rPr lang="en-US" noProof="0" dirty="0" err="1"/>
                        <a:t>cm</a:t>
                      </a:r>
                      <a:r>
                        <a:rPr lang="en-US" baseline="30000" noProof="0" dirty="0" err="1"/>
                        <a:t>2</a:t>
                      </a:r>
                      <a:endParaRPr lang="en-US" b="0" i="1" baseline="30000" noProof="0" dirty="0">
                        <a:solidFill>
                          <a:schemeClr val="tx1"/>
                        </a:solidFill>
                        <a:latin typeface="Signika"/>
                      </a:endParaRPr>
                    </a:p>
                  </a:txBody>
                  <a:tcPr/>
                </a:tc>
                <a:tc>
                  <a:txBody>
                    <a:bodyPr/>
                    <a:lstStyle/>
                    <a:p>
                      <a:r>
                        <a:rPr lang="en-US" noProof="0" dirty="0"/>
                        <a:t>0,741 grams/</a:t>
                      </a:r>
                      <a:r>
                        <a:rPr lang="en-US" noProof="0" dirty="0" err="1"/>
                        <a:t>cm</a:t>
                      </a:r>
                      <a:r>
                        <a:rPr lang="en-US" baseline="30000" noProof="0" dirty="0" err="1"/>
                        <a:t>2</a:t>
                      </a:r>
                      <a:endParaRPr lang="en-US" b="0" i="1" baseline="30000" noProof="0" dirty="0">
                        <a:solidFill>
                          <a:schemeClr val="tx1"/>
                        </a:solidFill>
                        <a:latin typeface="Signika"/>
                      </a:endParaRPr>
                    </a:p>
                  </a:txBody>
                  <a:tcPr/>
                </a:tc>
                <a:extLst>
                  <a:ext uri="{0D108BD9-81ED-4DB2-BD59-A6C34878D82A}">
                    <a16:rowId xmlns:a16="http://schemas.microsoft.com/office/drawing/2014/main" val="10004"/>
                  </a:ext>
                </a:extLst>
              </a:tr>
              <a:tr h="413657">
                <a:tc>
                  <a:txBody>
                    <a:bodyPr/>
                    <a:lstStyle/>
                    <a:p>
                      <a:r>
                        <a:rPr lang="en-US" noProof="0" dirty="0"/>
                        <a:t>Ergonometric evaluation</a:t>
                      </a:r>
                      <a:endParaRPr lang="en-US" b="0" i="1" noProof="0" dirty="0">
                        <a:solidFill>
                          <a:schemeClr val="tx1"/>
                        </a:solidFill>
                        <a:latin typeface="Signika"/>
                      </a:endParaRPr>
                    </a:p>
                  </a:txBody>
                  <a:tcPr/>
                </a:tc>
                <a:tc>
                  <a:txBody>
                    <a:bodyPr/>
                    <a:lstStyle/>
                    <a:p>
                      <a:r>
                        <a:rPr lang="en-US" noProof="0" dirty="0"/>
                        <a:t>14,5 ml/Kg./minute</a:t>
                      </a:r>
                      <a:endParaRPr lang="en-US" b="0" i="1" noProof="0" dirty="0">
                        <a:solidFill>
                          <a:schemeClr val="tx1"/>
                        </a:solidFill>
                        <a:latin typeface="Signika"/>
                      </a:endParaRPr>
                    </a:p>
                  </a:txBody>
                  <a:tcPr/>
                </a:tc>
                <a:tc>
                  <a:txBody>
                    <a:bodyPr/>
                    <a:lstStyle/>
                    <a:p>
                      <a:r>
                        <a:rPr lang="en-US" noProof="0" dirty="0"/>
                        <a:t> 16,5 ml/Kg./minute</a:t>
                      </a:r>
                      <a:endParaRPr lang="en-US" b="0" i="1" noProof="0" dirty="0">
                        <a:solidFill>
                          <a:schemeClr val="tx1"/>
                        </a:solidFill>
                        <a:latin typeface="Signika"/>
                      </a:endParaRPr>
                    </a:p>
                  </a:txBody>
                  <a:tcPr/>
                </a:tc>
                <a:extLst>
                  <a:ext uri="{0D108BD9-81ED-4DB2-BD59-A6C34878D82A}">
                    <a16:rowId xmlns:a16="http://schemas.microsoft.com/office/drawing/2014/main" val="10005"/>
                  </a:ext>
                </a:extLst>
              </a:tr>
              <a:tr h="413657">
                <a:tc>
                  <a:txBody>
                    <a:bodyPr/>
                    <a:lstStyle/>
                    <a:p>
                      <a:r>
                        <a:rPr lang="en-US" sz="1800" kern="1200" baseline="0" noProof="0" dirty="0">
                          <a:solidFill>
                            <a:schemeClr val="dk1"/>
                          </a:solidFill>
                          <a:latin typeface="+mn-lt"/>
                          <a:ea typeface="+mn-ea"/>
                          <a:cs typeface="+mn-cs"/>
                        </a:rPr>
                        <a:t>Daily hours of prosthesis use</a:t>
                      </a:r>
                    </a:p>
                  </a:txBody>
                  <a:tcPr/>
                </a:tc>
                <a:tc>
                  <a:txBody>
                    <a:bodyPr/>
                    <a:lstStyle/>
                    <a:p>
                      <a:r>
                        <a:rPr lang="en-US" sz="1800" kern="1200" baseline="0" noProof="0" dirty="0">
                          <a:solidFill>
                            <a:schemeClr val="dk1"/>
                          </a:solidFill>
                          <a:latin typeface="+mn-lt"/>
                          <a:ea typeface="+mn-ea"/>
                          <a:cs typeface="+mn-cs"/>
                        </a:rPr>
                        <a:t>6 hours</a:t>
                      </a:r>
                    </a:p>
                    <a:p>
                      <a:endParaRPr lang="en-US" sz="1800" kern="1200" baseline="0" noProof="0" dirty="0">
                        <a:solidFill>
                          <a:schemeClr val="dk1"/>
                        </a:solidFill>
                        <a:latin typeface="+mn-lt"/>
                        <a:ea typeface="+mn-ea"/>
                        <a:cs typeface="+mn-cs"/>
                      </a:endParaRPr>
                    </a:p>
                  </a:txBody>
                  <a:tcPr/>
                </a:tc>
                <a:tc>
                  <a:txBody>
                    <a:bodyPr/>
                    <a:lstStyle/>
                    <a:p>
                      <a:r>
                        <a:rPr lang="en-US" sz="1800" kern="1200" baseline="0" noProof="0" dirty="0">
                          <a:solidFill>
                            <a:schemeClr val="dk1"/>
                          </a:solidFill>
                          <a:latin typeface="+mn-lt"/>
                          <a:ea typeface="+mn-ea"/>
                          <a:cs typeface="+mn-cs"/>
                        </a:rPr>
                        <a:t>10 hours</a:t>
                      </a:r>
                    </a:p>
                    <a:p>
                      <a:endParaRPr lang="en-US" sz="1800" kern="1200" baseline="0" noProof="0" dirty="0">
                        <a:solidFill>
                          <a:schemeClr val="dk1"/>
                        </a:solidFill>
                        <a:latin typeface="+mn-lt"/>
                        <a:ea typeface="+mn-ea"/>
                        <a:cs typeface="+mn-cs"/>
                      </a:endParaRPr>
                    </a:p>
                  </a:txBody>
                  <a:tcPr/>
                </a:tc>
                <a:extLst>
                  <a:ext uri="{0D108BD9-81ED-4DB2-BD59-A6C34878D82A}">
                    <a16:rowId xmlns:a16="http://schemas.microsoft.com/office/drawing/2014/main" val="10006"/>
                  </a:ext>
                </a:extLst>
              </a:tr>
              <a:tr h="4136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noProof="0" dirty="0">
                          <a:solidFill>
                            <a:schemeClr val="dk1"/>
                          </a:solidFill>
                          <a:latin typeface="+mn-lt"/>
                          <a:ea typeface="+mn-ea"/>
                          <a:cs typeface="+mn-cs"/>
                        </a:rPr>
                        <a:t>Technical aids</a:t>
                      </a:r>
                    </a:p>
                    <a:p>
                      <a:endParaRPr lang="en-US" sz="1800" kern="1200" baseline="0" noProof="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noProof="0" dirty="0">
                          <a:solidFill>
                            <a:schemeClr val="dk1"/>
                          </a:solidFill>
                          <a:latin typeface="+mn-lt"/>
                          <a:ea typeface="+mn-ea"/>
                          <a:cs typeface="+mn-cs"/>
                        </a:rPr>
                        <a:t>2 Crutches</a:t>
                      </a:r>
                    </a:p>
                    <a:p>
                      <a:endParaRPr lang="en-US" sz="1800" kern="1200" baseline="0" noProof="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baseline="0" noProof="0" dirty="0">
                          <a:solidFill>
                            <a:schemeClr val="dk1"/>
                          </a:solidFill>
                          <a:latin typeface="+mn-lt"/>
                          <a:ea typeface="+mn-ea"/>
                          <a:cs typeface="+mn-cs"/>
                        </a:rPr>
                        <a:t>Independent</a:t>
                      </a:r>
                    </a:p>
                    <a:p>
                      <a:endParaRPr lang="en-US" sz="1800" kern="1200" baseline="0" noProof="0" dirty="0">
                        <a:solidFill>
                          <a:schemeClr val="dk1"/>
                        </a:solidFill>
                        <a:latin typeface="+mn-lt"/>
                        <a:ea typeface="+mn-ea"/>
                        <a:cs typeface="+mn-cs"/>
                      </a:endParaRPr>
                    </a:p>
                  </a:txBody>
                  <a:tcPr/>
                </a:tc>
                <a:extLst>
                  <a:ext uri="{0D108BD9-81ED-4DB2-BD59-A6C34878D82A}">
                    <a16:rowId xmlns:a16="http://schemas.microsoft.com/office/drawing/2014/main" val="10007"/>
                  </a:ext>
                </a:extLst>
              </a:tr>
            </a:tbl>
          </a:graphicData>
        </a:graphic>
      </p:graphicFrame>
      <p:sp>
        <p:nvSpPr>
          <p:cNvPr id="9" name="6 CuadroTexto"/>
          <p:cNvSpPr txBox="1"/>
          <p:nvPr/>
        </p:nvSpPr>
        <p:spPr>
          <a:xfrm>
            <a:off x="1919536" y="1268760"/>
            <a:ext cx="7272808" cy="523220"/>
          </a:xfrm>
          <a:prstGeom prst="rect">
            <a:avLst/>
          </a:prstGeom>
          <a:noFill/>
        </p:spPr>
        <p:txBody>
          <a:bodyPr wrap="square" rtlCol="0">
            <a:spAutoFit/>
          </a:bodyPr>
          <a:lstStyle/>
          <a:p>
            <a:r>
              <a:rPr lang="en-US" sz="2800" b="1" dirty="0">
                <a:latin typeface="Signika" pitchFamily="50" charset="0"/>
              </a:rPr>
              <a:t>• Results</a:t>
            </a:r>
          </a:p>
        </p:txBody>
      </p:sp>
      <p:pic>
        <p:nvPicPr>
          <p:cNvPr id="10" name="Imagen 9"/>
          <p:cNvPicPr>
            <a:picLocks noChangeAspect="1"/>
          </p:cNvPicPr>
          <p:nvPr/>
        </p:nvPicPr>
        <p:blipFill>
          <a:blip r:embed="rId3"/>
          <a:stretch>
            <a:fillRect/>
          </a:stretch>
        </p:blipFill>
        <p:spPr>
          <a:xfrm rot="10800000">
            <a:off x="11235559" y="6619291"/>
            <a:ext cx="956441" cy="238709"/>
          </a:xfrm>
          <a:prstGeom prst="rect">
            <a:avLst/>
          </a:prstGeom>
        </p:spPr>
      </p:pic>
      <p:sp>
        <p:nvSpPr>
          <p:cNvPr id="6" name="3 CuadroTexto"/>
          <p:cNvSpPr txBox="1"/>
          <p:nvPr/>
        </p:nvSpPr>
        <p:spPr>
          <a:xfrm>
            <a:off x="2567609" y="343862"/>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2</a:t>
            </a:r>
          </a:p>
        </p:txBody>
      </p:sp>
      <p:pic>
        <p:nvPicPr>
          <p:cNvPr id="7" name="Bilde 6">
            <a:extLst>
              <a:ext uri="{FF2B5EF4-FFF2-40B4-BE49-F238E27FC236}">
                <a16:creationId xmlns:a16="http://schemas.microsoft.com/office/drawing/2014/main" id="{5FAD3B70-A244-42E2-AD8C-FA43449FC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27959103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981200" y="1761067"/>
            <a:ext cx="8229600" cy="4801314"/>
          </a:xfrm>
          <a:prstGeom prst="rect">
            <a:avLst/>
          </a:prstGeom>
          <a:noFill/>
        </p:spPr>
        <p:txBody>
          <a:bodyPr wrap="square" rtlCol="0">
            <a:spAutoFit/>
          </a:bodyPr>
          <a:lstStyle/>
          <a:p>
            <a:r>
              <a:rPr lang="en-US" sz="2400" dirty="0">
                <a:latin typeface="Signika"/>
              </a:rPr>
              <a:t>Patient CSM5. 86 years of age</a:t>
            </a:r>
          </a:p>
          <a:p>
            <a:endParaRPr lang="en-US" sz="2400" dirty="0">
              <a:latin typeface="Signika"/>
            </a:endParaRPr>
          </a:p>
          <a:p>
            <a:r>
              <a:rPr lang="en-US" sz="2400" dirty="0">
                <a:latin typeface="Signika"/>
              </a:rPr>
              <a:t>Background:</a:t>
            </a:r>
          </a:p>
          <a:p>
            <a:endParaRPr lang="en-US" sz="2400" dirty="0">
              <a:latin typeface="Signika"/>
            </a:endParaRPr>
          </a:p>
          <a:p>
            <a:pPr>
              <a:buFontTx/>
              <a:buChar char="-"/>
            </a:pPr>
            <a:r>
              <a:rPr lang="en-US" sz="2400" dirty="0">
                <a:latin typeface="Signika"/>
              </a:rPr>
              <a:t> Dyslipidemia</a:t>
            </a:r>
          </a:p>
          <a:p>
            <a:pPr>
              <a:buFontTx/>
              <a:buChar char="-"/>
            </a:pPr>
            <a:r>
              <a:rPr lang="en-US" sz="2400" dirty="0">
                <a:latin typeface="Signika"/>
              </a:rPr>
              <a:t> COPD</a:t>
            </a:r>
          </a:p>
          <a:p>
            <a:pPr>
              <a:buFontTx/>
              <a:buChar char="-"/>
            </a:pPr>
            <a:r>
              <a:rPr lang="en-US" sz="2400" dirty="0">
                <a:latin typeface="Signika"/>
              </a:rPr>
              <a:t> Diabetes Mellitus type II</a:t>
            </a:r>
          </a:p>
          <a:p>
            <a:pPr>
              <a:buFontTx/>
              <a:buChar char="-"/>
            </a:pPr>
            <a:r>
              <a:rPr lang="en-US" sz="2400" dirty="0">
                <a:latin typeface="Signika"/>
              </a:rPr>
              <a:t> Peripheral grade IV artery disease in the lower extremities</a:t>
            </a:r>
          </a:p>
          <a:p>
            <a:pPr>
              <a:buFontTx/>
              <a:buChar char="-"/>
            </a:pPr>
            <a:r>
              <a:rPr lang="en-US" sz="2400" dirty="0">
                <a:latin typeface="Signika"/>
              </a:rPr>
              <a:t> Bypass aorta-femoral in 2002</a:t>
            </a:r>
          </a:p>
          <a:p>
            <a:pPr>
              <a:buFontTx/>
              <a:buChar char="-"/>
            </a:pPr>
            <a:r>
              <a:rPr lang="en-US" sz="2400" dirty="0">
                <a:latin typeface="Signika"/>
              </a:rPr>
              <a:t> Supracondylar right amputation in 2004</a:t>
            </a:r>
          </a:p>
          <a:p>
            <a:pPr>
              <a:buFontTx/>
              <a:buChar char="-"/>
            </a:pPr>
            <a:endParaRPr lang="en-US" sz="2400" dirty="0">
              <a:latin typeface="Signika"/>
            </a:endParaRPr>
          </a:p>
          <a:p>
            <a:r>
              <a:rPr lang="en-US" sz="2400" dirty="0">
                <a:latin typeface="Signika"/>
              </a:rPr>
              <a:t>Date of KW implantation 21/08/2011 </a:t>
            </a:r>
          </a:p>
          <a:p>
            <a:endParaRPr lang="en-US" dirty="0">
              <a:latin typeface="Signika"/>
            </a:endParaRPr>
          </a:p>
        </p:txBody>
      </p:sp>
      <p:sp>
        <p:nvSpPr>
          <p:cNvPr id="7" name="3 CuadroTexto"/>
          <p:cNvSpPr txBox="1"/>
          <p:nvPr/>
        </p:nvSpPr>
        <p:spPr>
          <a:xfrm>
            <a:off x="2567608" y="404664"/>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3</a:t>
            </a:r>
          </a:p>
        </p:txBody>
      </p:sp>
      <p:pic>
        <p:nvPicPr>
          <p:cNvPr id="6" name="Imagen 5"/>
          <p:cNvPicPr>
            <a:picLocks noChangeAspect="1"/>
          </p:cNvPicPr>
          <p:nvPr/>
        </p:nvPicPr>
        <p:blipFill>
          <a:blip r:embed="rId2"/>
          <a:stretch>
            <a:fillRect/>
          </a:stretch>
        </p:blipFill>
        <p:spPr>
          <a:xfrm rot="10800000">
            <a:off x="11235559" y="6619291"/>
            <a:ext cx="956441" cy="238709"/>
          </a:xfrm>
          <a:prstGeom prst="rect">
            <a:avLst/>
          </a:prstGeom>
        </p:spPr>
      </p:pic>
      <p:pic>
        <p:nvPicPr>
          <p:cNvPr id="8" name="Bilde 7">
            <a:extLst>
              <a:ext uri="{FF2B5EF4-FFF2-40B4-BE49-F238E27FC236}">
                <a16:creationId xmlns:a16="http://schemas.microsoft.com/office/drawing/2014/main" id="{CF6F0077-7688-4D67-A2A9-98E3BF54A7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5701153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919537" y="2256222"/>
            <a:ext cx="1856619" cy="4347779"/>
          </a:xfrm>
          <a:prstGeom prst="rect">
            <a:avLst/>
          </a:prstGeom>
        </p:spPr>
      </p:pic>
      <p:pic>
        <p:nvPicPr>
          <p:cNvPr id="8" name="Imagen 7"/>
          <p:cNvPicPr>
            <a:picLocks noChangeAspect="1"/>
          </p:cNvPicPr>
          <p:nvPr/>
        </p:nvPicPr>
        <p:blipFill>
          <a:blip r:embed="rId3"/>
          <a:stretch>
            <a:fillRect/>
          </a:stretch>
        </p:blipFill>
        <p:spPr>
          <a:xfrm>
            <a:off x="4159251" y="2256222"/>
            <a:ext cx="2876560" cy="3515795"/>
          </a:xfrm>
          <a:prstGeom prst="rect">
            <a:avLst/>
          </a:prstGeom>
        </p:spPr>
      </p:pic>
      <p:pic>
        <p:nvPicPr>
          <p:cNvPr id="11" name="Imagen 10"/>
          <p:cNvPicPr>
            <a:picLocks noChangeAspect="1"/>
          </p:cNvPicPr>
          <p:nvPr/>
        </p:nvPicPr>
        <p:blipFill>
          <a:blip r:embed="rId4"/>
          <a:stretch>
            <a:fillRect/>
          </a:stretch>
        </p:blipFill>
        <p:spPr>
          <a:xfrm>
            <a:off x="7385329" y="2256221"/>
            <a:ext cx="3181983" cy="3924446"/>
          </a:xfrm>
          <a:prstGeom prst="rect">
            <a:avLst/>
          </a:prstGeom>
        </p:spPr>
      </p:pic>
      <p:sp>
        <p:nvSpPr>
          <p:cNvPr id="13" name="3 CuadroTexto"/>
          <p:cNvSpPr txBox="1"/>
          <p:nvPr/>
        </p:nvSpPr>
        <p:spPr>
          <a:xfrm>
            <a:off x="2639616" y="379415"/>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3</a:t>
            </a:r>
          </a:p>
        </p:txBody>
      </p:sp>
      <p:sp>
        <p:nvSpPr>
          <p:cNvPr id="14" name="CuadroTexto 13"/>
          <p:cNvSpPr txBox="1"/>
          <p:nvPr/>
        </p:nvSpPr>
        <p:spPr>
          <a:xfrm>
            <a:off x="1919537" y="1202268"/>
            <a:ext cx="4108731" cy="369332"/>
          </a:xfrm>
          <a:prstGeom prst="rect">
            <a:avLst/>
          </a:prstGeom>
          <a:noFill/>
        </p:spPr>
        <p:txBody>
          <a:bodyPr wrap="square" rtlCol="0">
            <a:spAutoFit/>
          </a:bodyPr>
          <a:lstStyle/>
          <a:p>
            <a:r>
              <a:rPr lang="en-US" dirty="0">
                <a:latin typeface="Signika"/>
              </a:rPr>
              <a:t> Date of implantation 21/08/2011</a:t>
            </a:r>
          </a:p>
        </p:txBody>
      </p:sp>
      <p:sp>
        <p:nvSpPr>
          <p:cNvPr id="15" name="CuadroTexto 14"/>
          <p:cNvSpPr txBox="1"/>
          <p:nvPr/>
        </p:nvSpPr>
        <p:spPr>
          <a:xfrm>
            <a:off x="2519323" y="1657866"/>
            <a:ext cx="508409" cy="369332"/>
          </a:xfrm>
          <a:prstGeom prst="rect">
            <a:avLst/>
          </a:prstGeom>
          <a:noFill/>
        </p:spPr>
        <p:txBody>
          <a:bodyPr wrap="none" rtlCol="0">
            <a:spAutoFit/>
          </a:bodyPr>
          <a:lstStyle/>
          <a:p>
            <a:r>
              <a:rPr lang="en-US" dirty="0">
                <a:latin typeface="Signika"/>
              </a:rPr>
              <a:t>Pre</a:t>
            </a:r>
          </a:p>
        </p:txBody>
      </p:sp>
      <p:sp>
        <p:nvSpPr>
          <p:cNvPr id="16" name="CuadroTexto 15"/>
          <p:cNvSpPr txBox="1"/>
          <p:nvPr/>
        </p:nvSpPr>
        <p:spPr>
          <a:xfrm>
            <a:off x="5128929" y="1657866"/>
            <a:ext cx="603883" cy="369332"/>
          </a:xfrm>
          <a:prstGeom prst="rect">
            <a:avLst/>
          </a:prstGeom>
          <a:noFill/>
        </p:spPr>
        <p:txBody>
          <a:bodyPr wrap="none" rtlCol="0">
            <a:spAutoFit/>
          </a:bodyPr>
          <a:lstStyle/>
          <a:p>
            <a:r>
              <a:rPr lang="es-ES_tradnl" dirty="0">
                <a:latin typeface="Signika"/>
              </a:rPr>
              <a:t>Post</a:t>
            </a:r>
          </a:p>
        </p:txBody>
      </p:sp>
      <p:sp>
        <p:nvSpPr>
          <p:cNvPr id="17" name="CuadroTexto 16"/>
          <p:cNvSpPr txBox="1"/>
          <p:nvPr/>
        </p:nvSpPr>
        <p:spPr>
          <a:xfrm>
            <a:off x="8233648" y="1657866"/>
            <a:ext cx="1485343" cy="369332"/>
          </a:xfrm>
          <a:prstGeom prst="rect">
            <a:avLst/>
          </a:prstGeom>
          <a:noFill/>
        </p:spPr>
        <p:txBody>
          <a:bodyPr wrap="none" rtlCol="0">
            <a:spAutoFit/>
          </a:bodyPr>
          <a:lstStyle/>
          <a:p>
            <a:r>
              <a:rPr lang="en-US" dirty="0">
                <a:latin typeface="Signika"/>
              </a:rPr>
              <a:t>At 14 months</a:t>
            </a:r>
          </a:p>
        </p:txBody>
      </p:sp>
      <p:pic>
        <p:nvPicPr>
          <p:cNvPr id="18" name="Imagen 17"/>
          <p:cNvPicPr>
            <a:picLocks noChangeAspect="1"/>
          </p:cNvPicPr>
          <p:nvPr/>
        </p:nvPicPr>
        <p:blipFill>
          <a:blip r:embed="rId5"/>
          <a:stretch>
            <a:fillRect/>
          </a:stretch>
        </p:blipFill>
        <p:spPr>
          <a:xfrm rot="10800000">
            <a:off x="11235559" y="6619291"/>
            <a:ext cx="956441" cy="238709"/>
          </a:xfrm>
          <a:prstGeom prst="rect">
            <a:avLst/>
          </a:prstGeom>
        </p:spPr>
      </p:pic>
      <p:pic>
        <p:nvPicPr>
          <p:cNvPr id="12" name="Bilde 11">
            <a:extLst>
              <a:ext uri="{FF2B5EF4-FFF2-40B4-BE49-F238E27FC236}">
                <a16:creationId xmlns:a16="http://schemas.microsoft.com/office/drawing/2014/main" id="{D29C27F4-F422-4D10-8B1B-8C41C09C1F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0313957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965151109"/>
              </p:ext>
            </p:extLst>
          </p:nvPr>
        </p:nvGraphicFramePr>
        <p:xfrm>
          <a:off x="2116667" y="1804680"/>
          <a:ext cx="8026401" cy="4715691"/>
        </p:xfrm>
        <a:graphic>
          <a:graphicData uri="http://schemas.openxmlformats.org/drawingml/2006/table">
            <a:tbl>
              <a:tblPr firstRow="1" bandRow="1">
                <a:tableStyleId>{93296810-A885-4BE3-A3E7-6D5BEEA58F35}</a:tableStyleId>
              </a:tblPr>
              <a:tblGrid>
                <a:gridCol w="2675467">
                  <a:extLst>
                    <a:ext uri="{9D8B030D-6E8A-4147-A177-3AD203B41FA5}">
                      <a16:colId xmlns:a16="http://schemas.microsoft.com/office/drawing/2014/main" val="20000"/>
                    </a:ext>
                  </a:extLst>
                </a:gridCol>
                <a:gridCol w="2675467">
                  <a:extLst>
                    <a:ext uri="{9D8B030D-6E8A-4147-A177-3AD203B41FA5}">
                      <a16:colId xmlns:a16="http://schemas.microsoft.com/office/drawing/2014/main" val="20001"/>
                    </a:ext>
                  </a:extLst>
                </a:gridCol>
                <a:gridCol w="2675467">
                  <a:extLst>
                    <a:ext uri="{9D8B030D-6E8A-4147-A177-3AD203B41FA5}">
                      <a16:colId xmlns:a16="http://schemas.microsoft.com/office/drawing/2014/main" val="20002"/>
                    </a:ext>
                  </a:extLst>
                </a:gridCol>
              </a:tblGrid>
              <a:tr h="413657">
                <a:tc>
                  <a:txBody>
                    <a:bodyPr/>
                    <a:lstStyle/>
                    <a:p>
                      <a:endParaRPr lang="en-US" b="0" i="0" noProof="0" dirty="0">
                        <a:solidFill>
                          <a:schemeClr val="tx1"/>
                        </a:solidFill>
                        <a:latin typeface="Signika"/>
                      </a:endParaRPr>
                    </a:p>
                  </a:txBody>
                  <a:tcPr/>
                </a:tc>
                <a:tc>
                  <a:txBody>
                    <a:bodyPr/>
                    <a:lstStyle/>
                    <a:p>
                      <a:r>
                        <a:rPr lang="en-US" noProof="0" dirty="0"/>
                        <a:t>Evaluation prior to implantation</a:t>
                      </a:r>
                      <a:endParaRPr lang="en-US" b="0" i="0" noProof="0" dirty="0">
                        <a:solidFill>
                          <a:schemeClr val="tx1"/>
                        </a:solidFill>
                        <a:latin typeface="Signika"/>
                      </a:endParaRPr>
                    </a:p>
                  </a:txBody>
                  <a:tcPr/>
                </a:tc>
                <a:tc>
                  <a:txBody>
                    <a:bodyPr/>
                    <a:lstStyle/>
                    <a:p>
                      <a:r>
                        <a:rPr lang="en-US" noProof="0" dirty="0"/>
                        <a:t>Evaluation</a:t>
                      </a:r>
                      <a:r>
                        <a:rPr lang="en-US" baseline="0" noProof="0" dirty="0"/>
                        <a:t> at 14 months post implantation</a:t>
                      </a:r>
                      <a:endParaRPr lang="en-US" b="0" i="0" noProof="0" dirty="0">
                        <a:solidFill>
                          <a:schemeClr val="tx1"/>
                        </a:solidFill>
                        <a:latin typeface="Signika"/>
                      </a:endParaRPr>
                    </a:p>
                  </a:txBody>
                  <a:tcPr/>
                </a:tc>
                <a:extLst>
                  <a:ext uri="{0D108BD9-81ED-4DB2-BD59-A6C34878D82A}">
                    <a16:rowId xmlns:a16="http://schemas.microsoft.com/office/drawing/2014/main" val="10000"/>
                  </a:ext>
                </a:extLst>
              </a:tr>
              <a:tr h="413657">
                <a:tc>
                  <a:txBody>
                    <a:bodyPr/>
                    <a:lstStyle/>
                    <a:p>
                      <a:r>
                        <a:rPr lang="en-US" noProof="0" dirty="0"/>
                        <a:t>Meters</a:t>
                      </a:r>
                      <a:r>
                        <a:rPr lang="en-US" baseline="0" noProof="0" dirty="0"/>
                        <a:t> covered in 2 minutes</a:t>
                      </a:r>
                      <a:endParaRPr lang="en-US" b="0" i="0" noProof="0" dirty="0">
                        <a:solidFill>
                          <a:schemeClr val="tx1"/>
                        </a:solidFill>
                        <a:latin typeface="Signika"/>
                      </a:endParaRPr>
                    </a:p>
                  </a:txBody>
                  <a:tcPr/>
                </a:tc>
                <a:tc>
                  <a:txBody>
                    <a:bodyPr/>
                    <a:lstStyle/>
                    <a:p>
                      <a:r>
                        <a:rPr lang="en-US" noProof="0" dirty="0"/>
                        <a:t>78 meters</a:t>
                      </a:r>
                      <a:endParaRPr lang="en-US" b="0" i="0" noProof="0" dirty="0">
                        <a:solidFill>
                          <a:schemeClr val="tx1"/>
                        </a:solidFill>
                        <a:latin typeface="Signika"/>
                      </a:endParaRPr>
                    </a:p>
                  </a:txBody>
                  <a:tcPr/>
                </a:tc>
                <a:tc>
                  <a:txBody>
                    <a:bodyPr/>
                    <a:lstStyle/>
                    <a:p>
                      <a:r>
                        <a:rPr lang="en-US" noProof="0" dirty="0"/>
                        <a:t>110 meters</a:t>
                      </a:r>
                    </a:p>
                  </a:txBody>
                  <a:tcPr/>
                </a:tc>
                <a:extLst>
                  <a:ext uri="{0D108BD9-81ED-4DB2-BD59-A6C34878D82A}">
                    <a16:rowId xmlns:a16="http://schemas.microsoft.com/office/drawing/2014/main" val="10001"/>
                  </a:ext>
                </a:extLst>
              </a:tr>
              <a:tr h="413657">
                <a:tc>
                  <a:txBody>
                    <a:bodyPr/>
                    <a:lstStyle/>
                    <a:p>
                      <a:r>
                        <a:rPr lang="en-US" noProof="0" dirty="0"/>
                        <a:t>Velocity</a:t>
                      </a:r>
                      <a:endParaRPr lang="en-US" b="0" i="0" noProof="0" dirty="0">
                        <a:solidFill>
                          <a:schemeClr val="tx1"/>
                        </a:solidFill>
                        <a:latin typeface="Signika"/>
                      </a:endParaRPr>
                    </a:p>
                  </a:txBody>
                  <a:tcPr/>
                </a:tc>
                <a:tc>
                  <a:txBody>
                    <a:bodyPr/>
                    <a:lstStyle/>
                    <a:p>
                      <a:r>
                        <a:rPr lang="en-US" noProof="0" dirty="0"/>
                        <a:t>39 meters/minute</a:t>
                      </a:r>
                      <a:endParaRPr lang="en-US" b="0" i="0" noProof="0" dirty="0">
                        <a:solidFill>
                          <a:schemeClr val="tx1"/>
                        </a:solidFill>
                        <a:latin typeface="Signika"/>
                      </a:endParaRPr>
                    </a:p>
                  </a:txBody>
                  <a:tcPr/>
                </a:tc>
                <a:tc>
                  <a:txBody>
                    <a:bodyPr/>
                    <a:lstStyle/>
                    <a:p>
                      <a:r>
                        <a:rPr lang="en-US" noProof="0" dirty="0"/>
                        <a:t>55 meters/minute</a:t>
                      </a:r>
                      <a:endParaRPr lang="en-US" b="0" i="0" noProof="0" dirty="0">
                        <a:solidFill>
                          <a:schemeClr val="tx1"/>
                        </a:solidFill>
                        <a:latin typeface="Signika"/>
                      </a:endParaRPr>
                    </a:p>
                  </a:txBody>
                  <a:tcPr/>
                </a:tc>
                <a:extLst>
                  <a:ext uri="{0D108BD9-81ED-4DB2-BD59-A6C34878D82A}">
                    <a16:rowId xmlns:a16="http://schemas.microsoft.com/office/drawing/2014/main" val="10002"/>
                  </a:ext>
                </a:extLst>
              </a:tr>
              <a:tr h="413657">
                <a:tc>
                  <a:txBody>
                    <a:bodyPr/>
                    <a:lstStyle/>
                    <a:p>
                      <a:r>
                        <a:rPr lang="en-US" noProof="0" dirty="0"/>
                        <a:t>VAS pain scale</a:t>
                      </a:r>
                      <a:endParaRPr lang="en-US" b="0" i="0" noProof="0" dirty="0">
                        <a:solidFill>
                          <a:schemeClr val="tx1"/>
                        </a:solidFill>
                        <a:latin typeface="Signika"/>
                      </a:endParaRPr>
                    </a:p>
                  </a:txBody>
                  <a:tcPr/>
                </a:tc>
                <a:tc>
                  <a:txBody>
                    <a:bodyPr/>
                    <a:lstStyle/>
                    <a:p>
                      <a:r>
                        <a:rPr lang="en-US" noProof="0" dirty="0"/>
                        <a:t>1</a:t>
                      </a:r>
                      <a:endParaRPr lang="en-US" b="0" i="0" noProof="0" dirty="0">
                        <a:solidFill>
                          <a:schemeClr val="tx1"/>
                        </a:solidFill>
                        <a:latin typeface="Signika"/>
                      </a:endParaRPr>
                    </a:p>
                  </a:txBody>
                  <a:tcPr/>
                </a:tc>
                <a:tc>
                  <a:txBody>
                    <a:bodyPr/>
                    <a:lstStyle/>
                    <a:p>
                      <a:r>
                        <a:rPr lang="en-US" noProof="0" dirty="0"/>
                        <a:t>1</a:t>
                      </a:r>
                      <a:endParaRPr lang="en-US" b="0" i="0" noProof="0" dirty="0">
                        <a:solidFill>
                          <a:schemeClr val="tx1"/>
                        </a:solidFill>
                        <a:latin typeface="Signika"/>
                      </a:endParaRPr>
                    </a:p>
                  </a:txBody>
                  <a:tcPr/>
                </a:tc>
                <a:extLst>
                  <a:ext uri="{0D108BD9-81ED-4DB2-BD59-A6C34878D82A}">
                    <a16:rowId xmlns:a16="http://schemas.microsoft.com/office/drawing/2014/main" val="10003"/>
                  </a:ext>
                </a:extLst>
              </a:tr>
              <a:tr h="413657">
                <a:tc>
                  <a:txBody>
                    <a:bodyPr/>
                    <a:lstStyle/>
                    <a:p>
                      <a:r>
                        <a:rPr lang="en-US" noProof="0" dirty="0"/>
                        <a:t>Densitometry of the femoral neck</a:t>
                      </a:r>
                      <a:endParaRPr lang="en-US" b="0" i="0" noProof="0" dirty="0">
                        <a:solidFill>
                          <a:schemeClr val="tx1"/>
                        </a:solidFill>
                        <a:latin typeface="Signika"/>
                      </a:endParaRPr>
                    </a:p>
                  </a:txBody>
                  <a:tcPr/>
                </a:tc>
                <a:tc>
                  <a:txBody>
                    <a:bodyPr/>
                    <a:lstStyle/>
                    <a:p>
                      <a:r>
                        <a:rPr lang="en-US" noProof="0" dirty="0"/>
                        <a:t> 0,627 grams/</a:t>
                      </a:r>
                      <a:r>
                        <a:rPr lang="en-US" noProof="0" dirty="0" err="1"/>
                        <a:t>cm</a:t>
                      </a:r>
                      <a:r>
                        <a:rPr lang="en-US" baseline="30000" noProof="0" dirty="0" err="1"/>
                        <a:t>2</a:t>
                      </a:r>
                      <a:endParaRPr lang="en-US" b="0" i="0" baseline="30000" noProof="0" dirty="0">
                        <a:solidFill>
                          <a:schemeClr val="tx1"/>
                        </a:solidFill>
                        <a:latin typeface="Signika"/>
                      </a:endParaRPr>
                    </a:p>
                  </a:txBody>
                  <a:tcPr/>
                </a:tc>
                <a:tc>
                  <a:txBody>
                    <a:bodyPr/>
                    <a:lstStyle/>
                    <a:p>
                      <a:r>
                        <a:rPr lang="en-US" noProof="0" dirty="0"/>
                        <a:t>0,547 grams/</a:t>
                      </a:r>
                      <a:r>
                        <a:rPr lang="en-US" noProof="0" dirty="0" err="1"/>
                        <a:t>cm</a:t>
                      </a:r>
                      <a:r>
                        <a:rPr lang="en-US" baseline="30000" noProof="0" dirty="0" err="1"/>
                        <a:t>2</a:t>
                      </a:r>
                      <a:endParaRPr lang="en-US" b="0" i="0" baseline="30000" noProof="0" dirty="0">
                        <a:solidFill>
                          <a:schemeClr val="tx1"/>
                        </a:solidFill>
                        <a:latin typeface="Signika"/>
                      </a:endParaRPr>
                    </a:p>
                  </a:txBody>
                  <a:tcPr/>
                </a:tc>
                <a:extLst>
                  <a:ext uri="{0D108BD9-81ED-4DB2-BD59-A6C34878D82A}">
                    <a16:rowId xmlns:a16="http://schemas.microsoft.com/office/drawing/2014/main" val="10004"/>
                  </a:ext>
                </a:extLst>
              </a:tr>
              <a:tr h="413657">
                <a:tc>
                  <a:txBody>
                    <a:bodyPr/>
                    <a:lstStyle/>
                    <a:p>
                      <a:r>
                        <a:rPr lang="en-US" noProof="0" dirty="0"/>
                        <a:t>Ergonometric</a:t>
                      </a:r>
                      <a:r>
                        <a:rPr lang="en-US" baseline="0" noProof="0" dirty="0"/>
                        <a:t> evaluation</a:t>
                      </a:r>
                      <a:endParaRPr lang="en-US" b="0" i="0" noProof="0" dirty="0">
                        <a:solidFill>
                          <a:schemeClr val="tx1"/>
                        </a:solidFill>
                        <a:latin typeface="Signika"/>
                      </a:endParaRPr>
                    </a:p>
                  </a:txBody>
                  <a:tcPr/>
                </a:tc>
                <a:tc>
                  <a:txBody>
                    <a:bodyPr/>
                    <a:lstStyle/>
                    <a:p>
                      <a:r>
                        <a:rPr lang="en-US" noProof="0" dirty="0"/>
                        <a:t>12,6 ml/Kg./minute</a:t>
                      </a:r>
                      <a:endParaRPr lang="en-US" b="0" i="0" noProof="0" dirty="0">
                        <a:solidFill>
                          <a:schemeClr val="tx1"/>
                        </a:solidFill>
                        <a:latin typeface="Signika"/>
                      </a:endParaRPr>
                    </a:p>
                  </a:txBody>
                  <a:tcPr/>
                </a:tc>
                <a:tc>
                  <a:txBody>
                    <a:bodyPr/>
                    <a:lstStyle/>
                    <a:p>
                      <a:r>
                        <a:rPr lang="en-US" noProof="0" dirty="0"/>
                        <a:t> 13,5 ml/Kg./minute</a:t>
                      </a:r>
                      <a:endParaRPr lang="en-US" b="0" i="0" noProof="0" dirty="0">
                        <a:solidFill>
                          <a:schemeClr val="tx1"/>
                        </a:solidFill>
                        <a:latin typeface="Signika"/>
                      </a:endParaRPr>
                    </a:p>
                  </a:txBody>
                  <a:tcPr/>
                </a:tc>
                <a:extLst>
                  <a:ext uri="{0D108BD9-81ED-4DB2-BD59-A6C34878D82A}">
                    <a16:rowId xmlns:a16="http://schemas.microsoft.com/office/drawing/2014/main" val="10005"/>
                  </a:ext>
                </a:extLst>
              </a:tr>
              <a:tr h="413657">
                <a:tc>
                  <a:txBody>
                    <a:bodyPr/>
                    <a:lstStyle/>
                    <a:p>
                      <a:r>
                        <a:rPr lang="en-US" sz="1800" kern="1200" noProof="0" dirty="0">
                          <a:solidFill>
                            <a:schemeClr val="dk1"/>
                          </a:solidFill>
                          <a:latin typeface="+mn-lt"/>
                          <a:ea typeface="+mn-ea"/>
                          <a:cs typeface="+mn-cs"/>
                        </a:rPr>
                        <a:t>Daily hours of prosthesis use</a:t>
                      </a:r>
                    </a:p>
                  </a:txBody>
                  <a:tcPr/>
                </a:tc>
                <a:tc>
                  <a:txBody>
                    <a:bodyPr/>
                    <a:lstStyle/>
                    <a:p>
                      <a:r>
                        <a:rPr lang="en-US" sz="1800" kern="1200" noProof="0" dirty="0">
                          <a:solidFill>
                            <a:schemeClr val="dk1"/>
                          </a:solidFill>
                          <a:latin typeface="+mn-lt"/>
                          <a:ea typeface="+mn-ea"/>
                          <a:cs typeface="+mn-cs"/>
                        </a:rPr>
                        <a:t>10 hours</a:t>
                      </a:r>
                    </a:p>
                    <a:p>
                      <a:endParaRPr lang="en-US" sz="1800" kern="1200" noProof="0" dirty="0">
                        <a:solidFill>
                          <a:schemeClr val="dk1"/>
                        </a:solidFill>
                        <a:latin typeface="+mn-lt"/>
                        <a:ea typeface="+mn-ea"/>
                        <a:cs typeface="+mn-cs"/>
                      </a:endParaRPr>
                    </a:p>
                  </a:txBody>
                  <a:tcPr/>
                </a:tc>
                <a:tc>
                  <a:txBody>
                    <a:bodyPr/>
                    <a:lstStyle/>
                    <a:p>
                      <a:r>
                        <a:rPr lang="en-US" sz="1800" kern="1200" noProof="0" dirty="0">
                          <a:solidFill>
                            <a:schemeClr val="dk1"/>
                          </a:solidFill>
                          <a:latin typeface="+mn-lt"/>
                          <a:ea typeface="+mn-ea"/>
                          <a:cs typeface="+mn-cs"/>
                        </a:rPr>
                        <a:t>12 hours</a:t>
                      </a:r>
                    </a:p>
                    <a:p>
                      <a:endParaRPr lang="en-US" sz="1800" kern="1200" noProof="0" dirty="0">
                        <a:solidFill>
                          <a:schemeClr val="dk1"/>
                        </a:solidFill>
                        <a:latin typeface="+mn-lt"/>
                        <a:ea typeface="+mn-ea"/>
                        <a:cs typeface="+mn-cs"/>
                      </a:endParaRPr>
                    </a:p>
                  </a:txBody>
                  <a:tcPr/>
                </a:tc>
                <a:extLst>
                  <a:ext uri="{0D108BD9-81ED-4DB2-BD59-A6C34878D82A}">
                    <a16:rowId xmlns:a16="http://schemas.microsoft.com/office/drawing/2014/main" val="10006"/>
                  </a:ext>
                </a:extLst>
              </a:tr>
              <a:tr h="4136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noProof="0" dirty="0">
                          <a:solidFill>
                            <a:schemeClr val="dk1"/>
                          </a:solidFill>
                          <a:latin typeface="+mn-lt"/>
                          <a:ea typeface="+mn-ea"/>
                          <a:cs typeface="+mn-cs"/>
                        </a:rPr>
                        <a:t>Technical aids</a:t>
                      </a:r>
                    </a:p>
                    <a:p>
                      <a:endParaRPr lang="en-US" sz="1800" kern="1200" noProof="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noProof="0" dirty="0">
                          <a:solidFill>
                            <a:schemeClr val="dk1"/>
                          </a:solidFill>
                          <a:latin typeface="+mn-lt"/>
                          <a:ea typeface="+mn-ea"/>
                          <a:cs typeface="+mn-cs"/>
                        </a:rPr>
                        <a:t>1 Crutch</a:t>
                      </a:r>
                    </a:p>
                    <a:p>
                      <a:endParaRPr lang="en-US" sz="1800" kern="1200" noProof="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noProof="0" dirty="0">
                          <a:solidFill>
                            <a:schemeClr val="dk1"/>
                          </a:solidFill>
                          <a:latin typeface="+mn-lt"/>
                          <a:ea typeface="+mn-ea"/>
                          <a:cs typeface="+mn-cs"/>
                        </a:rPr>
                        <a:t>Independent</a:t>
                      </a:r>
                    </a:p>
                    <a:p>
                      <a:endParaRPr lang="en-US" sz="1800" kern="1200" noProof="0" dirty="0">
                        <a:solidFill>
                          <a:schemeClr val="dk1"/>
                        </a:solidFill>
                        <a:latin typeface="+mn-lt"/>
                        <a:ea typeface="+mn-ea"/>
                        <a:cs typeface="+mn-cs"/>
                      </a:endParaRPr>
                    </a:p>
                  </a:txBody>
                  <a:tcPr/>
                </a:tc>
                <a:extLst>
                  <a:ext uri="{0D108BD9-81ED-4DB2-BD59-A6C34878D82A}">
                    <a16:rowId xmlns:a16="http://schemas.microsoft.com/office/drawing/2014/main" val="10007"/>
                  </a:ext>
                </a:extLst>
              </a:tr>
            </a:tbl>
          </a:graphicData>
        </a:graphic>
      </p:graphicFrame>
      <p:sp>
        <p:nvSpPr>
          <p:cNvPr id="9" name="6 CuadroTexto"/>
          <p:cNvSpPr txBox="1"/>
          <p:nvPr/>
        </p:nvSpPr>
        <p:spPr>
          <a:xfrm>
            <a:off x="1919536" y="1281460"/>
            <a:ext cx="7272808" cy="523220"/>
          </a:xfrm>
          <a:prstGeom prst="rect">
            <a:avLst/>
          </a:prstGeom>
          <a:noFill/>
        </p:spPr>
        <p:txBody>
          <a:bodyPr wrap="square" rtlCol="0">
            <a:spAutoFit/>
          </a:bodyPr>
          <a:lstStyle/>
          <a:p>
            <a:r>
              <a:rPr lang="en-US" sz="2800" b="1" dirty="0">
                <a:latin typeface="Signika" pitchFamily="50" charset="0"/>
              </a:rPr>
              <a:t>• </a:t>
            </a:r>
            <a:r>
              <a:rPr lang="en-US" sz="2800" b="1" dirty="0" err="1">
                <a:latin typeface="Signika" pitchFamily="50" charset="0"/>
              </a:rPr>
              <a:t>Resultados</a:t>
            </a:r>
            <a:endParaRPr lang="en-US" sz="2800" b="1" dirty="0">
              <a:latin typeface="Signika" pitchFamily="50" charset="0"/>
            </a:endParaRPr>
          </a:p>
        </p:txBody>
      </p:sp>
      <p:pic>
        <p:nvPicPr>
          <p:cNvPr id="10" name="Imagen 9"/>
          <p:cNvPicPr>
            <a:picLocks noChangeAspect="1"/>
          </p:cNvPicPr>
          <p:nvPr/>
        </p:nvPicPr>
        <p:blipFill>
          <a:blip r:embed="rId3"/>
          <a:stretch>
            <a:fillRect/>
          </a:stretch>
        </p:blipFill>
        <p:spPr>
          <a:xfrm rot="10800000">
            <a:off x="11235559" y="6619291"/>
            <a:ext cx="956441" cy="238709"/>
          </a:xfrm>
          <a:prstGeom prst="rect">
            <a:avLst/>
          </a:prstGeom>
        </p:spPr>
      </p:pic>
      <p:sp>
        <p:nvSpPr>
          <p:cNvPr id="6" name="3 CuadroTexto"/>
          <p:cNvSpPr txBox="1"/>
          <p:nvPr/>
        </p:nvSpPr>
        <p:spPr>
          <a:xfrm>
            <a:off x="2567608" y="404664"/>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3</a:t>
            </a:r>
          </a:p>
        </p:txBody>
      </p:sp>
      <p:pic>
        <p:nvPicPr>
          <p:cNvPr id="7" name="Bilde 6">
            <a:extLst>
              <a:ext uri="{FF2B5EF4-FFF2-40B4-BE49-F238E27FC236}">
                <a16:creationId xmlns:a16="http://schemas.microsoft.com/office/drawing/2014/main" id="{9779E3AD-B006-4BBE-97A7-441A126311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4858501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981201" y="1896533"/>
            <a:ext cx="6032499" cy="4524315"/>
          </a:xfrm>
          <a:prstGeom prst="rect">
            <a:avLst/>
          </a:prstGeom>
          <a:noFill/>
        </p:spPr>
        <p:txBody>
          <a:bodyPr wrap="square" rtlCol="0">
            <a:spAutoFit/>
          </a:bodyPr>
          <a:lstStyle/>
          <a:p>
            <a:r>
              <a:rPr lang="en-US" sz="2400" dirty="0">
                <a:latin typeface="Signika"/>
              </a:rPr>
              <a:t>Patient CSM13. 46 years.</a:t>
            </a:r>
          </a:p>
          <a:p>
            <a:endParaRPr lang="en-US" sz="2400" dirty="0">
              <a:latin typeface="Signika"/>
            </a:endParaRPr>
          </a:p>
          <a:p>
            <a:r>
              <a:rPr lang="en-US" sz="2400" dirty="0">
                <a:latin typeface="Signika"/>
              </a:rPr>
              <a:t>Background:</a:t>
            </a:r>
          </a:p>
          <a:p>
            <a:endParaRPr lang="en-US" sz="2400" dirty="0">
              <a:latin typeface="Signika"/>
            </a:endParaRPr>
          </a:p>
          <a:p>
            <a:pPr>
              <a:buFontTx/>
              <a:buChar char="-"/>
            </a:pPr>
            <a:r>
              <a:rPr lang="en-US" sz="2400" dirty="0">
                <a:latin typeface="Signika"/>
              </a:rPr>
              <a:t> </a:t>
            </a:r>
            <a:r>
              <a:rPr lang="en-US" sz="2400" dirty="0" err="1">
                <a:latin typeface="Signika"/>
              </a:rPr>
              <a:t>Buerger’s</a:t>
            </a:r>
            <a:r>
              <a:rPr lang="en-US" sz="2400" dirty="0">
                <a:latin typeface="Signika"/>
              </a:rPr>
              <a:t> disease</a:t>
            </a:r>
          </a:p>
          <a:p>
            <a:pPr>
              <a:buFontTx/>
              <a:buChar char="-"/>
            </a:pPr>
            <a:r>
              <a:rPr lang="en-US" sz="2400" dirty="0">
                <a:latin typeface="Signika"/>
              </a:rPr>
              <a:t> Amputation 01/04/2010</a:t>
            </a:r>
          </a:p>
          <a:p>
            <a:pPr>
              <a:buFontTx/>
              <a:buChar char="-"/>
            </a:pPr>
            <a:endParaRPr lang="en-US" sz="2400" dirty="0">
              <a:latin typeface="Signika"/>
            </a:endParaRPr>
          </a:p>
          <a:p>
            <a:endParaRPr lang="en-US" sz="2400" dirty="0">
              <a:latin typeface="Signika"/>
            </a:endParaRPr>
          </a:p>
          <a:p>
            <a:endParaRPr lang="en-US" sz="2400" dirty="0">
              <a:latin typeface="Signika"/>
            </a:endParaRPr>
          </a:p>
          <a:p>
            <a:endParaRPr lang="en-US" sz="2400" dirty="0">
              <a:latin typeface="Signika"/>
            </a:endParaRPr>
          </a:p>
          <a:p>
            <a:endParaRPr lang="en-US" sz="2400" dirty="0">
              <a:latin typeface="Signika"/>
            </a:endParaRPr>
          </a:p>
          <a:p>
            <a:r>
              <a:rPr lang="en-US" sz="2400" dirty="0">
                <a:latin typeface="Signika"/>
              </a:rPr>
              <a:t>Date of KW implantation 26/03/2012 </a:t>
            </a:r>
          </a:p>
        </p:txBody>
      </p:sp>
      <p:sp>
        <p:nvSpPr>
          <p:cNvPr id="7" name="3 CuadroTexto"/>
          <p:cNvSpPr txBox="1"/>
          <p:nvPr/>
        </p:nvSpPr>
        <p:spPr>
          <a:xfrm>
            <a:off x="2620618" y="404664"/>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4</a:t>
            </a:r>
          </a:p>
        </p:txBody>
      </p:sp>
      <p:pic>
        <p:nvPicPr>
          <p:cNvPr id="5" name="Imagen 4"/>
          <p:cNvPicPr>
            <a:picLocks noChangeAspect="1"/>
          </p:cNvPicPr>
          <p:nvPr/>
        </p:nvPicPr>
        <p:blipFill>
          <a:blip r:embed="rId2"/>
          <a:stretch>
            <a:fillRect/>
          </a:stretch>
        </p:blipFill>
        <p:spPr>
          <a:xfrm rot="10800000">
            <a:off x="11235559" y="6619291"/>
            <a:ext cx="956441" cy="238709"/>
          </a:xfrm>
          <a:prstGeom prst="rect">
            <a:avLst/>
          </a:prstGeom>
        </p:spPr>
      </p:pic>
      <p:pic>
        <p:nvPicPr>
          <p:cNvPr id="8" name="Bilde 7">
            <a:extLst>
              <a:ext uri="{FF2B5EF4-FFF2-40B4-BE49-F238E27FC236}">
                <a16:creationId xmlns:a16="http://schemas.microsoft.com/office/drawing/2014/main" id="{3DC3957B-0353-43B7-AA19-ECFE169B4B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8950324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2887178" y="2150533"/>
            <a:ext cx="1879600" cy="4279900"/>
          </a:xfrm>
          <a:prstGeom prst="rect">
            <a:avLst/>
          </a:prstGeom>
        </p:spPr>
      </p:pic>
      <p:pic>
        <p:nvPicPr>
          <p:cNvPr id="9" name="Imagen 8"/>
          <p:cNvPicPr>
            <a:picLocks noChangeAspect="1"/>
          </p:cNvPicPr>
          <p:nvPr/>
        </p:nvPicPr>
        <p:blipFill>
          <a:blip r:embed="rId4"/>
          <a:stretch>
            <a:fillRect/>
          </a:stretch>
        </p:blipFill>
        <p:spPr>
          <a:xfrm>
            <a:off x="5485263" y="2150533"/>
            <a:ext cx="1651000" cy="4279900"/>
          </a:xfrm>
          <a:prstGeom prst="rect">
            <a:avLst/>
          </a:prstGeom>
        </p:spPr>
      </p:pic>
      <p:sp>
        <p:nvSpPr>
          <p:cNvPr id="11" name="3 CuadroTexto"/>
          <p:cNvSpPr txBox="1"/>
          <p:nvPr/>
        </p:nvSpPr>
        <p:spPr>
          <a:xfrm>
            <a:off x="2782371" y="247936"/>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4</a:t>
            </a:r>
          </a:p>
        </p:txBody>
      </p:sp>
      <p:sp>
        <p:nvSpPr>
          <p:cNvPr id="12" name="CuadroTexto 11"/>
          <p:cNvSpPr txBox="1"/>
          <p:nvPr/>
        </p:nvSpPr>
        <p:spPr>
          <a:xfrm>
            <a:off x="1919537" y="1202268"/>
            <a:ext cx="4108731" cy="369332"/>
          </a:xfrm>
          <a:prstGeom prst="rect">
            <a:avLst/>
          </a:prstGeom>
          <a:noFill/>
        </p:spPr>
        <p:txBody>
          <a:bodyPr wrap="square" rtlCol="0">
            <a:spAutoFit/>
          </a:bodyPr>
          <a:lstStyle/>
          <a:p>
            <a:r>
              <a:rPr lang="en-US" dirty="0">
                <a:latin typeface="Signika"/>
              </a:rPr>
              <a:t> Date of implantation 26/03/2012</a:t>
            </a:r>
          </a:p>
        </p:txBody>
      </p:sp>
      <p:sp>
        <p:nvSpPr>
          <p:cNvPr id="13" name="CuadroTexto 12"/>
          <p:cNvSpPr txBox="1"/>
          <p:nvPr/>
        </p:nvSpPr>
        <p:spPr>
          <a:xfrm>
            <a:off x="3476012" y="1657866"/>
            <a:ext cx="508409" cy="369332"/>
          </a:xfrm>
          <a:prstGeom prst="rect">
            <a:avLst/>
          </a:prstGeom>
          <a:noFill/>
        </p:spPr>
        <p:txBody>
          <a:bodyPr wrap="none" rtlCol="0">
            <a:spAutoFit/>
          </a:bodyPr>
          <a:lstStyle/>
          <a:p>
            <a:r>
              <a:rPr lang="en-US" dirty="0">
                <a:latin typeface="Signika"/>
              </a:rPr>
              <a:t>Pre</a:t>
            </a:r>
          </a:p>
        </p:txBody>
      </p:sp>
      <p:sp>
        <p:nvSpPr>
          <p:cNvPr id="14" name="CuadroTexto 13"/>
          <p:cNvSpPr txBox="1"/>
          <p:nvPr/>
        </p:nvSpPr>
        <p:spPr>
          <a:xfrm>
            <a:off x="5808135" y="1657866"/>
            <a:ext cx="1485343" cy="369332"/>
          </a:xfrm>
          <a:prstGeom prst="rect">
            <a:avLst/>
          </a:prstGeom>
          <a:noFill/>
        </p:spPr>
        <p:txBody>
          <a:bodyPr wrap="none" rtlCol="0">
            <a:spAutoFit/>
          </a:bodyPr>
          <a:lstStyle/>
          <a:p>
            <a:r>
              <a:rPr lang="en-US" dirty="0">
                <a:latin typeface="Signika"/>
              </a:rPr>
              <a:t>At 14 months</a:t>
            </a:r>
          </a:p>
        </p:txBody>
      </p:sp>
      <p:cxnSp>
        <p:nvCxnSpPr>
          <p:cNvPr id="16" name="Conector recto 15"/>
          <p:cNvCxnSpPr/>
          <p:nvPr/>
        </p:nvCxnSpPr>
        <p:spPr>
          <a:xfrm rot="5400000">
            <a:off x="2603503" y="3924303"/>
            <a:ext cx="3403603" cy="114305"/>
          </a:xfrm>
          <a:prstGeom prst="line">
            <a:avLst/>
          </a:prstGeom>
          <a:ln>
            <a:solidFill>
              <a:srgbClr val="EB6B70"/>
            </a:solidFill>
          </a:ln>
        </p:spPr>
        <p:style>
          <a:lnRef idx="2">
            <a:schemeClr val="accent1"/>
          </a:lnRef>
          <a:fillRef idx="0">
            <a:schemeClr val="accent1"/>
          </a:fillRef>
          <a:effectRef idx="1">
            <a:schemeClr val="accent1"/>
          </a:effectRef>
          <a:fontRef idx="minor">
            <a:schemeClr val="tx1"/>
          </a:fontRef>
        </p:style>
      </p:cxnSp>
      <p:cxnSp>
        <p:nvCxnSpPr>
          <p:cNvPr id="22" name="Conector recto 21"/>
          <p:cNvCxnSpPr/>
          <p:nvPr/>
        </p:nvCxnSpPr>
        <p:spPr>
          <a:xfrm rot="5400000">
            <a:off x="5074139" y="3841263"/>
            <a:ext cx="3403602" cy="280382"/>
          </a:xfrm>
          <a:prstGeom prst="line">
            <a:avLst/>
          </a:prstGeom>
          <a:ln>
            <a:solidFill>
              <a:srgbClr val="00AC01"/>
            </a:solidFill>
          </a:ln>
        </p:spPr>
        <p:style>
          <a:lnRef idx="2">
            <a:schemeClr val="accent1"/>
          </a:lnRef>
          <a:fillRef idx="0">
            <a:schemeClr val="accent1"/>
          </a:fillRef>
          <a:effectRef idx="1">
            <a:schemeClr val="accent1"/>
          </a:effectRef>
          <a:fontRef idx="minor">
            <a:schemeClr val="tx1"/>
          </a:fontRef>
        </p:style>
      </p:cxnSp>
      <p:sp>
        <p:nvSpPr>
          <p:cNvPr id="27" name="CuadroTexto 26"/>
          <p:cNvSpPr txBox="1"/>
          <p:nvPr/>
        </p:nvSpPr>
        <p:spPr>
          <a:xfrm>
            <a:off x="7366001" y="3658177"/>
            <a:ext cx="2398221" cy="584775"/>
          </a:xfrm>
          <a:prstGeom prst="rect">
            <a:avLst/>
          </a:prstGeom>
          <a:noFill/>
        </p:spPr>
        <p:txBody>
          <a:bodyPr wrap="none" rtlCol="0">
            <a:spAutoFit/>
          </a:bodyPr>
          <a:lstStyle/>
          <a:p>
            <a:r>
              <a:rPr lang="en-US" sz="3200" dirty="0">
                <a:latin typeface="Signika"/>
              </a:rPr>
              <a:t>Realignment</a:t>
            </a:r>
          </a:p>
        </p:txBody>
      </p:sp>
      <p:pic>
        <p:nvPicPr>
          <p:cNvPr id="17" name="Imagen 16"/>
          <p:cNvPicPr>
            <a:picLocks noChangeAspect="1"/>
          </p:cNvPicPr>
          <p:nvPr/>
        </p:nvPicPr>
        <p:blipFill>
          <a:blip r:embed="rId5"/>
          <a:stretch>
            <a:fillRect/>
          </a:stretch>
        </p:blipFill>
        <p:spPr>
          <a:xfrm rot="10800000">
            <a:off x="11235559" y="6619291"/>
            <a:ext cx="956441" cy="238709"/>
          </a:xfrm>
          <a:prstGeom prst="rect">
            <a:avLst/>
          </a:prstGeom>
        </p:spPr>
      </p:pic>
      <p:pic>
        <p:nvPicPr>
          <p:cNvPr id="15" name="Bilde 14">
            <a:extLst>
              <a:ext uri="{FF2B5EF4-FFF2-40B4-BE49-F238E27FC236}">
                <a16:creationId xmlns:a16="http://schemas.microsoft.com/office/drawing/2014/main" id="{A9D8AFAA-D69D-4A44-B1EB-B8C72F1C3C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9846310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4199613783"/>
              </p:ext>
            </p:extLst>
          </p:nvPr>
        </p:nvGraphicFramePr>
        <p:xfrm>
          <a:off x="2116667" y="1791980"/>
          <a:ext cx="8026401" cy="4489268"/>
        </p:xfrm>
        <a:graphic>
          <a:graphicData uri="http://schemas.openxmlformats.org/drawingml/2006/table">
            <a:tbl>
              <a:tblPr firstRow="1" bandRow="1">
                <a:tableStyleId>{00A15C55-8517-42AA-B614-E9B94910E393}</a:tableStyleId>
              </a:tblPr>
              <a:tblGrid>
                <a:gridCol w="2675467">
                  <a:extLst>
                    <a:ext uri="{9D8B030D-6E8A-4147-A177-3AD203B41FA5}">
                      <a16:colId xmlns:a16="http://schemas.microsoft.com/office/drawing/2014/main" val="20000"/>
                    </a:ext>
                  </a:extLst>
                </a:gridCol>
                <a:gridCol w="2675467">
                  <a:extLst>
                    <a:ext uri="{9D8B030D-6E8A-4147-A177-3AD203B41FA5}">
                      <a16:colId xmlns:a16="http://schemas.microsoft.com/office/drawing/2014/main" val="20001"/>
                    </a:ext>
                  </a:extLst>
                </a:gridCol>
                <a:gridCol w="2675467">
                  <a:extLst>
                    <a:ext uri="{9D8B030D-6E8A-4147-A177-3AD203B41FA5}">
                      <a16:colId xmlns:a16="http://schemas.microsoft.com/office/drawing/2014/main" val="20002"/>
                    </a:ext>
                  </a:extLst>
                </a:gridCol>
              </a:tblGrid>
              <a:tr h="413657">
                <a:tc>
                  <a:txBody>
                    <a:bodyPr/>
                    <a:lstStyle/>
                    <a:p>
                      <a:endParaRPr lang="en-US" b="0" i="0" noProof="0" dirty="0">
                        <a:solidFill>
                          <a:schemeClr val="tx1"/>
                        </a:solidFill>
                        <a:latin typeface="Signika"/>
                      </a:endParaRPr>
                    </a:p>
                  </a:txBody>
                  <a:tcPr/>
                </a:tc>
                <a:tc>
                  <a:txBody>
                    <a:bodyPr/>
                    <a:lstStyle/>
                    <a:p>
                      <a:r>
                        <a:rPr lang="en-US" noProof="0" dirty="0"/>
                        <a:t>Evaluation prior to implantation</a:t>
                      </a:r>
                      <a:endParaRPr lang="en-US" b="0" i="0" noProof="0" dirty="0">
                        <a:solidFill>
                          <a:schemeClr val="tx1"/>
                        </a:solidFill>
                        <a:latin typeface="Signika"/>
                      </a:endParaRPr>
                    </a:p>
                  </a:txBody>
                  <a:tcPr/>
                </a:tc>
                <a:tc>
                  <a:txBody>
                    <a:bodyPr/>
                    <a:lstStyle/>
                    <a:p>
                      <a:r>
                        <a:rPr lang="en-US" noProof="0" dirty="0"/>
                        <a:t>Evaluation at 14 months post implantation</a:t>
                      </a:r>
                      <a:endParaRPr lang="en-US" b="0" i="0" noProof="0" dirty="0">
                        <a:solidFill>
                          <a:schemeClr val="tx1"/>
                        </a:solidFill>
                        <a:latin typeface="Signika"/>
                      </a:endParaRPr>
                    </a:p>
                  </a:txBody>
                  <a:tcPr/>
                </a:tc>
                <a:extLst>
                  <a:ext uri="{0D108BD9-81ED-4DB2-BD59-A6C34878D82A}">
                    <a16:rowId xmlns:a16="http://schemas.microsoft.com/office/drawing/2014/main" val="10000"/>
                  </a:ext>
                </a:extLst>
              </a:tr>
              <a:tr h="413657">
                <a:tc>
                  <a:txBody>
                    <a:bodyPr/>
                    <a:lstStyle/>
                    <a:p>
                      <a:r>
                        <a:rPr lang="en-US" noProof="0" dirty="0"/>
                        <a:t>Meters</a:t>
                      </a:r>
                      <a:r>
                        <a:rPr lang="en-US" baseline="0" noProof="0" dirty="0"/>
                        <a:t> covered in 2 minutes</a:t>
                      </a:r>
                      <a:endParaRPr lang="en-US" b="0" i="0" noProof="0" dirty="0">
                        <a:solidFill>
                          <a:schemeClr val="tx1"/>
                        </a:solidFill>
                        <a:latin typeface="Signika"/>
                      </a:endParaRPr>
                    </a:p>
                  </a:txBody>
                  <a:tcPr/>
                </a:tc>
                <a:tc>
                  <a:txBody>
                    <a:bodyPr/>
                    <a:lstStyle/>
                    <a:p>
                      <a:pPr marL="342900" indent="-342900">
                        <a:buAutoNum type="arabicPlain" startAt="108"/>
                      </a:pPr>
                      <a:r>
                        <a:rPr lang="en-US" noProof="0" dirty="0"/>
                        <a:t> meters</a:t>
                      </a:r>
                      <a:endParaRPr lang="en-US" b="0" i="0" noProof="0" dirty="0">
                        <a:solidFill>
                          <a:schemeClr val="tx1"/>
                        </a:solidFill>
                        <a:latin typeface="Signika"/>
                      </a:endParaRPr>
                    </a:p>
                  </a:txBody>
                  <a:tcPr/>
                </a:tc>
                <a:tc>
                  <a:txBody>
                    <a:bodyPr/>
                    <a:lstStyle/>
                    <a:p>
                      <a:r>
                        <a:rPr lang="en-US" noProof="0" dirty="0"/>
                        <a:t>122 meters</a:t>
                      </a:r>
                      <a:endParaRPr lang="en-US" b="0" i="0" noProof="0" dirty="0">
                        <a:solidFill>
                          <a:schemeClr val="tx1"/>
                        </a:solidFill>
                        <a:latin typeface="Signika"/>
                      </a:endParaRPr>
                    </a:p>
                  </a:txBody>
                  <a:tcPr/>
                </a:tc>
                <a:extLst>
                  <a:ext uri="{0D108BD9-81ED-4DB2-BD59-A6C34878D82A}">
                    <a16:rowId xmlns:a16="http://schemas.microsoft.com/office/drawing/2014/main" val="10001"/>
                  </a:ext>
                </a:extLst>
              </a:tr>
              <a:tr h="413657">
                <a:tc>
                  <a:txBody>
                    <a:bodyPr/>
                    <a:lstStyle/>
                    <a:p>
                      <a:r>
                        <a:rPr lang="en-US" noProof="0" dirty="0"/>
                        <a:t>Velocity</a:t>
                      </a:r>
                      <a:endParaRPr lang="en-US" b="0" i="0" noProof="0" dirty="0">
                        <a:solidFill>
                          <a:schemeClr val="tx1"/>
                        </a:solidFill>
                        <a:latin typeface="Signika"/>
                      </a:endParaRPr>
                    </a:p>
                  </a:txBody>
                  <a:tcPr/>
                </a:tc>
                <a:tc>
                  <a:txBody>
                    <a:bodyPr/>
                    <a:lstStyle/>
                    <a:p>
                      <a:r>
                        <a:rPr lang="en-US" b="0" i="0" noProof="0" dirty="0">
                          <a:solidFill>
                            <a:schemeClr val="dk1"/>
                          </a:solidFill>
                          <a:latin typeface="+mn-lt"/>
                        </a:rPr>
                        <a:t>54</a:t>
                      </a:r>
                      <a:r>
                        <a:rPr lang="en-US" b="0" i="0" baseline="0" noProof="0" dirty="0">
                          <a:solidFill>
                            <a:schemeClr val="dk1"/>
                          </a:solidFill>
                          <a:latin typeface="+mn-lt"/>
                        </a:rPr>
                        <a:t> meters/minute</a:t>
                      </a:r>
                      <a:endParaRPr lang="en-US" b="0" i="0" noProof="0" dirty="0">
                        <a:solidFill>
                          <a:schemeClr val="tx1"/>
                        </a:solidFill>
                        <a:latin typeface="Signika"/>
                      </a:endParaRPr>
                    </a:p>
                  </a:txBody>
                  <a:tcPr/>
                </a:tc>
                <a:tc>
                  <a:txBody>
                    <a:bodyPr/>
                    <a:lstStyle/>
                    <a:p>
                      <a:r>
                        <a:rPr lang="en-US" noProof="0" dirty="0"/>
                        <a:t>61 meters/minute</a:t>
                      </a:r>
                      <a:endParaRPr lang="en-US" b="0" i="0" noProof="0" dirty="0">
                        <a:solidFill>
                          <a:schemeClr val="tx1"/>
                        </a:solidFill>
                        <a:latin typeface="Signika"/>
                      </a:endParaRPr>
                    </a:p>
                  </a:txBody>
                  <a:tcPr/>
                </a:tc>
                <a:extLst>
                  <a:ext uri="{0D108BD9-81ED-4DB2-BD59-A6C34878D82A}">
                    <a16:rowId xmlns:a16="http://schemas.microsoft.com/office/drawing/2014/main" val="10002"/>
                  </a:ext>
                </a:extLst>
              </a:tr>
              <a:tr h="413657">
                <a:tc>
                  <a:txBody>
                    <a:bodyPr/>
                    <a:lstStyle/>
                    <a:p>
                      <a:r>
                        <a:rPr lang="en-US" b="0" i="0" noProof="0" dirty="0">
                          <a:solidFill>
                            <a:schemeClr val="dk1"/>
                          </a:solidFill>
                          <a:latin typeface="+mn-lt"/>
                        </a:rPr>
                        <a:t>VAS</a:t>
                      </a:r>
                      <a:r>
                        <a:rPr lang="en-US" b="0" i="0" baseline="0" noProof="0" dirty="0">
                          <a:solidFill>
                            <a:schemeClr val="dk1"/>
                          </a:solidFill>
                          <a:latin typeface="+mn-lt"/>
                        </a:rPr>
                        <a:t> pain scale</a:t>
                      </a:r>
                      <a:endParaRPr lang="en-US" b="0" i="0" noProof="0" dirty="0">
                        <a:solidFill>
                          <a:schemeClr val="tx1"/>
                        </a:solidFill>
                        <a:latin typeface="Signika"/>
                      </a:endParaRPr>
                    </a:p>
                  </a:txBody>
                  <a:tcPr/>
                </a:tc>
                <a:tc>
                  <a:txBody>
                    <a:bodyPr/>
                    <a:lstStyle/>
                    <a:p>
                      <a:r>
                        <a:rPr lang="en-US" noProof="0" dirty="0"/>
                        <a:t>1</a:t>
                      </a:r>
                      <a:endParaRPr lang="en-US" b="0" i="0" noProof="0" dirty="0">
                        <a:solidFill>
                          <a:schemeClr val="tx1"/>
                        </a:solidFill>
                        <a:latin typeface="Signika"/>
                      </a:endParaRPr>
                    </a:p>
                  </a:txBody>
                  <a:tcPr/>
                </a:tc>
                <a:tc>
                  <a:txBody>
                    <a:bodyPr/>
                    <a:lstStyle/>
                    <a:p>
                      <a:r>
                        <a:rPr lang="en-US" noProof="0" dirty="0"/>
                        <a:t>0</a:t>
                      </a:r>
                      <a:endParaRPr lang="en-US" b="0" i="0" noProof="0" dirty="0">
                        <a:solidFill>
                          <a:schemeClr val="tx1"/>
                        </a:solidFill>
                        <a:latin typeface="Signika"/>
                      </a:endParaRPr>
                    </a:p>
                  </a:txBody>
                  <a:tcPr/>
                </a:tc>
                <a:extLst>
                  <a:ext uri="{0D108BD9-81ED-4DB2-BD59-A6C34878D82A}">
                    <a16:rowId xmlns:a16="http://schemas.microsoft.com/office/drawing/2014/main" val="10003"/>
                  </a:ext>
                </a:extLst>
              </a:tr>
              <a:tr h="413657">
                <a:tc>
                  <a:txBody>
                    <a:bodyPr/>
                    <a:lstStyle/>
                    <a:p>
                      <a:r>
                        <a:rPr lang="en-US" noProof="0" dirty="0"/>
                        <a:t>Densitometry</a:t>
                      </a:r>
                      <a:r>
                        <a:rPr lang="en-US" baseline="0" noProof="0" dirty="0"/>
                        <a:t> of the femoral neck</a:t>
                      </a:r>
                      <a:endParaRPr lang="en-US" b="0" i="0" noProof="0" dirty="0">
                        <a:solidFill>
                          <a:schemeClr val="tx1"/>
                        </a:solidFill>
                        <a:latin typeface="Signika"/>
                      </a:endParaRPr>
                    </a:p>
                  </a:txBody>
                  <a:tcPr/>
                </a:tc>
                <a:tc>
                  <a:txBody>
                    <a:bodyPr/>
                    <a:lstStyle/>
                    <a:p>
                      <a:r>
                        <a:rPr lang="en-US" noProof="0" dirty="0"/>
                        <a:t>0,480 grams/</a:t>
                      </a:r>
                      <a:r>
                        <a:rPr lang="en-US" noProof="0" dirty="0" err="1"/>
                        <a:t>cm</a:t>
                      </a:r>
                      <a:r>
                        <a:rPr lang="en-US" baseline="30000" noProof="0" dirty="0" err="1"/>
                        <a:t>2</a:t>
                      </a:r>
                      <a:endParaRPr lang="en-US" b="0" i="0" noProof="0" dirty="0">
                        <a:solidFill>
                          <a:schemeClr val="tx1"/>
                        </a:solidFill>
                        <a:latin typeface="Signika"/>
                      </a:endParaRPr>
                    </a:p>
                  </a:txBody>
                  <a:tcPr/>
                </a:tc>
                <a:tc>
                  <a:txBody>
                    <a:bodyPr/>
                    <a:lstStyle/>
                    <a:p>
                      <a:r>
                        <a:rPr lang="en-US" noProof="0" dirty="0"/>
                        <a:t>0,484 grams/</a:t>
                      </a:r>
                      <a:r>
                        <a:rPr lang="en-US" noProof="0" dirty="0" err="1"/>
                        <a:t>cm</a:t>
                      </a:r>
                      <a:r>
                        <a:rPr lang="en-US" baseline="30000" noProof="0" dirty="0" err="1"/>
                        <a:t>2</a:t>
                      </a:r>
                      <a:endParaRPr lang="en-US" b="0" i="0" noProof="0" dirty="0">
                        <a:solidFill>
                          <a:schemeClr val="tx1"/>
                        </a:solidFill>
                        <a:latin typeface="Signika"/>
                      </a:endParaRPr>
                    </a:p>
                  </a:txBody>
                  <a:tcPr/>
                </a:tc>
                <a:extLst>
                  <a:ext uri="{0D108BD9-81ED-4DB2-BD59-A6C34878D82A}">
                    <a16:rowId xmlns:a16="http://schemas.microsoft.com/office/drawing/2014/main" val="10004"/>
                  </a:ext>
                </a:extLst>
              </a:tr>
              <a:tr h="413657">
                <a:tc>
                  <a:txBody>
                    <a:bodyPr/>
                    <a:lstStyle/>
                    <a:p>
                      <a:r>
                        <a:rPr lang="en-US" noProof="0" dirty="0"/>
                        <a:t>Ergonometric</a:t>
                      </a:r>
                      <a:r>
                        <a:rPr lang="en-US" baseline="0" noProof="0" dirty="0"/>
                        <a:t> evaluation</a:t>
                      </a:r>
                      <a:endParaRPr lang="en-US" b="0" i="0" noProof="0" dirty="0">
                        <a:solidFill>
                          <a:schemeClr val="tx1"/>
                        </a:solidFill>
                        <a:latin typeface="Signika"/>
                      </a:endParaRPr>
                    </a:p>
                  </a:txBody>
                  <a:tcPr/>
                </a:tc>
                <a:tc>
                  <a:txBody>
                    <a:bodyPr/>
                    <a:lstStyle/>
                    <a:p>
                      <a:r>
                        <a:rPr lang="en-US" noProof="0" dirty="0"/>
                        <a:t>17,8 ml/Kg./minute</a:t>
                      </a:r>
                      <a:endParaRPr lang="en-US" b="0" i="0" noProof="0" dirty="0">
                        <a:solidFill>
                          <a:schemeClr val="tx1"/>
                        </a:solidFill>
                        <a:latin typeface="Signika"/>
                      </a:endParaRPr>
                    </a:p>
                  </a:txBody>
                  <a:tcPr/>
                </a:tc>
                <a:tc>
                  <a:txBody>
                    <a:bodyPr/>
                    <a:lstStyle/>
                    <a:p>
                      <a:r>
                        <a:rPr lang="en-US" noProof="0" dirty="0"/>
                        <a:t> 22,89 ml/Kg./minute</a:t>
                      </a:r>
                      <a:endParaRPr lang="en-US" b="0" i="0" noProof="0" dirty="0">
                        <a:solidFill>
                          <a:schemeClr val="tx1"/>
                        </a:solidFill>
                        <a:latin typeface="Signika"/>
                      </a:endParaRPr>
                    </a:p>
                  </a:txBody>
                  <a:tcPr/>
                </a:tc>
                <a:extLst>
                  <a:ext uri="{0D108BD9-81ED-4DB2-BD59-A6C34878D82A}">
                    <a16:rowId xmlns:a16="http://schemas.microsoft.com/office/drawing/2014/main" val="10005"/>
                  </a:ext>
                </a:extLst>
              </a:tr>
              <a:tr h="413657">
                <a:tc>
                  <a:txBody>
                    <a:bodyPr/>
                    <a:lstStyle/>
                    <a:p>
                      <a:r>
                        <a:rPr lang="en-US" noProof="0" dirty="0"/>
                        <a:t>Daily hours</a:t>
                      </a:r>
                      <a:r>
                        <a:rPr lang="en-US" baseline="0" noProof="0" dirty="0"/>
                        <a:t> of prosthesis use</a:t>
                      </a:r>
                      <a:endParaRPr lang="en-US" b="0" i="0" noProof="0" dirty="0">
                        <a:solidFill>
                          <a:schemeClr val="tx1"/>
                        </a:solidFill>
                        <a:latin typeface="Signika"/>
                      </a:endParaRPr>
                    </a:p>
                  </a:txBody>
                  <a:tcPr/>
                </a:tc>
                <a:tc>
                  <a:txBody>
                    <a:bodyPr/>
                    <a:lstStyle/>
                    <a:p>
                      <a:r>
                        <a:rPr lang="en-US" noProof="0" dirty="0"/>
                        <a:t>10 hours</a:t>
                      </a:r>
                      <a:endParaRPr lang="en-US" b="0" i="0" noProof="0" dirty="0">
                        <a:solidFill>
                          <a:schemeClr val="tx1"/>
                        </a:solidFill>
                        <a:latin typeface="Signika"/>
                      </a:endParaRPr>
                    </a:p>
                  </a:txBody>
                  <a:tcPr/>
                </a:tc>
                <a:tc>
                  <a:txBody>
                    <a:bodyPr/>
                    <a:lstStyle/>
                    <a:p>
                      <a:r>
                        <a:rPr lang="en-US" noProof="0" dirty="0"/>
                        <a:t>12 hours</a:t>
                      </a:r>
                    </a:p>
                  </a:txBody>
                  <a:tcPr/>
                </a:tc>
                <a:extLst>
                  <a:ext uri="{0D108BD9-81ED-4DB2-BD59-A6C34878D82A}">
                    <a16:rowId xmlns:a16="http://schemas.microsoft.com/office/drawing/2014/main" val="10006"/>
                  </a:ext>
                </a:extLst>
              </a:tr>
              <a:tr h="413657">
                <a:tc>
                  <a:txBody>
                    <a:bodyPr/>
                    <a:lstStyle/>
                    <a:p>
                      <a:r>
                        <a:rPr lang="en-US" sz="1800" kern="1200" noProof="0" dirty="0">
                          <a:solidFill>
                            <a:schemeClr val="dk1"/>
                          </a:solidFill>
                          <a:latin typeface="+mn-lt"/>
                          <a:ea typeface="+mn-ea"/>
                          <a:cs typeface="+mn-cs"/>
                        </a:rPr>
                        <a:t>Technical aids</a:t>
                      </a:r>
                    </a:p>
                  </a:txBody>
                  <a:tcPr/>
                </a:tc>
                <a:tc>
                  <a:txBody>
                    <a:bodyPr/>
                    <a:lstStyle/>
                    <a:p>
                      <a:r>
                        <a:rPr lang="en-US" sz="1800" kern="1200" noProof="0" dirty="0">
                          <a:solidFill>
                            <a:schemeClr val="dk1"/>
                          </a:solidFill>
                          <a:latin typeface="+mn-lt"/>
                          <a:ea typeface="+mn-ea"/>
                          <a:cs typeface="+mn-cs"/>
                        </a:rPr>
                        <a:t>1 Crutch</a:t>
                      </a:r>
                    </a:p>
                  </a:txBody>
                  <a:tcPr/>
                </a:tc>
                <a:tc>
                  <a:txBody>
                    <a:bodyPr/>
                    <a:lstStyle/>
                    <a:p>
                      <a:r>
                        <a:rPr lang="en-US" noProof="0" dirty="0"/>
                        <a:t>Independent</a:t>
                      </a:r>
                    </a:p>
                  </a:txBody>
                  <a:tcPr/>
                </a:tc>
                <a:extLst>
                  <a:ext uri="{0D108BD9-81ED-4DB2-BD59-A6C34878D82A}">
                    <a16:rowId xmlns:a16="http://schemas.microsoft.com/office/drawing/2014/main" val="10007"/>
                  </a:ext>
                </a:extLst>
              </a:tr>
            </a:tbl>
          </a:graphicData>
        </a:graphic>
      </p:graphicFrame>
      <p:sp>
        <p:nvSpPr>
          <p:cNvPr id="9" name="6 CuadroTexto"/>
          <p:cNvSpPr txBox="1"/>
          <p:nvPr/>
        </p:nvSpPr>
        <p:spPr>
          <a:xfrm>
            <a:off x="1919536" y="1268760"/>
            <a:ext cx="7272808" cy="523220"/>
          </a:xfrm>
          <a:prstGeom prst="rect">
            <a:avLst/>
          </a:prstGeom>
          <a:noFill/>
        </p:spPr>
        <p:txBody>
          <a:bodyPr wrap="square" rtlCol="0">
            <a:spAutoFit/>
          </a:bodyPr>
          <a:lstStyle/>
          <a:p>
            <a:r>
              <a:rPr lang="en-US" sz="2800" b="1" dirty="0">
                <a:latin typeface="Signika" pitchFamily="50" charset="0"/>
              </a:rPr>
              <a:t>• </a:t>
            </a:r>
            <a:r>
              <a:rPr lang="en-US" sz="2800" b="1" dirty="0" err="1">
                <a:latin typeface="Signika" pitchFamily="50" charset="0"/>
              </a:rPr>
              <a:t>Resultados</a:t>
            </a:r>
            <a:endParaRPr lang="en-US" sz="2800" b="1" dirty="0">
              <a:latin typeface="Signika" pitchFamily="50" charset="0"/>
            </a:endParaRPr>
          </a:p>
        </p:txBody>
      </p:sp>
      <p:pic>
        <p:nvPicPr>
          <p:cNvPr id="10" name="Imagen 9"/>
          <p:cNvPicPr>
            <a:picLocks noChangeAspect="1"/>
          </p:cNvPicPr>
          <p:nvPr/>
        </p:nvPicPr>
        <p:blipFill>
          <a:blip r:embed="rId3"/>
          <a:stretch>
            <a:fillRect/>
          </a:stretch>
        </p:blipFill>
        <p:spPr>
          <a:xfrm rot="10800000">
            <a:off x="11235559" y="6619291"/>
            <a:ext cx="956441" cy="238709"/>
          </a:xfrm>
          <a:prstGeom prst="rect">
            <a:avLst/>
          </a:prstGeom>
        </p:spPr>
      </p:pic>
      <p:sp>
        <p:nvSpPr>
          <p:cNvPr id="6" name="3 CuadroTexto"/>
          <p:cNvSpPr txBox="1"/>
          <p:nvPr/>
        </p:nvSpPr>
        <p:spPr>
          <a:xfrm>
            <a:off x="2620618" y="404664"/>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4</a:t>
            </a:r>
          </a:p>
        </p:txBody>
      </p:sp>
      <p:pic>
        <p:nvPicPr>
          <p:cNvPr id="7" name="Bilde 6">
            <a:extLst>
              <a:ext uri="{FF2B5EF4-FFF2-40B4-BE49-F238E27FC236}">
                <a16:creationId xmlns:a16="http://schemas.microsoft.com/office/drawing/2014/main" id="{E1AF5DA7-1E6F-4A83-8968-41A37AB8B8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6759586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919536" y="1412777"/>
            <a:ext cx="8229600" cy="5262979"/>
          </a:xfrm>
          <a:prstGeom prst="rect">
            <a:avLst/>
          </a:prstGeom>
          <a:noFill/>
        </p:spPr>
        <p:txBody>
          <a:bodyPr wrap="square" rtlCol="0">
            <a:spAutoFit/>
          </a:bodyPr>
          <a:lstStyle/>
          <a:p>
            <a:r>
              <a:rPr lang="en-US" sz="2400" dirty="0">
                <a:latin typeface="Signika"/>
              </a:rPr>
              <a:t>Patient CSM17. 72 years of age</a:t>
            </a:r>
          </a:p>
          <a:p>
            <a:endParaRPr lang="en-US" sz="2400" dirty="0">
              <a:latin typeface="Signika"/>
            </a:endParaRPr>
          </a:p>
          <a:p>
            <a:r>
              <a:rPr lang="en-US" sz="2400" dirty="0">
                <a:latin typeface="Signika"/>
              </a:rPr>
              <a:t>Background:</a:t>
            </a:r>
          </a:p>
          <a:p>
            <a:endParaRPr lang="en-US" sz="2400" dirty="0">
              <a:latin typeface="Signika"/>
            </a:endParaRPr>
          </a:p>
          <a:p>
            <a:pPr>
              <a:buFontTx/>
              <a:buChar char="-"/>
            </a:pPr>
            <a:r>
              <a:rPr lang="en-US" sz="2400" dirty="0">
                <a:latin typeface="Signika"/>
              </a:rPr>
              <a:t> Arterial hypertension</a:t>
            </a:r>
          </a:p>
          <a:p>
            <a:pPr>
              <a:buFontTx/>
              <a:buChar char="-"/>
            </a:pPr>
            <a:r>
              <a:rPr lang="en-US" sz="2400" dirty="0">
                <a:latin typeface="Signika"/>
              </a:rPr>
              <a:t> Aorta femoral bypass in April 2007</a:t>
            </a:r>
          </a:p>
          <a:p>
            <a:pPr>
              <a:buFontTx/>
              <a:buChar char="-"/>
            </a:pPr>
            <a:r>
              <a:rPr lang="en-US" sz="2400" dirty="0">
                <a:latin typeface="Signika"/>
              </a:rPr>
              <a:t> Peripheral artery disease grade IV</a:t>
            </a:r>
          </a:p>
          <a:p>
            <a:pPr>
              <a:buFontTx/>
              <a:buChar char="-"/>
            </a:pPr>
            <a:r>
              <a:rPr lang="en-US" sz="2400" dirty="0">
                <a:latin typeface="Signika"/>
              </a:rPr>
              <a:t> Right above knee amputation in 2012</a:t>
            </a:r>
          </a:p>
          <a:p>
            <a:endParaRPr lang="en-US" sz="2400" dirty="0">
              <a:latin typeface="Signika"/>
            </a:endParaRPr>
          </a:p>
          <a:p>
            <a:endParaRPr lang="en-US" sz="2400" dirty="0">
              <a:latin typeface="Signika"/>
            </a:endParaRPr>
          </a:p>
          <a:p>
            <a:endParaRPr lang="en-US" sz="2400" dirty="0">
              <a:latin typeface="Signika"/>
            </a:endParaRPr>
          </a:p>
          <a:p>
            <a:r>
              <a:rPr lang="en-US" sz="2400" dirty="0">
                <a:latin typeface="Signika"/>
              </a:rPr>
              <a:t>Date of KW implantation 10/09/2013</a:t>
            </a:r>
          </a:p>
          <a:p>
            <a:pPr>
              <a:buFontTx/>
              <a:buChar char="-"/>
            </a:pPr>
            <a:endParaRPr lang="en-US" sz="2400" dirty="0">
              <a:latin typeface="Signika"/>
            </a:endParaRPr>
          </a:p>
          <a:p>
            <a:endParaRPr lang="en-US" sz="2400" dirty="0">
              <a:latin typeface="Signika"/>
            </a:endParaRPr>
          </a:p>
        </p:txBody>
      </p:sp>
      <p:sp>
        <p:nvSpPr>
          <p:cNvPr id="7" name="3 CuadroTexto"/>
          <p:cNvSpPr txBox="1"/>
          <p:nvPr/>
        </p:nvSpPr>
        <p:spPr>
          <a:xfrm>
            <a:off x="2505944" y="404664"/>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5</a:t>
            </a:r>
          </a:p>
        </p:txBody>
      </p:sp>
      <p:pic>
        <p:nvPicPr>
          <p:cNvPr id="6" name="Imagen 5"/>
          <p:cNvPicPr>
            <a:picLocks noChangeAspect="1"/>
          </p:cNvPicPr>
          <p:nvPr/>
        </p:nvPicPr>
        <p:blipFill>
          <a:blip r:embed="rId2"/>
          <a:stretch>
            <a:fillRect/>
          </a:stretch>
        </p:blipFill>
        <p:spPr>
          <a:xfrm rot="10800000">
            <a:off x="11235559" y="6619291"/>
            <a:ext cx="956441" cy="238709"/>
          </a:xfrm>
          <a:prstGeom prst="rect">
            <a:avLst/>
          </a:prstGeom>
        </p:spPr>
      </p:pic>
      <p:pic>
        <p:nvPicPr>
          <p:cNvPr id="8" name="Bilde 7">
            <a:extLst>
              <a:ext uri="{FF2B5EF4-FFF2-40B4-BE49-F238E27FC236}">
                <a16:creationId xmlns:a16="http://schemas.microsoft.com/office/drawing/2014/main" id="{C7F04943-3F31-4A86-8984-57675F8075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6051851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2732226" y="2239421"/>
            <a:ext cx="2019300" cy="3632200"/>
          </a:xfrm>
          <a:prstGeom prst="rect">
            <a:avLst/>
          </a:prstGeom>
        </p:spPr>
      </p:pic>
      <p:pic>
        <p:nvPicPr>
          <p:cNvPr id="8" name="Imagen 7"/>
          <p:cNvPicPr>
            <a:picLocks noChangeAspect="1"/>
          </p:cNvPicPr>
          <p:nvPr/>
        </p:nvPicPr>
        <p:blipFill>
          <a:blip r:embed="rId3"/>
          <a:stretch>
            <a:fillRect/>
          </a:stretch>
        </p:blipFill>
        <p:spPr>
          <a:xfrm>
            <a:off x="6028267" y="2239422"/>
            <a:ext cx="1727200" cy="4356109"/>
          </a:xfrm>
          <a:prstGeom prst="rect">
            <a:avLst/>
          </a:prstGeom>
        </p:spPr>
      </p:pic>
      <p:sp>
        <p:nvSpPr>
          <p:cNvPr id="12" name="CuadroTexto 11"/>
          <p:cNvSpPr txBox="1"/>
          <p:nvPr/>
        </p:nvSpPr>
        <p:spPr>
          <a:xfrm>
            <a:off x="1919537" y="1202268"/>
            <a:ext cx="4108731" cy="369332"/>
          </a:xfrm>
          <a:prstGeom prst="rect">
            <a:avLst/>
          </a:prstGeom>
          <a:noFill/>
        </p:spPr>
        <p:txBody>
          <a:bodyPr wrap="square" rtlCol="0">
            <a:spAutoFit/>
          </a:bodyPr>
          <a:lstStyle/>
          <a:p>
            <a:r>
              <a:rPr lang="en-US" dirty="0">
                <a:latin typeface="Signika"/>
              </a:rPr>
              <a:t> Date of implantation 10/09/2013</a:t>
            </a:r>
          </a:p>
        </p:txBody>
      </p:sp>
      <p:sp>
        <p:nvSpPr>
          <p:cNvPr id="13" name="CuadroTexto 12"/>
          <p:cNvSpPr txBox="1"/>
          <p:nvPr/>
        </p:nvSpPr>
        <p:spPr>
          <a:xfrm>
            <a:off x="3476012" y="1657866"/>
            <a:ext cx="508409" cy="369332"/>
          </a:xfrm>
          <a:prstGeom prst="rect">
            <a:avLst/>
          </a:prstGeom>
          <a:noFill/>
        </p:spPr>
        <p:txBody>
          <a:bodyPr wrap="none" rtlCol="0">
            <a:spAutoFit/>
          </a:bodyPr>
          <a:lstStyle/>
          <a:p>
            <a:r>
              <a:rPr lang="en-US" dirty="0">
                <a:latin typeface="Signika"/>
              </a:rPr>
              <a:t>Pre</a:t>
            </a:r>
          </a:p>
        </p:txBody>
      </p:sp>
      <p:sp>
        <p:nvSpPr>
          <p:cNvPr id="14" name="CuadroTexto 13"/>
          <p:cNvSpPr txBox="1"/>
          <p:nvPr/>
        </p:nvSpPr>
        <p:spPr>
          <a:xfrm>
            <a:off x="6310396" y="1657866"/>
            <a:ext cx="1485343" cy="369332"/>
          </a:xfrm>
          <a:prstGeom prst="rect">
            <a:avLst/>
          </a:prstGeom>
          <a:noFill/>
        </p:spPr>
        <p:txBody>
          <a:bodyPr wrap="none" rtlCol="0">
            <a:spAutoFit/>
          </a:bodyPr>
          <a:lstStyle/>
          <a:p>
            <a:r>
              <a:rPr lang="en-US" dirty="0">
                <a:latin typeface="Signika"/>
              </a:rPr>
              <a:t>At 14 months</a:t>
            </a:r>
          </a:p>
        </p:txBody>
      </p:sp>
      <p:pic>
        <p:nvPicPr>
          <p:cNvPr id="10" name="Imagen 9"/>
          <p:cNvPicPr>
            <a:picLocks noChangeAspect="1"/>
          </p:cNvPicPr>
          <p:nvPr/>
        </p:nvPicPr>
        <p:blipFill>
          <a:blip r:embed="rId4"/>
          <a:stretch>
            <a:fillRect/>
          </a:stretch>
        </p:blipFill>
        <p:spPr>
          <a:xfrm rot="10800000">
            <a:off x="11235559" y="6619291"/>
            <a:ext cx="956441" cy="238709"/>
          </a:xfrm>
          <a:prstGeom prst="rect">
            <a:avLst/>
          </a:prstGeom>
        </p:spPr>
      </p:pic>
      <p:sp>
        <p:nvSpPr>
          <p:cNvPr id="9" name="3 CuadroTexto"/>
          <p:cNvSpPr txBox="1"/>
          <p:nvPr/>
        </p:nvSpPr>
        <p:spPr>
          <a:xfrm>
            <a:off x="2505944" y="404664"/>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5</a:t>
            </a:r>
          </a:p>
        </p:txBody>
      </p:sp>
      <p:pic>
        <p:nvPicPr>
          <p:cNvPr id="11" name="Bilde 10">
            <a:extLst>
              <a:ext uri="{FF2B5EF4-FFF2-40B4-BE49-F238E27FC236}">
                <a16:creationId xmlns:a16="http://schemas.microsoft.com/office/drawing/2014/main" id="{A57BF9DD-1457-4119-8A78-971F07136C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10251024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3392691747"/>
              </p:ext>
            </p:extLst>
          </p:nvPr>
        </p:nvGraphicFramePr>
        <p:xfrm>
          <a:off x="2116667" y="1791980"/>
          <a:ext cx="8026401" cy="4489268"/>
        </p:xfrm>
        <a:graphic>
          <a:graphicData uri="http://schemas.openxmlformats.org/drawingml/2006/table">
            <a:tbl>
              <a:tblPr firstRow="1" bandRow="1">
                <a:tableStyleId>{7DF18680-E054-41AD-8BC1-D1AEF772440D}</a:tableStyleId>
              </a:tblPr>
              <a:tblGrid>
                <a:gridCol w="2675467">
                  <a:extLst>
                    <a:ext uri="{9D8B030D-6E8A-4147-A177-3AD203B41FA5}">
                      <a16:colId xmlns:a16="http://schemas.microsoft.com/office/drawing/2014/main" val="20000"/>
                    </a:ext>
                  </a:extLst>
                </a:gridCol>
                <a:gridCol w="2675467">
                  <a:extLst>
                    <a:ext uri="{9D8B030D-6E8A-4147-A177-3AD203B41FA5}">
                      <a16:colId xmlns:a16="http://schemas.microsoft.com/office/drawing/2014/main" val="20001"/>
                    </a:ext>
                  </a:extLst>
                </a:gridCol>
                <a:gridCol w="2675467">
                  <a:extLst>
                    <a:ext uri="{9D8B030D-6E8A-4147-A177-3AD203B41FA5}">
                      <a16:colId xmlns:a16="http://schemas.microsoft.com/office/drawing/2014/main" val="20002"/>
                    </a:ext>
                  </a:extLst>
                </a:gridCol>
              </a:tblGrid>
              <a:tr h="413657">
                <a:tc>
                  <a:txBody>
                    <a:bodyPr/>
                    <a:lstStyle/>
                    <a:p>
                      <a:endParaRPr lang="en-US" b="0" i="0" noProof="0" dirty="0">
                        <a:solidFill>
                          <a:schemeClr val="tx1"/>
                        </a:solidFill>
                        <a:latin typeface="Signika"/>
                      </a:endParaRPr>
                    </a:p>
                  </a:txBody>
                  <a:tcPr/>
                </a:tc>
                <a:tc>
                  <a:txBody>
                    <a:bodyPr/>
                    <a:lstStyle/>
                    <a:p>
                      <a:r>
                        <a:rPr lang="en-US" noProof="0" dirty="0"/>
                        <a:t>Evaluation prior to implantation</a:t>
                      </a:r>
                      <a:endParaRPr lang="en-US" b="0" i="0" noProof="0" dirty="0">
                        <a:solidFill>
                          <a:schemeClr val="tx1"/>
                        </a:solidFill>
                        <a:latin typeface="Signika"/>
                      </a:endParaRPr>
                    </a:p>
                  </a:txBody>
                  <a:tcPr/>
                </a:tc>
                <a:tc>
                  <a:txBody>
                    <a:bodyPr/>
                    <a:lstStyle/>
                    <a:p>
                      <a:r>
                        <a:rPr lang="en-US" noProof="0" dirty="0"/>
                        <a:t>Evaluation at 14 months post implantation</a:t>
                      </a:r>
                      <a:endParaRPr lang="en-US" b="0" i="0" noProof="0" dirty="0">
                        <a:solidFill>
                          <a:schemeClr val="tx1"/>
                        </a:solidFill>
                        <a:latin typeface="Signika"/>
                      </a:endParaRPr>
                    </a:p>
                  </a:txBody>
                  <a:tcPr/>
                </a:tc>
                <a:extLst>
                  <a:ext uri="{0D108BD9-81ED-4DB2-BD59-A6C34878D82A}">
                    <a16:rowId xmlns:a16="http://schemas.microsoft.com/office/drawing/2014/main" val="10000"/>
                  </a:ext>
                </a:extLst>
              </a:tr>
              <a:tr h="413657">
                <a:tc>
                  <a:txBody>
                    <a:bodyPr/>
                    <a:lstStyle/>
                    <a:p>
                      <a:r>
                        <a:rPr lang="en-US" noProof="0" dirty="0"/>
                        <a:t>Meters covered in 2 minutes</a:t>
                      </a:r>
                      <a:endParaRPr lang="en-US" b="0" i="0" noProof="0" dirty="0">
                        <a:solidFill>
                          <a:schemeClr val="tx1"/>
                        </a:solidFill>
                        <a:latin typeface="Signika"/>
                      </a:endParaRPr>
                    </a:p>
                  </a:txBody>
                  <a:tcPr/>
                </a:tc>
                <a:tc>
                  <a:txBody>
                    <a:bodyPr/>
                    <a:lstStyle/>
                    <a:p>
                      <a:r>
                        <a:rPr lang="en-US" noProof="0" dirty="0"/>
                        <a:t>41</a:t>
                      </a:r>
                      <a:r>
                        <a:rPr lang="en-US" baseline="0" noProof="0" dirty="0"/>
                        <a:t> meters</a:t>
                      </a:r>
                      <a:endParaRPr lang="en-US" b="0" i="0" noProof="0" dirty="0">
                        <a:solidFill>
                          <a:schemeClr val="tx1"/>
                        </a:solidFill>
                        <a:latin typeface="Signika"/>
                      </a:endParaRPr>
                    </a:p>
                  </a:txBody>
                  <a:tcPr/>
                </a:tc>
                <a:tc>
                  <a:txBody>
                    <a:bodyPr/>
                    <a:lstStyle/>
                    <a:p>
                      <a:r>
                        <a:rPr lang="en-US" noProof="0" dirty="0"/>
                        <a:t>60 meters</a:t>
                      </a:r>
                      <a:endParaRPr lang="en-US" b="0" i="0" noProof="0" dirty="0">
                        <a:solidFill>
                          <a:schemeClr val="tx1"/>
                        </a:solidFill>
                        <a:latin typeface="Signika"/>
                      </a:endParaRPr>
                    </a:p>
                  </a:txBody>
                  <a:tcPr/>
                </a:tc>
                <a:extLst>
                  <a:ext uri="{0D108BD9-81ED-4DB2-BD59-A6C34878D82A}">
                    <a16:rowId xmlns:a16="http://schemas.microsoft.com/office/drawing/2014/main" val="10001"/>
                  </a:ext>
                </a:extLst>
              </a:tr>
              <a:tr h="413657">
                <a:tc>
                  <a:txBody>
                    <a:bodyPr/>
                    <a:lstStyle/>
                    <a:p>
                      <a:r>
                        <a:rPr lang="en-US" noProof="0" dirty="0"/>
                        <a:t>Velocity</a:t>
                      </a:r>
                      <a:endParaRPr lang="en-US" b="0" i="0" noProof="0" dirty="0">
                        <a:solidFill>
                          <a:schemeClr val="tx1"/>
                        </a:solidFill>
                        <a:latin typeface="Signika"/>
                      </a:endParaRPr>
                    </a:p>
                  </a:txBody>
                  <a:tcPr/>
                </a:tc>
                <a:tc>
                  <a:txBody>
                    <a:bodyPr/>
                    <a:lstStyle/>
                    <a:p>
                      <a:r>
                        <a:rPr lang="en-US" b="0" i="0" noProof="0" dirty="0">
                          <a:solidFill>
                            <a:schemeClr val="dk1"/>
                          </a:solidFill>
                          <a:latin typeface="+mn-lt"/>
                        </a:rPr>
                        <a:t>20,5</a:t>
                      </a:r>
                      <a:r>
                        <a:rPr lang="en-US" b="0" i="0" baseline="0" noProof="0" dirty="0">
                          <a:solidFill>
                            <a:schemeClr val="dk1"/>
                          </a:solidFill>
                          <a:latin typeface="+mn-lt"/>
                        </a:rPr>
                        <a:t> meters/minute</a:t>
                      </a:r>
                      <a:endParaRPr lang="en-US" b="0" i="0" noProof="0" dirty="0">
                        <a:solidFill>
                          <a:schemeClr val="tx1"/>
                        </a:solidFill>
                        <a:latin typeface="Signika"/>
                      </a:endParaRPr>
                    </a:p>
                  </a:txBody>
                  <a:tcPr/>
                </a:tc>
                <a:tc>
                  <a:txBody>
                    <a:bodyPr/>
                    <a:lstStyle/>
                    <a:p>
                      <a:r>
                        <a:rPr lang="en-US" noProof="0" dirty="0"/>
                        <a:t>30 meters/minute</a:t>
                      </a:r>
                      <a:endParaRPr lang="en-US" b="0" i="0" noProof="0" dirty="0">
                        <a:solidFill>
                          <a:schemeClr val="tx1"/>
                        </a:solidFill>
                        <a:latin typeface="Signika"/>
                      </a:endParaRPr>
                    </a:p>
                  </a:txBody>
                  <a:tcPr/>
                </a:tc>
                <a:extLst>
                  <a:ext uri="{0D108BD9-81ED-4DB2-BD59-A6C34878D82A}">
                    <a16:rowId xmlns:a16="http://schemas.microsoft.com/office/drawing/2014/main" val="10002"/>
                  </a:ext>
                </a:extLst>
              </a:tr>
              <a:tr h="413657">
                <a:tc>
                  <a:txBody>
                    <a:bodyPr/>
                    <a:lstStyle/>
                    <a:p>
                      <a:r>
                        <a:rPr lang="en-US" noProof="0" dirty="0"/>
                        <a:t>VAS pain scale</a:t>
                      </a:r>
                      <a:endParaRPr lang="en-US" b="0" i="0" noProof="0" dirty="0">
                        <a:solidFill>
                          <a:schemeClr val="tx1"/>
                        </a:solidFill>
                        <a:latin typeface="Signika"/>
                      </a:endParaRPr>
                    </a:p>
                  </a:txBody>
                  <a:tcPr/>
                </a:tc>
                <a:tc>
                  <a:txBody>
                    <a:bodyPr/>
                    <a:lstStyle/>
                    <a:p>
                      <a:r>
                        <a:rPr lang="en-US" noProof="0" dirty="0"/>
                        <a:t>1</a:t>
                      </a:r>
                      <a:endParaRPr lang="en-US" b="0" i="0" noProof="0" dirty="0">
                        <a:solidFill>
                          <a:schemeClr val="tx1"/>
                        </a:solidFill>
                        <a:latin typeface="Signika"/>
                      </a:endParaRPr>
                    </a:p>
                  </a:txBody>
                  <a:tcPr/>
                </a:tc>
                <a:tc>
                  <a:txBody>
                    <a:bodyPr/>
                    <a:lstStyle/>
                    <a:p>
                      <a:r>
                        <a:rPr lang="en-US" noProof="0" dirty="0"/>
                        <a:t>0</a:t>
                      </a:r>
                      <a:endParaRPr lang="en-US" b="0" i="0" noProof="0" dirty="0">
                        <a:solidFill>
                          <a:schemeClr val="tx1"/>
                        </a:solidFill>
                        <a:latin typeface="Signika"/>
                      </a:endParaRPr>
                    </a:p>
                  </a:txBody>
                  <a:tcPr/>
                </a:tc>
                <a:extLst>
                  <a:ext uri="{0D108BD9-81ED-4DB2-BD59-A6C34878D82A}">
                    <a16:rowId xmlns:a16="http://schemas.microsoft.com/office/drawing/2014/main" val="10003"/>
                  </a:ext>
                </a:extLst>
              </a:tr>
              <a:tr h="413657">
                <a:tc>
                  <a:txBody>
                    <a:bodyPr/>
                    <a:lstStyle/>
                    <a:p>
                      <a:r>
                        <a:rPr lang="en-US" noProof="0" dirty="0"/>
                        <a:t>Densitometry</a:t>
                      </a:r>
                      <a:r>
                        <a:rPr lang="en-US" baseline="0" noProof="0" dirty="0"/>
                        <a:t> of the femoral neck</a:t>
                      </a:r>
                      <a:endParaRPr lang="en-US" b="0" i="0" noProof="0" dirty="0">
                        <a:solidFill>
                          <a:schemeClr val="tx1"/>
                        </a:solidFill>
                        <a:latin typeface="Signika"/>
                      </a:endParaRPr>
                    </a:p>
                  </a:txBody>
                  <a:tcPr/>
                </a:tc>
                <a:tc>
                  <a:txBody>
                    <a:bodyPr/>
                    <a:lstStyle/>
                    <a:p>
                      <a:r>
                        <a:rPr lang="en-US" noProof="0" dirty="0"/>
                        <a:t>0,503 grams/</a:t>
                      </a:r>
                      <a:r>
                        <a:rPr lang="en-US" noProof="0" dirty="0" err="1"/>
                        <a:t>cm</a:t>
                      </a:r>
                      <a:r>
                        <a:rPr lang="en-US" baseline="30000" noProof="0" dirty="0" err="1"/>
                        <a:t>2</a:t>
                      </a:r>
                      <a:endParaRPr lang="en-US" b="0" i="0" noProof="0" dirty="0">
                        <a:solidFill>
                          <a:schemeClr val="tx1"/>
                        </a:solidFill>
                        <a:latin typeface="Signika"/>
                      </a:endParaRPr>
                    </a:p>
                  </a:txBody>
                  <a:tcPr/>
                </a:tc>
                <a:tc>
                  <a:txBody>
                    <a:bodyPr/>
                    <a:lstStyle/>
                    <a:p>
                      <a:r>
                        <a:rPr lang="en-US" noProof="0" dirty="0"/>
                        <a:t> 0,547 grams/</a:t>
                      </a:r>
                      <a:r>
                        <a:rPr lang="en-US" noProof="0" dirty="0" err="1"/>
                        <a:t>cm</a:t>
                      </a:r>
                      <a:r>
                        <a:rPr lang="en-US" baseline="30000" noProof="0" dirty="0" err="1"/>
                        <a:t>2</a:t>
                      </a:r>
                      <a:endParaRPr lang="en-US" b="0" i="0" noProof="0" dirty="0">
                        <a:solidFill>
                          <a:schemeClr val="tx1"/>
                        </a:solidFill>
                        <a:latin typeface="Signika"/>
                      </a:endParaRPr>
                    </a:p>
                  </a:txBody>
                  <a:tcPr/>
                </a:tc>
                <a:extLst>
                  <a:ext uri="{0D108BD9-81ED-4DB2-BD59-A6C34878D82A}">
                    <a16:rowId xmlns:a16="http://schemas.microsoft.com/office/drawing/2014/main" val="10004"/>
                  </a:ext>
                </a:extLst>
              </a:tr>
              <a:tr h="413657">
                <a:tc>
                  <a:txBody>
                    <a:bodyPr/>
                    <a:lstStyle/>
                    <a:p>
                      <a:r>
                        <a:rPr lang="en-US" noProof="0" dirty="0"/>
                        <a:t>Ergonometric evaluation</a:t>
                      </a:r>
                      <a:endParaRPr lang="en-US" b="0" i="0" noProof="0" dirty="0">
                        <a:solidFill>
                          <a:schemeClr val="tx1"/>
                        </a:solidFill>
                        <a:latin typeface="Signika"/>
                      </a:endParaRPr>
                    </a:p>
                  </a:txBody>
                  <a:tcPr/>
                </a:tc>
                <a:tc>
                  <a:txBody>
                    <a:bodyPr/>
                    <a:lstStyle/>
                    <a:p>
                      <a:r>
                        <a:rPr lang="en-US" noProof="0" dirty="0"/>
                        <a:t>12,8  ml/Kg./minute</a:t>
                      </a:r>
                      <a:endParaRPr lang="en-US" b="0" i="0" noProof="0" dirty="0">
                        <a:solidFill>
                          <a:schemeClr val="tx1"/>
                        </a:solidFill>
                        <a:latin typeface="Signika"/>
                      </a:endParaRPr>
                    </a:p>
                  </a:txBody>
                  <a:tcPr/>
                </a:tc>
                <a:tc>
                  <a:txBody>
                    <a:bodyPr/>
                    <a:lstStyle/>
                    <a:p>
                      <a:r>
                        <a:rPr lang="en-US" noProof="0" dirty="0"/>
                        <a:t> 13,5 ml/Kg./minute</a:t>
                      </a:r>
                      <a:endParaRPr lang="en-US" b="0" i="0" noProof="0" dirty="0">
                        <a:solidFill>
                          <a:schemeClr val="tx1"/>
                        </a:solidFill>
                        <a:latin typeface="Signika"/>
                      </a:endParaRPr>
                    </a:p>
                  </a:txBody>
                  <a:tcPr/>
                </a:tc>
                <a:extLst>
                  <a:ext uri="{0D108BD9-81ED-4DB2-BD59-A6C34878D82A}">
                    <a16:rowId xmlns:a16="http://schemas.microsoft.com/office/drawing/2014/main" val="10005"/>
                  </a:ext>
                </a:extLst>
              </a:tr>
              <a:tr h="413657">
                <a:tc>
                  <a:txBody>
                    <a:bodyPr/>
                    <a:lstStyle/>
                    <a:p>
                      <a:r>
                        <a:rPr lang="en-US" noProof="0" dirty="0"/>
                        <a:t>Daily</a:t>
                      </a:r>
                      <a:r>
                        <a:rPr lang="en-US" baseline="0" noProof="0" dirty="0"/>
                        <a:t> hours of prosthesis use</a:t>
                      </a:r>
                      <a:endParaRPr lang="en-US" b="0" i="0" noProof="0" dirty="0">
                        <a:solidFill>
                          <a:schemeClr val="tx1"/>
                        </a:solidFill>
                        <a:latin typeface="Signika"/>
                      </a:endParaRPr>
                    </a:p>
                  </a:txBody>
                  <a:tcPr/>
                </a:tc>
                <a:tc>
                  <a:txBody>
                    <a:bodyPr/>
                    <a:lstStyle/>
                    <a:p>
                      <a:r>
                        <a:rPr lang="en-US" noProof="0" dirty="0"/>
                        <a:t>8 hours</a:t>
                      </a:r>
                      <a:endParaRPr lang="en-US" b="0" i="0" noProof="0" dirty="0">
                        <a:solidFill>
                          <a:schemeClr val="tx1"/>
                        </a:solidFill>
                        <a:latin typeface="Signika"/>
                      </a:endParaRPr>
                    </a:p>
                  </a:txBody>
                  <a:tcPr/>
                </a:tc>
                <a:tc>
                  <a:txBody>
                    <a:bodyPr/>
                    <a:lstStyle/>
                    <a:p>
                      <a:r>
                        <a:rPr lang="en-US" noProof="0" dirty="0"/>
                        <a:t>9 hours</a:t>
                      </a:r>
                      <a:endParaRPr lang="en-US" b="0" i="0" noProof="0" dirty="0">
                        <a:solidFill>
                          <a:schemeClr val="tx1"/>
                        </a:solidFill>
                        <a:latin typeface="Signika"/>
                      </a:endParaRPr>
                    </a:p>
                  </a:txBody>
                  <a:tcPr/>
                </a:tc>
                <a:extLst>
                  <a:ext uri="{0D108BD9-81ED-4DB2-BD59-A6C34878D82A}">
                    <a16:rowId xmlns:a16="http://schemas.microsoft.com/office/drawing/2014/main" val="10006"/>
                  </a:ext>
                </a:extLst>
              </a:tr>
              <a:tr h="413657">
                <a:tc>
                  <a:txBody>
                    <a:bodyPr/>
                    <a:lstStyle/>
                    <a:p>
                      <a:r>
                        <a:rPr lang="en-US" sz="1800" kern="1200" noProof="0" dirty="0">
                          <a:solidFill>
                            <a:schemeClr val="dk1"/>
                          </a:solidFill>
                          <a:latin typeface="+mn-lt"/>
                          <a:ea typeface="+mn-ea"/>
                          <a:cs typeface="+mn-cs"/>
                        </a:rPr>
                        <a:t>Technical aids</a:t>
                      </a:r>
                    </a:p>
                  </a:txBody>
                  <a:tcPr/>
                </a:tc>
                <a:tc>
                  <a:txBody>
                    <a:bodyPr/>
                    <a:lstStyle/>
                    <a:p>
                      <a:r>
                        <a:rPr lang="en-US" sz="1800" kern="1200" noProof="0" dirty="0">
                          <a:solidFill>
                            <a:schemeClr val="dk1"/>
                          </a:solidFill>
                          <a:latin typeface="+mn-lt"/>
                          <a:ea typeface="+mn-ea"/>
                          <a:cs typeface="+mn-cs"/>
                        </a:rPr>
                        <a:t>2 Crutches</a:t>
                      </a:r>
                    </a:p>
                  </a:txBody>
                  <a:tcPr/>
                </a:tc>
                <a:tc>
                  <a:txBody>
                    <a:bodyPr/>
                    <a:lstStyle/>
                    <a:p>
                      <a:r>
                        <a:rPr lang="en-US" sz="1800" kern="1200" noProof="0" dirty="0">
                          <a:solidFill>
                            <a:schemeClr val="dk1"/>
                          </a:solidFill>
                          <a:latin typeface="+mn-lt"/>
                          <a:ea typeface="+mn-ea"/>
                          <a:cs typeface="+mn-cs"/>
                        </a:rPr>
                        <a:t>1 Crutch</a:t>
                      </a:r>
                    </a:p>
                  </a:txBody>
                  <a:tcPr/>
                </a:tc>
                <a:extLst>
                  <a:ext uri="{0D108BD9-81ED-4DB2-BD59-A6C34878D82A}">
                    <a16:rowId xmlns:a16="http://schemas.microsoft.com/office/drawing/2014/main" val="10007"/>
                  </a:ext>
                </a:extLst>
              </a:tr>
            </a:tbl>
          </a:graphicData>
        </a:graphic>
      </p:graphicFrame>
      <p:sp>
        <p:nvSpPr>
          <p:cNvPr id="9" name="6 CuadroTexto"/>
          <p:cNvSpPr txBox="1"/>
          <p:nvPr/>
        </p:nvSpPr>
        <p:spPr>
          <a:xfrm>
            <a:off x="1919536" y="1268760"/>
            <a:ext cx="7272808" cy="523220"/>
          </a:xfrm>
          <a:prstGeom prst="rect">
            <a:avLst/>
          </a:prstGeom>
          <a:noFill/>
        </p:spPr>
        <p:txBody>
          <a:bodyPr wrap="square" rtlCol="0">
            <a:spAutoFit/>
          </a:bodyPr>
          <a:lstStyle/>
          <a:p>
            <a:r>
              <a:rPr lang="en-US" sz="2800" b="1" dirty="0">
                <a:latin typeface="Signika" pitchFamily="50" charset="0"/>
              </a:rPr>
              <a:t>• </a:t>
            </a:r>
            <a:r>
              <a:rPr lang="en-US" sz="2800" b="1" dirty="0" err="1">
                <a:latin typeface="Signika" pitchFamily="50" charset="0"/>
              </a:rPr>
              <a:t>Resultados</a:t>
            </a:r>
            <a:endParaRPr lang="en-US" sz="2800" b="1" dirty="0">
              <a:latin typeface="Signika" pitchFamily="50" charset="0"/>
            </a:endParaRPr>
          </a:p>
        </p:txBody>
      </p:sp>
      <p:pic>
        <p:nvPicPr>
          <p:cNvPr id="10" name="Imagen 9"/>
          <p:cNvPicPr>
            <a:picLocks noChangeAspect="1"/>
          </p:cNvPicPr>
          <p:nvPr/>
        </p:nvPicPr>
        <p:blipFill>
          <a:blip r:embed="rId3"/>
          <a:stretch>
            <a:fillRect/>
          </a:stretch>
        </p:blipFill>
        <p:spPr>
          <a:xfrm rot="10800000">
            <a:off x="11235559" y="6619291"/>
            <a:ext cx="956441" cy="238709"/>
          </a:xfrm>
          <a:prstGeom prst="rect">
            <a:avLst/>
          </a:prstGeom>
        </p:spPr>
      </p:pic>
      <p:sp>
        <p:nvSpPr>
          <p:cNvPr id="6" name="3 CuadroTexto"/>
          <p:cNvSpPr txBox="1"/>
          <p:nvPr/>
        </p:nvSpPr>
        <p:spPr>
          <a:xfrm>
            <a:off x="2505944" y="404664"/>
            <a:ext cx="7056784" cy="523220"/>
          </a:xfrm>
          <a:prstGeom prst="rect">
            <a:avLst/>
          </a:prstGeom>
          <a:noFill/>
        </p:spPr>
        <p:txBody>
          <a:bodyPr wrap="square" rtlCol="0">
            <a:spAutoFit/>
          </a:bodyPr>
          <a:lstStyle/>
          <a:p>
            <a:pPr algn="ctr"/>
            <a:r>
              <a:rPr lang="en-US" sz="2800" b="1" dirty="0">
                <a:solidFill>
                  <a:srgbClr val="48A23F"/>
                </a:solidFill>
                <a:latin typeface="Signika" pitchFamily="50" charset="0"/>
              </a:rPr>
              <a:t>Clinical case 5</a:t>
            </a:r>
          </a:p>
        </p:txBody>
      </p:sp>
      <p:pic>
        <p:nvPicPr>
          <p:cNvPr id="7" name="Bilde 6">
            <a:extLst>
              <a:ext uri="{FF2B5EF4-FFF2-40B4-BE49-F238E27FC236}">
                <a16:creationId xmlns:a16="http://schemas.microsoft.com/office/drawing/2014/main" id="{D84BE6CA-808E-435F-8C53-1684B2B3D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8945066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8 Rectángulo redondeado"/>
          <p:cNvSpPr/>
          <p:nvPr/>
        </p:nvSpPr>
        <p:spPr bwMode="auto">
          <a:xfrm>
            <a:off x="2053138" y="3573016"/>
            <a:ext cx="5571584" cy="1800200"/>
          </a:xfrm>
          <a:prstGeom prst="roundRect">
            <a:avLst/>
          </a:prstGeom>
          <a:solidFill>
            <a:srgbClr val="55AC2A"/>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p>
            <a:pPr eaLnBrk="1" hangingPunct="1">
              <a:lnSpc>
                <a:spcPct val="93000"/>
              </a:lnSpc>
              <a:buClr>
                <a:srgbClr val="000000"/>
              </a:buClr>
              <a:buSzPct val="100000"/>
              <a:buFont typeface="Arial" charset="0"/>
              <a:buNone/>
              <a:defRPr/>
            </a:pPr>
            <a:endParaRPr lang="es-ES" dirty="0">
              <a:latin typeface="Arial" charset="0"/>
              <a:ea typeface="ＭＳ Ｐゴシック" pitchFamily="-65" charset="-128"/>
              <a:cs typeface="ＭＳ Ｐゴシック" pitchFamily="-65" charset="-128"/>
            </a:endParaRPr>
          </a:p>
        </p:txBody>
      </p:sp>
      <p:sp>
        <p:nvSpPr>
          <p:cNvPr id="9" name="8 Rectángulo redondeado"/>
          <p:cNvSpPr/>
          <p:nvPr/>
        </p:nvSpPr>
        <p:spPr bwMode="auto">
          <a:xfrm>
            <a:off x="1981130" y="1315379"/>
            <a:ext cx="5643592" cy="1525155"/>
          </a:xfrm>
          <a:prstGeom prst="roundRect">
            <a:avLst/>
          </a:prstGeom>
          <a:solidFill>
            <a:schemeClr val="bg1"/>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p>
            <a:pPr eaLnBrk="1" hangingPunct="1">
              <a:lnSpc>
                <a:spcPct val="93000"/>
              </a:lnSpc>
              <a:buClr>
                <a:srgbClr val="000000"/>
              </a:buClr>
              <a:buSzPct val="100000"/>
              <a:buFont typeface="Arial" charset="0"/>
              <a:buNone/>
              <a:defRPr/>
            </a:pPr>
            <a:endParaRPr lang="es-ES" dirty="0">
              <a:latin typeface="Arial" charset="0"/>
              <a:ea typeface="ＭＳ Ｐゴシック" pitchFamily="-65" charset="-128"/>
              <a:cs typeface="ＭＳ Ｐゴシック" pitchFamily="-65" charset="-128"/>
            </a:endParaRPr>
          </a:p>
        </p:txBody>
      </p:sp>
      <p:sp>
        <p:nvSpPr>
          <p:cNvPr id="15366" name="Rectangle 3"/>
          <p:cNvSpPr txBox="1">
            <a:spLocks noChangeArrowheads="1"/>
          </p:cNvSpPr>
          <p:nvPr/>
        </p:nvSpPr>
        <p:spPr bwMode="auto">
          <a:xfrm>
            <a:off x="1981130" y="1464376"/>
            <a:ext cx="5644588"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1pPr>
            <a:lvl2pPr marL="37931725" indent="-37474525">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2pPr>
            <a:lvl3pP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3pPr>
            <a:lvl4pP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4pPr>
            <a:lvl5pP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5pPr>
            <a:lvl6pPr marL="457200" eaLnBrk="0" fontAlgn="base" hangingPunct="0">
              <a:spcBef>
                <a:spcPct val="0"/>
              </a:spcBef>
              <a:spcAft>
                <a:spcPct val="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6pPr>
            <a:lvl7pPr marL="914400" eaLnBrk="0" fontAlgn="base" hangingPunct="0">
              <a:spcBef>
                <a:spcPct val="0"/>
              </a:spcBef>
              <a:spcAft>
                <a:spcPct val="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7pPr>
            <a:lvl8pPr marL="1371600" eaLnBrk="0" fontAlgn="base" hangingPunct="0">
              <a:spcBef>
                <a:spcPct val="0"/>
              </a:spcBef>
              <a:spcAft>
                <a:spcPct val="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8pPr>
            <a:lvl9pPr marL="1828800" eaLnBrk="0" fontAlgn="base" hangingPunct="0">
              <a:spcBef>
                <a:spcPct val="0"/>
              </a:spcBef>
              <a:spcAft>
                <a:spcPct val="0"/>
              </a:spcAft>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2400">
                <a:solidFill>
                  <a:schemeClr val="tx1"/>
                </a:solidFill>
                <a:latin typeface="Calibri" pitchFamily="34" charset="0"/>
                <a:ea typeface="MS PGothic" pitchFamily="34" charset="-128"/>
              </a:defRPr>
            </a:lvl9pPr>
          </a:lstStyle>
          <a:p>
            <a:pPr algn="ctr" fontAlgn="base">
              <a:spcBef>
                <a:spcPct val="0"/>
              </a:spcBef>
              <a:spcAft>
                <a:spcPct val="0"/>
              </a:spcAft>
            </a:pPr>
            <a:r>
              <a:rPr lang="en-US" sz="2800" dirty="0">
                <a:latin typeface="Signika" panose="02010003020600000004" pitchFamily="50" charset="0"/>
                <a:ea typeface="+mn-ea"/>
                <a:cs typeface="Times New Roman" panose="02020603050405020304" pitchFamily="18" charset="0"/>
              </a:rPr>
              <a:t>Main objective of rehabilitation after amputation:</a:t>
            </a:r>
          </a:p>
          <a:p>
            <a:pPr algn="ctr" fontAlgn="base">
              <a:spcBef>
                <a:spcPct val="0"/>
              </a:spcBef>
              <a:spcAft>
                <a:spcPct val="0"/>
              </a:spcAft>
            </a:pPr>
            <a:r>
              <a:rPr lang="en-US" sz="2800" b="1" dirty="0">
                <a:latin typeface="Signika" panose="02010003020600000004" pitchFamily="50" charset="0"/>
                <a:ea typeface="+mn-ea"/>
                <a:cs typeface="Times New Roman" panose="02020603050405020304" pitchFamily="18" charset="0"/>
              </a:rPr>
              <a:t>Ability to walk with a prosthesis </a:t>
            </a:r>
          </a:p>
          <a:p>
            <a:endParaRPr lang="en-US" sz="2800" dirty="0"/>
          </a:p>
          <a:p>
            <a:endParaRPr lang="en-US" sz="2800" dirty="0"/>
          </a:p>
          <a:p>
            <a:pPr algn="ctr" fontAlgn="base">
              <a:spcBef>
                <a:spcPct val="0"/>
              </a:spcBef>
              <a:spcAft>
                <a:spcPct val="0"/>
              </a:spcAft>
            </a:pPr>
            <a:r>
              <a:rPr lang="en-US" sz="2800" dirty="0">
                <a:latin typeface="Signika" panose="02010003020600000004" pitchFamily="50" charset="0"/>
                <a:ea typeface="+mn-ea"/>
                <a:cs typeface="Times New Roman" panose="02020603050405020304" pitchFamily="18" charset="0"/>
              </a:rPr>
              <a:t>Distance and speed of walking:</a:t>
            </a:r>
          </a:p>
          <a:p>
            <a:pPr algn="ctr" fontAlgn="base">
              <a:spcBef>
                <a:spcPct val="0"/>
              </a:spcBef>
              <a:spcAft>
                <a:spcPct val="0"/>
              </a:spcAft>
            </a:pPr>
            <a:endParaRPr lang="en-US" sz="2800" dirty="0">
              <a:latin typeface="Signika" panose="02010003020600000004" pitchFamily="50" charset="0"/>
              <a:ea typeface="+mn-ea"/>
              <a:cs typeface="Times New Roman" panose="02020603050405020304" pitchFamily="18" charset="0"/>
            </a:endParaRPr>
          </a:p>
          <a:p>
            <a:pPr algn="ctr" fontAlgn="base">
              <a:spcBef>
                <a:spcPct val="0"/>
              </a:spcBef>
              <a:spcAft>
                <a:spcPct val="0"/>
              </a:spcAft>
            </a:pPr>
            <a:r>
              <a:rPr lang="en-US" sz="2800" b="1" dirty="0">
                <a:latin typeface="Signika" panose="02010003020600000004" pitchFamily="50" charset="0"/>
                <a:ea typeface="+mn-ea"/>
                <a:cs typeface="Times New Roman" panose="02020603050405020304" pitchFamily="18" charset="0"/>
              </a:rPr>
              <a:t>determining factor in amputees’ perception of quality of life</a:t>
            </a:r>
          </a:p>
        </p:txBody>
      </p:sp>
      <p:sp>
        <p:nvSpPr>
          <p:cNvPr id="2" name="CuadroTexto 1"/>
          <p:cNvSpPr txBox="1"/>
          <p:nvPr/>
        </p:nvSpPr>
        <p:spPr>
          <a:xfrm>
            <a:off x="3503712" y="6074712"/>
            <a:ext cx="5241962" cy="646331"/>
          </a:xfrm>
          <a:prstGeom prst="rect">
            <a:avLst/>
          </a:prstGeom>
          <a:noFill/>
        </p:spPr>
        <p:txBody>
          <a:bodyPr wrap="square" rtlCol="0">
            <a:spAutoFit/>
          </a:bodyPr>
          <a:lstStyle/>
          <a:p>
            <a:pPr algn="ctr"/>
            <a:r>
              <a:rPr lang="es-ES" sz="1200" dirty="0" err="1">
                <a:latin typeface="Arial" panose="020B0604020202020204" pitchFamily="34" charset="0"/>
                <a:cs typeface="Arial" panose="020B0604020202020204" pitchFamily="34" charset="0"/>
              </a:rPr>
              <a:t>Hagberg</a:t>
            </a:r>
            <a:r>
              <a:rPr lang="es-ES" sz="1200" dirty="0">
                <a:latin typeface="Arial" panose="020B0604020202020204" pitchFamily="34" charset="0"/>
                <a:cs typeface="Arial" panose="020B0604020202020204" pitchFamily="34" charset="0"/>
              </a:rPr>
              <a:t> K. </a:t>
            </a:r>
            <a:r>
              <a:rPr lang="es-ES" sz="1200" dirty="0" err="1">
                <a:latin typeface="Arial" panose="020B0604020202020204" pitchFamily="34" charset="0"/>
                <a:cs typeface="Arial" panose="020B0604020202020204" pitchFamily="34" charset="0"/>
              </a:rPr>
              <a:t>Physiological</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cost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index</a:t>
            </a:r>
            <a:r>
              <a:rPr lang="es-ES" sz="1200" dirty="0">
                <a:latin typeface="Arial" panose="020B0604020202020204" pitchFamily="34" charset="0"/>
                <a:cs typeface="Arial" panose="020B0604020202020204" pitchFamily="34" charset="0"/>
              </a:rPr>
              <a:t> and </a:t>
            </a:r>
            <a:r>
              <a:rPr lang="es-ES" sz="1200" dirty="0" err="1">
                <a:latin typeface="Arial" panose="020B0604020202020204" pitchFamily="34" charset="0"/>
                <a:cs typeface="Arial" panose="020B0604020202020204" pitchFamily="34" charset="0"/>
              </a:rPr>
              <a:t>walking</a:t>
            </a:r>
            <a:r>
              <a:rPr lang="es-ES" sz="1200" dirty="0">
                <a:latin typeface="Arial" panose="020B0604020202020204" pitchFamily="34" charset="0"/>
                <a:cs typeface="Arial" panose="020B0604020202020204" pitchFamily="34" charset="0"/>
              </a:rPr>
              <a:t> performance in </a:t>
            </a:r>
            <a:r>
              <a:rPr lang="es-ES" sz="1200" dirty="0" err="1">
                <a:latin typeface="Arial" panose="020B0604020202020204" pitchFamily="34" charset="0"/>
                <a:cs typeface="Arial" panose="020B0604020202020204" pitchFamily="34" charset="0"/>
              </a:rPr>
              <a:t>individuals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with</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transfemoral</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prostheses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compared</a:t>
            </a:r>
            <a:r>
              <a:rPr lang="es-ES" sz="1200" dirty="0">
                <a:latin typeface="Arial" panose="020B0604020202020204" pitchFamily="34" charset="0"/>
                <a:cs typeface="Arial" panose="020B0604020202020204" pitchFamily="34" charset="0"/>
              </a:rPr>
              <a:t> to </a:t>
            </a:r>
            <a:r>
              <a:rPr lang="es-ES" sz="1200" dirty="0" err="1">
                <a:latin typeface="Arial" panose="020B0604020202020204" pitchFamily="34" charset="0"/>
                <a:cs typeface="Arial" panose="020B0604020202020204" pitchFamily="34" charset="0"/>
              </a:rPr>
              <a:t>healthy</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controls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Disabil</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Rehabil</a:t>
            </a:r>
            <a:r>
              <a:rPr lang="es-ES" sz="1200" dirty="0">
                <a:latin typeface="Arial" panose="020B0604020202020204" pitchFamily="34" charset="0"/>
                <a:cs typeface="Arial" panose="020B0604020202020204" pitchFamily="34" charset="0"/>
              </a:rPr>
              <a:t>. 2007</a:t>
            </a:r>
          </a:p>
        </p:txBody>
      </p:sp>
      <p:pic>
        <p:nvPicPr>
          <p:cNvPr id="8" name="Imagen 7"/>
          <p:cNvPicPr>
            <a:picLocks noChangeAspect="1"/>
          </p:cNvPicPr>
          <p:nvPr/>
        </p:nvPicPr>
        <p:blipFill>
          <a:blip r:embed="rId3"/>
          <a:stretch>
            <a:fillRect/>
          </a:stretch>
        </p:blipFill>
        <p:spPr>
          <a:xfrm rot="10800000">
            <a:off x="11235557" y="6619290"/>
            <a:ext cx="956441" cy="238709"/>
          </a:xfrm>
          <a:prstGeom prst="rect">
            <a:avLst/>
          </a:prstGeom>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9131" y="1128558"/>
            <a:ext cx="1925817" cy="4244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ilde 9">
            <a:extLst>
              <a:ext uri="{FF2B5EF4-FFF2-40B4-BE49-F238E27FC236}">
                <a16:creationId xmlns:a16="http://schemas.microsoft.com/office/drawing/2014/main" id="{435888D8-5543-4ADF-9E45-844CF49D4B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3362027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ChangeArrowheads="1"/>
          </p:cNvSpPr>
          <p:nvPr/>
        </p:nvSpPr>
        <p:spPr bwMode="auto">
          <a:xfrm>
            <a:off x="4695695" y="3020617"/>
            <a:ext cx="6858000" cy="1190"/>
          </a:xfrm>
          <a:prstGeom prst="rect">
            <a:avLst/>
          </a:prstGeom>
          <a:noFill/>
          <a:ln w="9525">
            <a:noFill/>
            <a:round/>
            <a:headEnd/>
            <a:tailEnd/>
          </a:ln>
        </p:spPr>
        <p:txBody>
          <a:bodyPr wrap="none" anchor="ctr">
            <a:prstTxWarp prst="textNoShape">
              <a:avLst/>
            </a:prstTxWarp>
          </a:bodyPr>
          <a:lstStyle/>
          <a:p>
            <a:pPr fontAlgn="base">
              <a:spcBef>
                <a:spcPct val="0"/>
              </a:spcBef>
              <a:spcAft>
                <a:spcPct val="0"/>
              </a:spcAft>
            </a:pPr>
            <a:endParaRPr lang="es-ES_tradnl" sz="1350">
              <a:solidFill>
                <a:srgbClr val="000000"/>
              </a:solidFill>
              <a:latin typeface="Arial" panose="020B0604020202020204" pitchFamily="34" charset="0"/>
              <a:cs typeface="Arial" panose="020B0604020202020204" pitchFamily="34" charset="0"/>
            </a:endParaRPr>
          </a:p>
        </p:txBody>
      </p:sp>
      <p:sp>
        <p:nvSpPr>
          <p:cNvPr id="9" name="Rectangle 6"/>
          <p:cNvSpPr>
            <a:spLocks noChangeArrowheads="1"/>
          </p:cNvSpPr>
          <p:nvPr/>
        </p:nvSpPr>
        <p:spPr bwMode="auto">
          <a:xfrm>
            <a:off x="5025435" y="5843286"/>
            <a:ext cx="6858000" cy="1191"/>
          </a:xfrm>
          <a:prstGeom prst="rect">
            <a:avLst/>
          </a:prstGeom>
          <a:noFill/>
          <a:ln w="9525">
            <a:noFill/>
            <a:round/>
            <a:headEnd/>
            <a:tailEnd/>
          </a:ln>
        </p:spPr>
        <p:txBody>
          <a:bodyPr wrap="none" anchor="ctr">
            <a:prstTxWarp prst="textNoShape">
              <a:avLst/>
            </a:prstTxWarp>
          </a:bodyPr>
          <a:lstStyle/>
          <a:p>
            <a:pPr fontAlgn="base">
              <a:spcBef>
                <a:spcPct val="0"/>
              </a:spcBef>
              <a:spcAft>
                <a:spcPct val="0"/>
              </a:spcAft>
            </a:pPr>
            <a:endParaRPr lang="es-ES_tradnl" sz="1350">
              <a:solidFill>
                <a:srgbClr val="000000"/>
              </a:solidFill>
              <a:latin typeface="Arial" panose="020B0604020202020204" pitchFamily="34" charset="0"/>
              <a:cs typeface="Arial" panose="020B0604020202020204" pitchFamily="34" charset="0"/>
            </a:endParaRPr>
          </a:p>
        </p:txBody>
      </p:sp>
      <p:sp>
        <p:nvSpPr>
          <p:cNvPr id="11" name="Rectangle 8"/>
          <p:cNvSpPr>
            <a:spLocks noChangeArrowheads="1"/>
          </p:cNvSpPr>
          <p:nvPr/>
        </p:nvSpPr>
        <p:spPr bwMode="auto">
          <a:xfrm>
            <a:off x="3126063" y="344318"/>
            <a:ext cx="6172200" cy="857250"/>
          </a:xfrm>
          <a:prstGeom prst="rect">
            <a:avLst/>
          </a:prstGeom>
          <a:noFill/>
          <a:ln w="9360">
            <a:noFill/>
            <a:miter lim="800000"/>
            <a:headEnd/>
            <a:tailEnd/>
          </a:ln>
          <a:effectLst/>
        </p:spPr>
        <p:txBody>
          <a:bodyPr lIns="67500" tIns="35100" rIns="67500" bIns="35100" anchor="ctr">
            <a:prstTxWarp prst="textNoShape">
              <a:avLst/>
            </a:prstTxWarp>
          </a:bodyPr>
          <a:lstStyle/>
          <a:p>
            <a:pPr algn="ctr" defTabSz="336947" fontAlgn="base">
              <a:spcBef>
                <a:spcPct val="0"/>
              </a:spcBef>
              <a:spcAft>
                <a:spcPct val="0"/>
              </a:spcAft>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endParaRPr lang="en-US" sz="3200" b="1" dirty="0">
              <a:solidFill>
                <a:srgbClr val="48A23F"/>
              </a:solidFill>
              <a:latin typeface="Signika" panose="02010003020600000004" pitchFamily="50" charset="0"/>
              <a:cs typeface="Times New Roman" panose="02020603050405020304" pitchFamily="18" charset="0"/>
            </a:endParaRPr>
          </a:p>
        </p:txBody>
      </p:sp>
      <p:grpSp>
        <p:nvGrpSpPr>
          <p:cNvPr id="27" name="26 Grupo"/>
          <p:cNvGrpSpPr/>
          <p:nvPr/>
        </p:nvGrpSpPr>
        <p:grpSpPr>
          <a:xfrm>
            <a:off x="3124200" y="2500173"/>
            <a:ext cx="5867400" cy="1204038"/>
            <a:chOff x="336667" y="2202240"/>
            <a:chExt cx="8163340" cy="1605384"/>
          </a:xfrm>
        </p:grpSpPr>
        <p:sp>
          <p:nvSpPr>
            <p:cNvPr id="13" name="12 Rectángulo"/>
            <p:cNvSpPr/>
            <p:nvPr/>
          </p:nvSpPr>
          <p:spPr>
            <a:xfrm>
              <a:off x="336667" y="2202240"/>
              <a:ext cx="8163340" cy="943848"/>
            </a:xfrm>
            <a:prstGeom prst="rect">
              <a:avLst/>
            </a:prstGeom>
          </p:spPr>
          <p:txBody>
            <a:bodyPr wrap="square">
              <a:spAutoFit/>
            </a:bodyPr>
            <a:lstStyle/>
            <a:p>
              <a:pPr fontAlgn="base">
                <a:spcBef>
                  <a:spcPct val="0"/>
                </a:spcBef>
                <a:spcAft>
                  <a:spcPct val="0"/>
                </a:spcAft>
              </a:pPr>
              <a:r>
                <a:rPr lang="en-US" sz="2000" dirty="0">
                  <a:latin typeface="Signika" panose="02010003020600000004" pitchFamily="50" charset="0"/>
                  <a:cs typeface="Times New Roman" panose="02020603050405020304" pitchFamily="18" charset="0"/>
                </a:rPr>
                <a:t>With moderate family support</a:t>
              </a:r>
            </a:p>
            <a:p>
              <a:pPr fontAlgn="base">
                <a:spcBef>
                  <a:spcPct val="0"/>
                </a:spcBef>
                <a:spcAft>
                  <a:spcPct val="0"/>
                </a:spcAft>
              </a:pPr>
              <a:endParaRPr lang="en-US" sz="2000" dirty="0">
                <a:latin typeface="Signika" panose="02010003020600000004" pitchFamily="50" charset="0"/>
                <a:cs typeface="Times New Roman" panose="02020603050405020304" pitchFamily="18" charset="0"/>
              </a:endParaRPr>
            </a:p>
          </p:txBody>
        </p:sp>
        <p:sp>
          <p:nvSpPr>
            <p:cNvPr id="15" name="14 Rectángulo"/>
            <p:cNvSpPr/>
            <p:nvPr/>
          </p:nvSpPr>
          <p:spPr>
            <a:xfrm>
              <a:off x="5508104" y="3068960"/>
              <a:ext cx="1277359" cy="738664"/>
            </a:xfrm>
            <a:prstGeom prst="rect">
              <a:avLst/>
            </a:prstGeom>
          </p:spPr>
          <p:txBody>
            <a:bodyPr wrap="square">
              <a:spAutoFit/>
            </a:bodyPr>
            <a:lstStyle/>
            <a:p>
              <a:pPr fontAlgn="base">
                <a:spcBef>
                  <a:spcPct val="0"/>
                </a:spcBef>
                <a:spcAft>
                  <a:spcPct val="0"/>
                </a:spcAft>
              </a:pPr>
              <a:r>
                <a:rPr lang="ca-ES" sz="3000" b="1" dirty="0">
                  <a:latin typeface="Times New Roman" panose="02020603050405020304" pitchFamily="18" charset="0"/>
                  <a:cs typeface="Times New Roman" panose="02020603050405020304" pitchFamily="18" charset="0"/>
                </a:rPr>
                <a:t>600</a:t>
              </a:r>
              <a:endParaRPr lang="es-ES" dirty="0">
                <a:latin typeface="Times New Roman" panose="02020603050405020304" pitchFamily="18" charset="0"/>
                <a:cs typeface="Times New Roman" panose="02020603050405020304" pitchFamily="18" charset="0"/>
              </a:endParaRPr>
            </a:p>
          </p:txBody>
        </p:sp>
        <p:sp>
          <p:nvSpPr>
            <p:cNvPr id="22" name="21 Rectángulo"/>
            <p:cNvSpPr/>
            <p:nvPr/>
          </p:nvSpPr>
          <p:spPr>
            <a:xfrm>
              <a:off x="410724" y="3060725"/>
              <a:ext cx="4967509" cy="648072"/>
            </a:xfrm>
            <a:prstGeom prst="rect">
              <a:avLst/>
            </a:prstGeom>
            <a:solidFill>
              <a:srgbClr val="48A23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es-ES" sz="1350" b="1" dirty="0">
                <a:solidFill>
                  <a:srgbClr val="FFFFFF"/>
                </a:solidFill>
                <a:latin typeface="Signika" panose="02010003020600000004" pitchFamily="50" charset="0"/>
                <a:cs typeface="Arial"/>
              </a:endParaRPr>
            </a:p>
          </p:txBody>
        </p:sp>
      </p:grpSp>
      <p:grpSp>
        <p:nvGrpSpPr>
          <p:cNvPr id="26" name="25 Grupo"/>
          <p:cNvGrpSpPr/>
          <p:nvPr/>
        </p:nvGrpSpPr>
        <p:grpSpPr>
          <a:xfrm>
            <a:off x="3137093" y="3847103"/>
            <a:ext cx="6264695" cy="1080120"/>
            <a:chOff x="323528" y="4437112"/>
            <a:chExt cx="8716098" cy="1440160"/>
          </a:xfrm>
        </p:grpSpPr>
        <p:sp>
          <p:nvSpPr>
            <p:cNvPr id="17" name="16 Rectángulo"/>
            <p:cNvSpPr/>
            <p:nvPr/>
          </p:nvSpPr>
          <p:spPr>
            <a:xfrm>
              <a:off x="323528" y="4509120"/>
              <a:ext cx="6687352" cy="533480"/>
            </a:xfrm>
            <a:prstGeom prst="rect">
              <a:avLst/>
            </a:prstGeom>
          </p:spPr>
          <p:txBody>
            <a:bodyPr wrap="square">
              <a:spAutoFit/>
            </a:bodyPr>
            <a:lstStyle/>
            <a:p>
              <a:pPr fontAlgn="base">
                <a:spcBef>
                  <a:spcPct val="0"/>
                </a:spcBef>
                <a:spcAft>
                  <a:spcPct val="0"/>
                </a:spcAft>
              </a:pPr>
              <a:r>
                <a:rPr lang="en-US" sz="2000" dirty="0">
                  <a:latin typeface="Signika" panose="02010003020600000004" pitchFamily="50" charset="0"/>
                  <a:cs typeface="Times New Roman" panose="02020603050405020304" pitchFamily="18" charset="0"/>
                </a:rPr>
                <a:t>Autonomous life</a:t>
              </a:r>
            </a:p>
          </p:txBody>
        </p:sp>
        <p:sp>
          <p:nvSpPr>
            <p:cNvPr id="18" name="17 Rectángulo"/>
            <p:cNvSpPr/>
            <p:nvPr/>
          </p:nvSpPr>
          <p:spPr>
            <a:xfrm>
              <a:off x="5958937" y="4437112"/>
              <a:ext cx="3080689" cy="738664"/>
            </a:xfrm>
            <a:prstGeom prst="rect">
              <a:avLst/>
            </a:prstGeom>
          </p:spPr>
          <p:txBody>
            <a:bodyPr wrap="square">
              <a:spAutoFit/>
            </a:bodyPr>
            <a:lstStyle/>
            <a:p>
              <a:pPr fontAlgn="base">
                <a:spcBef>
                  <a:spcPct val="0"/>
                </a:spcBef>
                <a:spcAft>
                  <a:spcPct val="0"/>
                </a:spcAft>
              </a:pPr>
              <a:r>
                <a:rPr lang="ca-ES" sz="3000" b="1" dirty="0">
                  <a:latin typeface="Times New Roman" panose="02020603050405020304" pitchFamily="18" charset="0"/>
                  <a:cs typeface="Times New Roman" panose="02020603050405020304" pitchFamily="18" charset="0"/>
                </a:rPr>
                <a:t>1.100-1.450</a:t>
              </a:r>
              <a:endParaRPr lang="es-ES" sz="3000" b="1" dirty="0">
                <a:latin typeface="Times New Roman" panose="02020603050405020304" pitchFamily="18" charset="0"/>
                <a:cs typeface="Times New Roman" panose="02020603050405020304" pitchFamily="18" charset="0"/>
              </a:endParaRPr>
            </a:p>
          </p:txBody>
        </p:sp>
        <p:sp>
          <p:nvSpPr>
            <p:cNvPr id="23" name="22 Rectángulo"/>
            <p:cNvSpPr/>
            <p:nvPr/>
          </p:nvSpPr>
          <p:spPr>
            <a:xfrm>
              <a:off x="395536" y="5229200"/>
              <a:ext cx="8568952" cy="648072"/>
            </a:xfrm>
            <a:prstGeom prst="rect">
              <a:avLst/>
            </a:prstGeom>
            <a:solidFill>
              <a:srgbClr val="48A23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s-ES" sz="1350">
                <a:solidFill>
                  <a:srgbClr val="FFFFFF"/>
                </a:solidFill>
                <a:latin typeface="Arial"/>
                <a:cs typeface="Arial"/>
              </a:endParaRPr>
            </a:p>
          </p:txBody>
        </p:sp>
        <p:sp>
          <p:nvSpPr>
            <p:cNvPr id="21" name="20 Rectángulo"/>
            <p:cNvSpPr/>
            <p:nvPr/>
          </p:nvSpPr>
          <p:spPr>
            <a:xfrm>
              <a:off x="395535" y="5229200"/>
              <a:ext cx="7326035" cy="648072"/>
            </a:xfrm>
            <a:prstGeom prst="rect">
              <a:avLst/>
            </a:prstGeom>
            <a:solidFill>
              <a:srgbClr val="48A23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dirty="0">
                  <a:solidFill>
                    <a:srgbClr val="FFFFFF"/>
                  </a:solidFill>
                  <a:latin typeface="Signika" panose="02010003020600000004" pitchFamily="50" charset="0"/>
                  <a:cs typeface="Arial"/>
                </a:rPr>
                <a:t>The goal of a KeepWalking surgery</a:t>
              </a:r>
            </a:p>
          </p:txBody>
        </p:sp>
      </p:grpSp>
      <p:sp>
        <p:nvSpPr>
          <p:cNvPr id="25" name="24 Rectángulo"/>
          <p:cNvSpPr/>
          <p:nvPr/>
        </p:nvSpPr>
        <p:spPr>
          <a:xfrm>
            <a:off x="3124200" y="1052037"/>
            <a:ext cx="6534726" cy="1261884"/>
          </a:xfrm>
          <a:prstGeom prst="rect">
            <a:avLst/>
          </a:prstGeom>
        </p:spPr>
        <p:txBody>
          <a:bodyPr wrap="square">
            <a:spAutoFit/>
          </a:bodyPr>
          <a:lstStyle/>
          <a:p>
            <a:pPr algn="ctr" fontAlgn="base">
              <a:spcBef>
                <a:spcPct val="0"/>
              </a:spcBef>
              <a:spcAft>
                <a:spcPct val="0"/>
              </a:spcAft>
            </a:pPr>
            <a:r>
              <a:rPr lang="en-US" sz="2800" dirty="0">
                <a:latin typeface="Signika" panose="02010003020600000004" pitchFamily="50" charset="0"/>
                <a:cs typeface="Times New Roman" panose="02020603050405020304" pitchFamily="18" charset="0"/>
              </a:rPr>
              <a:t>The number of steps performed per day by a TF amputee for his daily life activities:</a:t>
            </a:r>
          </a:p>
          <a:p>
            <a:pPr fontAlgn="base">
              <a:spcBef>
                <a:spcPct val="0"/>
              </a:spcBef>
              <a:spcAft>
                <a:spcPct val="0"/>
              </a:spcAft>
            </a:pPr>
            <a:r>
              <a:rPr lang="en-US" sz="2000" b="1" dirty="0">
                <a:solidFill>
                  <a:srgbClr val="FFFFFF"/>
                </a:solidFill>
                <a:latin typeface="Signika" panose="02010003020600000004" pitchFamily="50" charset="0"/>
                <a:cs typeface="Times New Roman" panose="02020603050405020304" pitchFamily="18" charset="0"/>
              </a:rPr>
              <a:t> </a:t>
            </a:r>
          </a:p>
        </p:txBody>
      </p:sp>
      <p:sp>
        <p:nvSpPr>
          <p:cNvPr id="28" name="27 Rectángulo"/>
          <p:cNvSpPr/>
          <p:nvPr/>
        </p:nvSpPr>
        <p:spPr>
          <a:xfrm>
            <a:off x="3143672" y="5805265"/>
            <a:ext cx="6048672" cy="461665"/>
          </a:xfrm>
          <a:prstGeom prst="rect">
            <a:avLst/>
          </a:prstGeom>
        </p:spPr>
        <p:txBody>
          <a:bodyPr wrap="square">
            <a:spAutoFit/>
          </a:bodyPr>
          <a:lstStyle/>
          <a:p>
            <a:pPr fontAlgn="base">
              <a:spcBef>
                <a:spcPct val="0"/>
              </a:spcBef>
              <a:spcAft>
                <a:spcPct val="0"/>
              </a:spcAft>
            </a:pPr>
            <a:r>
              <a:rPr lang="es-ES" sz="1200" dirty="0" err="1">
                <a:latin typeface="Signika" panose="02010003020600000004" pitchFamily="50" charset="0"/>
                <a:cs typeface="Times New Roman" panose="02020603050405020304" pitchFamily="18" charset="0"/>
              </a:rPr>
              <a:t>Klute</a:t>
            </a:r>
            <a:r>
              <a:rPr lang="es-ES" sz="1200" dirty="0">
                <a:latin typeface="Signika" panose="02010003020600000004" pitchFamily="50" charset="0"/>
                <a:cs typeface="Times New Roman" panose="02020603050405020304" pitchFamily="18" charset="0"/>
              </a:rPr>
              <a:t> GK, </a:t>
            </a:r>
            <a:r>
              <a:rPr lang="es-ES" sz="1200" dirty="0" err="1">
                <a:latin typeface="Signika" panose="02010003020600000004" pitchFamily="50" charset="0"/>
                <a:cs typeface="Times New Roman" panose="02020603050405020304" pitchFamily="18" charset="0"/>
              </a:rPr>
              <a:t>Berge</a:t>
            </a:r>
            <a:r>
              <a:rPr lang="es-ES" sz="1200" dirty="0">
                <a:latin typeface="Signika" panose="02010003020600000004" pitchFamily="50" charset="0"/>
                <a:cs typeface="Times New Roman" panose="02020603050405020304" pitchFamily="18" charset="0"/>
              </a:rPr>
              <a:t> JS, </a:t>
            </a:r>
            <a:r>
              <a:rPr lang="es-ES" sz="1200" dirty="0" err="1">
                <a:latin typeface="Signika" panose="02010003020600000004" pitchFamily="50" charset="0"/>
                <a:cs typeface="Times New Roman" panose="02020603050405020304" pitchFamily="18" charset="0"/>
              </a:rPr>
              <a:t>Orendurff</a:t>
            </a:r>
            <a:r>
              <a:rPr lang="es-ES" sz="1200" dirty="0">
                <a:latin typeface="Signika" panose="02010003020600000004" pitchFamily="50" charset="0"/>
                <a:cs typeface="Times New Roman" panose="02020603050405020304" pitchFamily="18" charset="0"/>
              </a:rPr>
              <a:t> MS, Williams RM, </a:t>
            </a:r>
            <a:r>
              <a:rPr lang="es-ES" sz="1200" dirty="0" err="1">
                <a:latin typeface="Signika" panose="02010003020600000004" pitchFamily="50" charset="0"/>
                <a:cs typeface="Times New Roman" panose="02020603050405020304" pitchFamily="18" charset="0"/>
              </a:rPr>
              <a:t>Czerniecki</a:t>
            </a:r>
            <a:r>
              <a:rPr lang="es-ES" sz="1200" dirty="0">
                <a:latin typeface="Signika" panose="02010003020600000004" pitchFamily="50" charset="0"/>
                <a:cs typeface="Times New Roman" panose="02020603050405020304" pitchFamily="18" charset="0"/>
              </a:rPr>
              <a:t> JM. </a:t>
            </a:r>
            <a:r>
              <a:rPr lang="en-US" sz="1200" dirty="0">
                <a:latin typeface="Signika" panose="02010003020600000004" pitchFamily="50" charset="0"/>
                <a:cs typeface="Times New Roman" panose="02020603050405020304" pitchFamily="18" charset="0"/>
              </a:rPr>
              <a:t>Prosthetic intervention effects on activity of lower-extremity amputees.</a:t>
            </a:r>
          </a:p>
        </p:txBody>
      </p:sp>
      <p:pic>
        <p:nvPicPr>
          <p:cNvPr id="19" name="Imagen 18"/>
          <p:cNvPicPr>
            <a:picLocks noChangeAspect="1"/>
          </p:cNvPicPr>
          <p:nvPr/>
        </p:nvPicPr>
        <p:blipFill>
          <a:blip r:embed="rId3"/>
          <a:stretch>
            <a:fillRect/>
          </a:stretch>
        </p:blipFill>
        <p:spPr>
          <a:xfrm rot="10800000">
            <a:off x="11235557" y="6619290"/>
            <a:ext cx="956441" cy="238709"/>
          </a:xfrm>
          <a:prstGeom prst="rect">
            <a:avLst/>
          </a:prstGeom>
        </p:spPr>
      </p:pic>
      <p:pic>
        <p:nvPicPr>
          <p:cNvPr id="20" name="Bilde 19">
            <a:extLst>
              <a:ext uri="{FF2B5EF4-FFF2-40B4-BE49-F238E27FC236}">
                <a16:creationId xmlns:a16="http://schemas.microsoft.com/office/drawing/2014/main" id="{852A1450-33D9-40F1-9F8C-D23AD24DD4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414742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26"/>
                                        </p:tgtEl>
                                      </p:cBhvr>
                                    </p:animEffect>
                                    <p:animScale>
                                      <p:cBhvr>
                                        <p:cTn id="17"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5 Imagen" descr="Logo-KW-Pantalla-HD.png"/>
          <p:cNvPicPr>
            <a:picLocks noChangeAspect="1"/>
          </p:cNvPicPr>
          <p:nvPr/>
        </p:nvPicPr>
        <p:blipFill>
          <a:blip r:embed="rId3" cstate="print"/>
          <a:stretch>
            <a:fillRect/>
          </a:stretch>
        </p:blipFill>
        <p:spPr>
          <a:xfrm>
            <a:off x="3112142" y="2835727"/>
            <a:ext cx="6470267" cy="2187818"/>
          </a:xfrm>
          <a:prstGeom prst="rect">
            <a:avLst/>
          </a:prstGeom>
        </p:spPr>
      </p:pic>
      <p:sp>
        <p:nvSpPr>
          <p:cNvPr id="3" name="Rectángulo 2"/>
          <p:cNvSpPr/>
          <p:nvPr/>
        </p:nvSpPr>
        <p:spPr>
          <a:xfrm>
            <a:off x="2927649" y="1439173"/>
            <a:ext cx="6326251" cy="707886"/>
          </a:xfrm>
          <a:prstGeom prst="rect">
            <a:avLst/>
          </a:prstGeom>
        </p:spPr>
        <p:txBody>
          <a:bodyPr wrap="square">
            <a:spAutoFit/>
          </a:bodyPr>
          <a:lstStyle/>
          <a:p>
            <a:pPr algn="ctr" fontAlgn="base">
              <a:spcBef>
                <a:spcPct val="0"/>
              </a:spcBef>
              <a:spcAft>
                <a:spcPct val="0"/>
              </a:spcAft>
            </a:pPr>
            <a:r>
              <a:rPr lang="en-US" sz="4000" b="1" dirty="0">
                <a:solidFill>
                  <a:srgbClr val="48A23F"/>
                </a:solidFill>
                <a:latin typeface="Signika" pitchFamily="50" charset="0"/>
                <a:cs typeface="Arial" panose="020B0604020202020204" pitchFamily="34" charset="0"/>
              </a:rPr>
              <a:t>THANK YOU</a:t>
            </a:r>
          </a:p>
        </p:txBody>
      </p:sp>
      <p:pic>
        <p:nvPicPr>
          <p:cNvPr id="6" name="Imagen 5"/>
          <p:cNvPicPr>
            <a:picLocks noChangeAspect="1"/>
          </p:cNvPicPr>
          <p:nvPr/>
        </p:nvPicPr>
        <p:blipFill>
          <a:blip r:embed="rId4"/>
          <a:stretch>
            <a:fillRect/>
          </a:stretch>
        </p:blipFill>
        <p:spPr>
          <a:xfrm rot="10800000">
            <a:off x="11235557" y="6619290"/>
            <a:ext cx="956441" cy="238709"/>
          </a:xfrm>
          <a:prstGeom prst="rect">
            <a:avLst/>
          </a:prstGeom>
        </p:spPr>
      </p:pic>
      <p:pic>
        <p:nvPicPr>
          <p:cNvPr id="5" name="Bilde 4">
            <a:extLst>
              <a:ext uri="{FF2B5EF4-FFF2-40B4-BE49-F238E27FC236}">
                <a16:creationId xmlns:a16="http://schemas.microsoft.com/office/drawing/2014/main" id="{C901C2C1-EA03-419E-9A95-95E2C626E5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4" y="6290883"/>
            <a:ext cx="1045851" cy="328407"/>
          </a:xfrm>
          <a:prstGeom prst="rect">
            <a:avLst/>
          </a:prstGeom>
        </p:spPr>
      </p:pic>
    </p:spTree>
    <p:extLst>
      <p:ext uri="{BB962C8B-B14F-4D97-AF65-F5344CB8AC3E}">
        <p14:creationId xmlns:p14="http://schemas.microsoft.com/office/powerpoint/2010/main" val="858474593"/>
      </p:ext>
    </p:extLst>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58844</TotalTime>
  <Words>5394</Words>
  <Application>Microsoft Office PowerPoint</Application>
  <PresentationFormat>Widescreen</PresentationFormat>
  <Paragraphs>929</Paragraphs>
  <Slides>93</Slides>
  <Notes>85</Notes>
  <HiddenSlides>0</HiddenSlides>
  <MMClips>7</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93</vt:i4>
      </vt:variant>
    </vt:vector>
  </HeadingPairs>
  <TitlesOfParts>
    <vt:vector size="100" baseType="lpstr">
      <vt:lpstr>Arial</vt:lpstr>
      <vt:lpstr>Arial Unicode MS</vt:lpstr>
      <vt:lpstr>Calibri</vt:lpstr>
      <vt:lpstr>Signika</vt:lpstr>
      <vt:lpstr>Times New Roman</vt:lpstr>
      <vt:lpstr>Wingdings</vt:lpstr>
      <vt:lpstr>Diseño predeterminado</vt:lpstr>
      <vt:lpstr>PowerPoint-presentasjon</vt:lpstr>
      <vt:lpstr>INTRODUCTION</vt:lpstr>
      <vt:lpstr>INTRODUCTION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Principal results  in graphics (N=23)</vt:lpstr>
      <vt:lpstr>PowerPoint-presentasjon</vt:lpstr>
      <vt:lpstr>PowerPoint-presentasjon</vt:lpstr>
      <vt:lpstr>PowerPoint-presentasjon</vt:lpstr>
      <vt:lpstr>PowerPoint-presentasjon</vt:lpstr>
      <vt:lpstr>PowerPoint-presentasjon</vt:lpstr>
      <vt:lpstr>PowerPoint-presentasjon</vt:lpstr>
      <vt:lpstr>PowerPoint-presentasjon</vt:lpstr>
      <vt:lpstr>Principal results in the   Vascular patients</vt:lpstr>
      <vt:lpstr>PowerPoint-presentasjon</vt:lpstr>
      <vt:lpstr>PowerPoint-presentasjon</vt:lpstr>
      <vt:lpstr>PowerPoint-presentasjon</vt:lpstr>
      <vt:lpstr>PowerPoint-presentasjon</vt:lpstr>
      <vt:lpstr>PowerPoint-presentasjon</vt:lpstr>
      <vt:lpstr>PowerPoint-presentasjon</vt:lpstr>
      <vt:lpstr>PowerPoint-presentasjon</vt:lpstr>
      <vt:lpstr>What does the KeepWalking implant contribute to vascular patients?</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Alvaro Alonso Maturana</dc:creator>
  <cp:lastModifiedBy>Per-Odd Hegle</cp:lastModifiedBy>
  <cp:revision>107</cp:revision>
  <dcterms:created xsi:type="dcterms:W3CDTF">2020-04-29T21:36:25Z</dcterms:created>
  <dcterms:modified xsi:type="dcterms:W3CDTF">2022-04-26T11:58:34Z</dcterms:modified>
</cp:coreProperties>
</file>